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775" r:id="rId2"/>
    <p:sldId id="711" r:id="rId3"/>
    <p:sldId id="712" r:id="rId4"/>
    <p:sldId id="749" r:id="rId5"/>
    <p:sldId id="789" r:id="rId6"/>
    <p:sldId id="780" r:id="rId7"/>
    <p:sldId id="781" r:id="rId8"/>
    <p:sldId id="764" r:id="rId9"/>
    <p:sldId id="790" r:id="rId10"/>
    <p:sldId id="765" r:id="rId11"/>
    <p:sldId id="783" r:id="rId12"/>
    <p:sldId id="782" r:id="rId13"/>
    <p:sldId id="786" r:id="rId14"/>
    <p:sldId id="785" r:id="rId15"/>
    <p:sldId id="766" r:id="rId16"/>
    <p:sldId id="784" r:id="rId17"/>
    <p:sldId id="788" r:id="rId18"/>
  </p:sldIdLst>
  <p:sldSz cx="6858000" cy="5143500"/>
  <p:notesSz cx="6669088" cy="9926638"/>
  <p:defaultTextStyle>
    <a:defPPr marL="0" marR="0" indent="0" algn="l" defTabSz="342821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3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85705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171410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257115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342821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428527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514231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599937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685642" algn="l" defTabSz="309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3" userDrawn="1">
          <p15:clr>
            <a:srgbClr val="A4A3A4"/>
          </p15:clr>
        </p15:guide>
        <p15:guide id="3" orient="horz" pos="1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981C"/>
    <a:srgbClr val="0099FF"/>
    <a:srgbClr val="FFCB86"/>
    <a:srgbClr val="6F3E13"/>
    <a:srgbClr val="693B12"/>
    <a:srgbClr val="7E4814"/>
    <a:srgbClr val="FF9922"/>
    <a:srgbClr val="FFA94B"/>
    <a:srgbClr val="EB8B2D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6" autoAdjust="0"/>
    <p:restoredTop sz="86393" autoAdjust="0"/>
  </p:normalViewPr>
  <p:slideViewPr>
    <p:cSldViewPr snapToGrid="0" snapToObjects="1">
      <p:cViewPr varScale="1">
        <p:scale>
          <a:sx n="80" d="100"/>
          <a:sy n="80" d="100"/>
        </p:scale>
        <p:origin x="1044" y="52"/>
      </p:cViewPr>
      <p:guideLst>
        <p:guide orient="horz" pos="1620"/>
        <p:guide pos="2163"/>
        <p:guide orient="horz" pos="1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22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889938" cy="4980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8" y="3"/>
            <a:ext cx="2889938" cy="4980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85A7A3-0337-8C4A-87E1-0D3655A45F71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8" y="9428584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BD349D-2957-2C4F-8118-8EEFEEF12D6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807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464" name="Shape 1464"/>
          <p:cNvSpPr>
            <a:spLocks noGrp="1"/>
          </p:cNvSpPr>
          <p:nvPr>
            <p:ph type="body" sz="quarter" idx="1"/>
          </p:nvPr>
        </p:nvSpPr>
        <p:spPr>
          <a:xfrm>
            <a:off x="889212" y="4715154"/>
            <a:ext cx="4890665" cy="4466987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6702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171410" latinLnBrk="0">
      <a:lnSpc>
        <a:spcPct val="117999"/>
      </a:lnSpc>
      <a:defRPr sz="781">
        <a:latin typeface="Arial"/>
        <a:ea typeface="Arial"/>
        <a:cs typeface="Arial"/>
        <a:sym typeface="Helvetica Neue"/>
      </a:defRPr>
    </a:lvl1pPr>
    <a:lvl2pPr indent="85705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2pPr>
    <a:lvl3pPr indent="171410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3pPr>
    <a:lvl4pPr indent="257115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4pPr>
    <a:lvl5pPr indent="342821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5pPr>
    <a:lvl6pPr indent="428527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6pPr>
    <a:lvl7pPr indent="514231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7pPr>
    <a:lvl8pPr indent="599937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8pPr>
    <a:lvl9pPr indent="685642" defTabSz="171410" latinLnBrk="0">
      <a:lnSpc>
        <a:spcPct val="117999"/>
      </a:lnSpc>
      <a:defRPr sz="78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5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2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6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0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21.png"/><Relationship Id="rId4" Type="http://schemas.openxmlformats.org/officeDocument/2006/relationships/tags" Target="../tags/tag3.xml"/><Relationship Id="rId9" Type="http://schemas.openxmlformats.org/officeDocument/2006/relationships/image" Target="../media/image20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4" name="Title 27"/>
          <p:cNvSpPr>
            <a:spLocks noGrp="1"/>
          </p:cNvSpPr>
          <p:nvPr>
            <p:ph type="title" hasCustomPrompt="1"/>
          </p:nvPr>
        </p:nvSpPr>
        <p:spPr>
          <a:xfrm>
            <a:off x="3978303" y="2996443"/>
            <a:ext cx="2255739" cy="354222"/>
          </a:xfrm>
          <a:prstGeom prst="rect">
            <a:avLst/>
          </a:prstGeom>
        </p:spPr>
        <p:txBody>
          <a:bodyPr anchor="ctr"/>
          <a:lstStyle>
            <a:lvl1pPr algn="l">
              <a:defRPr sz="1051" spc="299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5134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375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3805681" y="659636"/>
            <a:ext cx="2500799" cy="382425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1377" name="Shape 1377"/>
          <p:cNvSpPr>
            <a:spLocks noGrp="1"/>
          </p:cNvSpPr>
          <p:nvPr>
            <p:ph type="title" hasCustomPrompt="1"/>
          </p:nvPr>
        </p:nvSpPr>
        <p:spPr>
          <a:xfrm>
            <a:off x="494730" y="659625"/>
            <a:ext cx="2500799" cy="382425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800" spc="-127" baseline="8928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5570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3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296" y="3140951"/>
            <a:ext cx="2677720" cy="5950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4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Shape 59"/>
          <p:cNvSpPr>
            <a:spLocks noGrp="1"/>
          </p:cNvSpPr>
          <p:nvPr>
            <p:ph type="body" sz="quarter" idx="1" hasCustomPrompt="1"/>
          </p:nvPr>
        </p:nvSpPr>
        <p:spPr>
          <a:xfrm>
            <a:off x="3685221" y="786995"/>
            <a:ext cx="2677720" cy="3821363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8" name="Shape 59"/>
          <p:cNvSpPr>
            <a:spLocks noGrp="1"/>
          </p:cNvSpPr>
          <p:nvPr>
            <p:ph type="body" sz="quarter" idx="10" hasCustomPrompt="1"/>
          </p:nvPr>
        </p:nvSpPr>
        <p:spPr>
          <a:xfrm>
            <a:off x="802296" y="786995"/>
            <a:ext cx="2677720" cy="3821363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13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688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2063533" y="0"/>
            <a:ext cx="1108915" cy="5143500"/>
          </a:xfrm>
          <a:prstGeom prst="line">
            <a:avLst/>
          </a:prstGeom>
          <a:noFill/>
          <a:ln w="12700" cap="flat">
            <a:solidFill>
              <a:srgbClr val="FF992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Shape 67"/>
          <p:cNvSpPr>
            <a:spLocks noGrp="1"/>
          </p:cNvSpPr>
          <p:nvPr>
            <p:ph type="title" hasCustomPrompt="1"/>
          </p:nvPr>
        </p:nvSpPr>
        <p:spPr>
          <a:xfrm>
            <a:off x="802297" y="659640"/>
            <a:ext cx="2370151" cy="1364047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4800" b="1" i="0" spc="-127" baseline="8928">
                <a:solidFill>
                  <a:schemeClr val="tx1">
                    <a:lumMod val="95000"/>
                    <a:lumOff val="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dirty="0"/>
          </a:p>
        </p:txBody>
      </p:sp>
      <p:sp>
        <p:nvSpPr>
          <p:cNvPr id="6" name="Shape 59"/>
          <p:cNvSpPr>
            <a:spLocks noGrp="1"/>
          </p:cNvSpPr>
          <p:nvPr>
            <p:ph type="body" sz="quarter" idx="1" hasCustomPrompt="1"/>
          </p:nvPr>
        </p:nvSpPr>
        <p:spPr>
          <a:xfrm>
            <a:off x="3685221" y="2531605"/>
            <a:ext cx="2677720" cy="2076744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802296" y="3272468"/>
            <a:ext cx="2677720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4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Shape 59"/>
          <p:cNvSpPr>
            <a:spLocks noGrp="1"/>
          </p:cNvSpPr>
          <p:nvPr>
            <p:ph type="body" sz="quarter" idx="10" hasCustomPrompt="1"/>
          </p:nvPr>
        </p:nvSpPr>
        <p:spPr>
          <a:xfrm>
            <a:off x="802296" y="2531605"/>
            <a:ext cx="2677720" cy="2076744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16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42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9"/>
          <p:cNvSpPr>
            <a:spLocks noGrp="1"/>
          </p:cNvSpPr>
          <p:nvPr>
            <p:ph type="body" sz="quarter" idx="1" hasCustomPrompt="1"/>
          </p:nvPr>
        </p:nvSpPr>
        <p:spPr>
          <a:xfrm>
            <a:off x="3685221" y="786995"/>
            <a:ext cx="2677720" cy="3821363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9" name="Shape 59"/>
          <p:cNvSpPr>
            <a:spLocks noGrp="1"/>
          </p:cNvSpPr>
          <p:nvPr>
            <p:ph type="body" sz="quarter" idx="10" hasCustomPrompt="1"/>
          </p:nvPr>
        </p:nvSpPr>
        <p:spPr>
          <a:xfrm>
            <a:off x="802296" y="786995"/>
            <a:ext cx="2677720" cy="3821363"/>
          </a:xfrm>
          <a:prstGeom prst="rect">
            <a:avLst/>
          </a:prstGeom>
        </p:spPr>
        <p:txBody>
          <a:bodyPr anchor="b"/>
          <a:lstStyle>
            <a:lvl1pPr>
              <a:defRPr b="0" i="0" baseline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solidFill>
                  <a:schemeClr val="bg1">
                    <a:lumMod val="95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715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6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90" name="Shape 190"/>
          <p:cNvSpPr>
            <a:spLocks noGrp="1"/>
          </p:cNvSpPr>
          <p:nvPr>
            <p:ph type="title" hasCustomPrompt="1"/>
          </p:nvPr>
        </p:nvSpPr>
        <p:spPr>
          <a:xfrm>
            <a:off x="494728" y="659629"/>
            <a:ext cx="2417121" cy="16263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Lorem Ipsum</a:t>
            </a:r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 hasCustomPrompt="1"/>
          </p:nvPr>
        </p:nvSpPr>
        <p:spPr>
          <a:xfrm>
            <a:off x="494726" y="2724164"/>
            <a:ext cx="2933933" cy="1912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13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836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body" sz="quarter" idx="1" hasCustomPrompt="1"/>
          </p:nvPr>
        </p:nvSpPr>
        <p:spPr>
          <a:xfrm>
            <a:off x="3503839" y="2724164"/>
            <a:ext cx="2933933" cy="1912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  <p:sp>
        <p:nvSpPr>
          <p:cNvPr id="10" name="Shape 190"/>
          <p:cNvSpPr>
            <a:spLocks noGrp="1"/>
          </p:cNvSpPr>
          <p:nvPr>
            <p:ph type="title" hasCustomPrompt="1"/>
          </p:nvPr>
        </p:nvSpPr>
        <p:spPr>
          <a:xfrm>
            <a:off x="3503841" y="659629"/>
            <a:ext cx="2417121" cy="16263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Lorem Ipsum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0141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body" sz="quarter" idx="1" hasCustomPrompt="1"/>
          </p:nvPr>
        </p:nvSpPr>
        <p:spPr>
          <a:xfrm>
            <a:off x="3503839" y="2724164"/>
            <a:ext cx="2933933" cy="1912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  <p:sp>
        <p:nvSpPr>
          <p:cNvPr id="10" name="Shape 190"/>
          <p:cNvSpPr>
            <a:spLocks noGrp="1"/>
          </p:cNvSpPr>
          <p:nvPr>
            <p:ph type="title" hasCustomPrompt="1"/>
          </p:nvPr>
        </p:nvSpPr>
        <p:spPr>
          <a:xfrm>
            <a:off x="3503841" y="659629"/>
            <a:ext cx="2417121" cy="16263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Lorem Ipsum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21151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body" sz="quarter" idx="1" hasCustomPrompt="1"/>
          </p:nvPr>
        </p:nvSpPr>
        <p:spPr>
          <a:xfrm>
            <a:off x="3503839" y="2724164"/>
            <a:ext cx="2933933" cy="1912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  <p:sp>
        <p:nvSpPr>
          <p:cNvPr id="10" name="Shape 190"/>
          <p:cNvSpPr>
            <a:spLocks noGrp="1"/>
          </p:cNvSpPr>
          <p:nvPr>
            <p:ph type="title" hasCustomPrompt="1"/>
          </p:nvPr>
        </p:nvSpPr>
        <p:spPr>
          <a:xfrm>
            <a:off x="3503841" y="659629"/>
            <a:ext cx="2417121" cy="16263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Lorem Ipsum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9380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752" name="Shape 752"/>
          <p:cNvSpPr>
            <a:spLocks noGrp="1"/>
          </p:cNvSpPr>
          <p:nvPr>
            <p:ph type="title" hasCustomPrompt="1"/>
          </p:nvPr>
        </p:nvSpPr>
        <p:spPr>
          <a:xfrm>
            <a:off x="494721" y="659626"/>
            <a:ext cx="2332800" cy="146148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dirty="0"/>
          </a:p>
        </p:txBody>
      </p:sp>
      <p:sp>
        <p:nvSpPr>
          <p:cNvPr id="5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494728" y="2308498"/>
            <a:ext cx="2332803" cy="217539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6" name="Shape 11"/>
          <p:cNvSpPr txBox="1">
            <a:spLocks/>
          </p:cNvSpPr>
          <p:nvPr userDrawn="1"/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defPPr marL="0" marR="0" indent="0" algn="l" defTabSz="34286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FPA-Text" charset="0"/>
                <a:ea typeface="UNFPA-Text" charset="0"/>
                <a:cs typeface="UNFPA-Text" charset="0"/>
                <a:sym typeface="Helvetica Light"/>
              </a:defRPr>
            </a:lvl1pPr>
            <a:lvl2pPr marL="0" marR="0" indent="8571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171435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25715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34286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42858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514304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60002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68573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en-US" sz="703" smtClean="0">
                <a:solidFill>
                  <a:schemeClr val="bg1"/>
                </a:solidFill>
              </a:rPr>
              <a:pPr/>
              <a:t>‹N°›</a:t>
            </a:fld>
            <a:endParaRPr lang="en-US" sz="70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082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/>
          <a:stretch/>
        </p:blipFill>
        <p:spPr>
          <a:xfrm>
            <a:off x="9" y="0"/>
            <a:ext cx="5495035" cy="5143500"/>
          </a:xfrm>
          <a:prstGeom prst="rect">
            <a:avLst/>
          </a:prstGeom>
        </p:spPr>
      </p:pic>
      <p:sp>
        <p:nvSpPr>
          <p:cNvPr id="190" name="Shape 190"/>
          <p:cNvSpPr>
            <a:spLocks noGrp="1"/>
          </p:cNvSpPr>
          <p:nvPr>
            <p:ph type="title" hasCustomPrompt="1"/>
          </p:nvPr>
        </p:nvSpPr>
        <p:spPr>
          <a:xfrm>
            <a:off x="2186691" y="659629"/>
            <a:ext cx="3547048" cy="16263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Lorem Ipsum</a:t>
            </a:r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 hasCustomPrompt="1"/>
          </p:nvPr>
        </p:nvSpPr>
        <p:spPr>
          <a:xfrm>
            <a:off x="2186693" y="2724164"/>
            <a:ext cx="4251075" cy="1912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88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6885" y="1443508"/>
            <a:ext cx="318004" cy="439694"/>
            <a:chOff x="5000346" y="3377617"/>
            <a:chExt cx="175918" cy="182428"/>
          </a:xfrm>
        </p:grpSpPr>
        <p:sp>
          <p:nvSpPr>
            <p:cNvPr id="6" name="Shape 663"/>
            <p:cNvSpPr/>
            <p:nvPr/>
          </p:nvSpPr>
          <p:spPr>
            <a:xfrm>
              <a:off x="5000346" y="3384129"/>
              <a:ext cx="175918" cy="175916"/>
            </a:xfrm>
            <a:prstGeom prst="ellipse">
              <a:avLst/>
            </a:prstGeom>
            <a:ln w="9525">
              <a:solidFill>
                <a:schemeClr val="bg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52"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Shape 1937"/>
            <p:cNvSpPr txBox="1">
              <a:spLocks/>
            </p:cNvSpPr>
            <p:nvPr/>
          </p:nvSpPr>
          <p:spPr>
            <a:xfrm flipH="1">
              <a:off x="5034982" y="3377617"/>
              <a:ext cx="119668" cy="168388"/>
            </a:xfrm>
            <a:prstGeom prst="rect">
              <a:avLst/>
            </a:prstGeom>
          </p:spPr>
          <p:txBody>
            <a:bodyPr/>
            <a:lstStyle>
              <a:lvl1pPr marL="0" marR="0" indent="0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1pPr>
              <a:lvl2pPr marL="0" marR="0" indent="8571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2pPr>
              <a:lvl3pPr marL="0" marR="0" indent="171435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3pPr>
              <a:lvl4pPr marL="0" marR="0" indent="25715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4pPr>
              <a:lvl5pPr marL="0" marR="0" indent="34286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5pPr>
              <a:lvl6pPr marL="0" marR="0" indent="42858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514304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60002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68573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lang="en-GB" sz="15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79915" y="2115469"/>
            <a:ext cx="6191224" cy="144829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10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233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9"/>
          <a:stretch/>
        </p:blipFill>
        <p:spPr>
          <a:xfrm>
            <a:off x="2254157" y="0"/>
            <a:ext cx="4603855" cy="5143500"/>
          </a:xfrm>
          <a:prstGeom prst="rect">
            <a:avLst/>
          </a:prstGeom>
        </p:spPr>
      </p:pic>
      <p:sp>
        <p:nvSpPr>
          <p:cNvPr id="752" name="Shape 752"/>
          <p:cNvSpPr>
            <a:spLocks noGrp="1"/>
          </p:cNvSpPr>
          <p:nvPr>
            <p:ph type="title" hasCustomPrompt="1"/>
          </p:nvPr>
        </p:nvSpPr>
        <p:spPr>
          <a:xfrm>
            <a:off x="494724" y="659626"/>
            <a:ext cx="4251075" cy="146148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dirty="0"/>
          </a:p>
        </p:txBody>
      </p:sp>
      <p:sp>
        <p:nvSpPr>
          <p:cNvPr id="5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494721" y="2308498"/>
            <a:ext cx="4251075" cy="217539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6" name="Shape 11"/>
          <p:cNvSpPr txBox="1">
            <a:spLocks/>
          </p:cNvSpPr>
          <p:nvPr userDrawn="1"/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defPPr marL="0" marR="0" indent="0" algn="l" defTabSz="34286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FPA-Text" charset="0"/>
                <a:ea typeface="UNFPA-Text" charset="0"/>
                <a:cs typeface="UNFPA-Text" charset="0"/>
                <a:sym typeface="Helvetica Light"/>
              </a:defRPr>
            </a:lvl1pPr>
            <a:lvl2pPr marL="0" marR="0" indent="8571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171435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25715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34286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42858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514304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60002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68573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en-US" sz="703" smtClean="0">
                <a:solidFill>
                  <a:schemeClr val="bg1"/>
                </a:solidFill>
              </a:rPr>
              <a:pPr/>
              <a:t>‹N°›</a:t>
            </a:fld>
            <a:endParaRPr lang="en-US" sz="70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80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52"/>
          <p:cNvSpPr txBox="1">
            <a:spLocks/>
          </p:cNvSpPr>
          <p:nvPr userDrawn="1"/>
        </p:nvSpPr>
        <p:spPr>
          <a:xfrm>
            <a:off x="3895579" y="2216456"/>
            <a:ext cx="1938773" cy="710613"/>
          </a:xfrm>
          <a:prstGeom prst="rect">
            <a:avLst/>
          </a:prstGeom>
        </p:spPr>
        <p:txBody>
          <a:bodyPr anchor="ctr"/>
          <a:lstStyle>
            <a:lvl1pPr marL="0" marR="0" indent="0" algn="ctr" defTabSz="309536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UNFPA-Bold" charset="0"/>
                <a:ea typeface="UNFPA-Bold" charset="0"/>
                <a:cs typeface="UNFPA-Bold" charset="0"/>
                <a:sym typeface="Helvetica"/>
              </a:defRPr>
            </a:lvl1pPr>
            <a:lvl2pPr marL="0" marR="0" indent="85717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171435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257152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342869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428587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514304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00022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685739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200" dirty="0"/>
              <a:t>Use this space to </a:t>
            </a:r>
            <a:r>
              <a:rPr lang="en-GB" sz="1200"/>
              <a:t>drop an </a:t>
            </a:r>
            <a:r>
              <a:rPr lang="en-GB" sz="1200" dirty="0"/>
              <a:t>image</a:t>
            </a:r>
            <a:br>
              <a:rPr lang="en-GB" sz="1200" dirty="0"/>
            </a:br>
            <a:r>
              <a:rPr lang="en-GB" sz="1200" dirty="0"/>
              <a:t>or a chart on top of this text!</a:t>
            </a:r>
          </a:p>
        </p:txBody>
      </p:sp>
      <p:sp>
        <p:nvSpPr>
          <p:cNvPr id="19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494730" y="2690734"/>
            <a:ext cx="2500799" cy="179314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20" name="Shape 1377"/>
          <p:cNvSpPr>
            <a:spLocks noGrp="1"/>
          </p:cNvSpPr>
          <p:nvPr>
            <p:ph type="title" hasCustomPrompt="1"/>
          </p:nvPr>
        </p:nvSpPr>
        <p:spPr>
          <a:xfrm>
            <a:off x="494730" y="659632"/>
            <a:ext cx="2500799" cy="178377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spc="-127" baseline="892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865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342" name="Shape 342"/>
          <p:cNvSpPr>
            <a:spLocks noGrp="1"/>
          </p:cNvSpPr>
          <p:nvPr>
            <p:ph type="body" sz="quarter" idx="1" hasCustomPrompt="1"/>
          </p:nvPr>
        </p:nvSpPr>
        <p:spPr>
          <a:xfrm>
            <a:off x="2529597" y="659626"/>
            <a:ext cx="3527659" cy="1427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>
                <a:latin typeface="UNFPA-Text" charset="0"/>
                <a:ea typeface="UNFPA-Text" charset="0"/>
                <a:cs typeface="UNFPA-Text" charset="0"/>
              </a:defRPr>
            </a:lvl2pPr>
            <a:lvl3pPr>
              <a:defRPr>
                <a:latin typeface="UNFPA-Text" charset="0"/>
                <a:ea typeface="UNFPA-Text" charset="0"/>
                <a:cs typeface="UNFPA-Text" charset="0"/>
              </a:defRPr>
            </a:lvl3pPr>
            <a:lvl4pPr>
              <a:defRPr>
                <a:latin typeface="UNFPA-Text" charset="0"/>
                <a:ea typeface="UNFPA-Text" charset="0"/>
                <a:cs typeface="UNFPA-Text" charset="0"/>
              </a:defRPr>
            </a:lvl4pPr>
            <a:lvl5pPr>
              <a:defRPr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GB"/>
              <a:t>Text here</a:t>
            </a:r>
            <a:endParaRPr dirty="0"/>
          </a:p>
        </p:txBody>
      </p:sp>
      <p:sp>
        <p:nvSpPr>
          <p:cNvPr id="16" name="Shape 341"/>
          <p:cNvSpPr>
            <a:spLocks noGrp="1"/>
          </p:cNvSpPr>
          <p:nvPr>
            <p:ph type="title" hasCustomPrompt="1"/>
          </p:nvPr>
        </p:nvSpPr>
        <p:spPr>
          <a:xfrm>
            <a:off x="494728" y="659633"/>
            <a:ext cx="1759427" cy="1427453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82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52"/>
          <p:cNvSpPr>
            <a:spLocks noGrp="1"/>
          </p:cNvSpPr>
          <p:nvPr>
            <p:ph type="title" hasCustomPrompt="1"/>
          </p:nvPr>
        </p:nvSpPr>
        <p:spPr>
          <a:xfrm>
            <a:off x="494721" y="659626"/>
            <a:ext cx="2332800" cy="146148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i="0" spc="-127" baseline="8928">
                <a:solidFill>
                  <a:schemeClr val="tx1">
                    <a:lumMod val="85000"/>
                    <a:lumOff val="15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/>
              <a:t>Title</a:t>
            </a:r>
            <a:br>
              <a:rPr lang="en-GB"/>
            </a:br>
            <a:r>
              <a:rPr lang="en-GB"/>
              <a:t>here</a:t>
            </a:r>
            <a:endParaRPr dirty="0"/>
          </a:p>
        </p:txBody>
      </p:sp>
      <p:sp>
        <p:nvSpPr>
          <p:cNvPr id="6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494728" y="2308498"/>
            <a:ext cx="2332803" cy="217539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Text here</a:t>
            </a:r>
            <a:endParaRPr dirty="0"/>
          </a:p>
        </p:txBody>
      </p:sp>
      <p:sp>
        <p:nvSpPr>
          <p:cNvPr id="7" name="Shape 714"/>
          <p:cNvSpPr>
            <a:spLocks noGrp="1"/>
          </p:cNvSpPr>
          <p:nvPr>
            <p:ph type="body" sz="quarter" idx="15" hasCustomPrompt="1"/>
          </p:nvPr>
        </p:nvSpPr>
        <p:spPr>
          <a:xfrm>
            <a:off x="4225546" y="659627"/>
            <a:ext cx="2135860" cy="35806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1211" b="1" i="0">
                <a:solidFill>
                  <a:schemeClr val="tx1">
                    <a:lumMod val="50000"/>
                    <a:lumOff val="50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Title here</a:t>
            </a:r>
            <a:endParaRPr dirty="0"/>
          </a:p>
        </p:txBody>
      </p:sp>
      <p:sp>
        <p:nvSpPr>
          <p:cNvPr id="8" name="Shape 715"/>
          <p:cNvSpPr>
            <a:spLocks noGrp="1"/>
          </p:cNvSpPr>
          <p:nvPr>
            <p:ph type="body" sz="quarter" idx="16" hasCustomPrompt="1"/>
          </p:nvPr>
        </p:nvSpPr>
        <p:spPr>
          <a:xfrm>
            <a:off x="4225546" y="1040183"/>
            <a:ext cx="2135860" cy="75114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US"/>
              <a:t>Text here</a:t>
            </a:r>
            <a:endParaRPr dirty="0"/>
          </a:p>
        </p:txBody>
      </p:sp>
      <p:sp>
        <p:nvSpPr>
          <p:cNvPr id="14" name="Shape 714"/>
          <p:cNvSpPr>
            <a:spLocks noGrp="1"/>
          </p:cNvSpPr>
          <p:nvPr>
            <p:ph type="body" sz="quarter" idx="17" hasCustomPrompt="1"/>
          </p:nvPr>
        </p:nvSpPr>
        <p:spPr>
          <a:xfrm>
            <a:off x="4225546" y="3352180"/>
            <a:ext cx="2135860" cy="35806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1211" b="1" i="0">
                <a:solidFill>
                  <a:schemeClr val="tx1">
                    <a:lumMod val="50000"/>
                    <a:lumOff val="50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Title here</a:t>
            </a:r>
            <a:endParaRPr dirty="0"/>
          </a:p>
        </p:txBody>
      </p:sp>
      <p:sp>
        <p:nvSpPr>
          <p:cNvPr id="15" name="Shape 715"/>
          <p:cNvSpPr>
            <a:spLocks noGrp="1"/>
          </p:cNvSpPr>
          <p:nvPr>
            <p:ph type="body" sz="quarter" idx="18" hasCustomPrompt="1"/>
          </p:nvPr>
        </p:nvSpPr>
        <p:spPr>
          <a:xfrm>
            <a:off x="4225546" y="3732745"/>
            <a:ext cx="2135860" cy="75114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US"/>
              <a:t>Text here</a:t>
            </a:r>
            <a:endParaRPr dirty="0"/>
          </a:p>
        </p:txBody>
      </p:sp>
      <p:sp>
        <p:nvSpPr>
          <p:cNvPr id="16" name="Shape 714"/>
          <p:cNvSpPr>
            <a:spLocks noGrp="1"/>
          </p:cNvSpPr>
          <p:nvPr>
            <p:ph type="body" sz="quarter" idx="19" hasCustomPrompt="1"/>
          </p:nvPr>
        </p:nvSpPr>
        <p:spPr>
          <a:xfrm>
            <a:off x="4225546" y="2016508"/>
            <a:ext cx="2135860" cy="35806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1211" b="1" i="0">
                <a:solidFill>
                  <a:schemeClr val="tx1">
                    <a:lumMod val="50000"/>
                    <a:lumOff val="50000"/>
                  </a:schemeClr>
                </a:solidFill>
                <a:latin typeface="UNFPA-Bold" charset="0"/>
                <a:ea typeface="UNFPA-Bold" charset="0"/>
                <a:cs typeface="UNFPA-Bold" charset="0"/>
              </a:defRPr>
            </a:lvl1pPr>
          </a:lstStyle>
          <a:p>
            <a:r>
              <a:rPr lang="en-GB" dirty="0"/>
              <a:t>Title here</a:t>
            </a:r>
            <a:endParaRPr dirty="0"/>
          </a:p>
        </p:txBody>
      </p:sp>
      <p:sp>
        <p:nvSpPr>
          <p:cNvPr id="17" name="Shape 715"/>
          <p:cNvSpPr>
            <a:spLocks noGrp="1"/>
          </p:cNvSpPr>
          <p:nvPr>
            <p:ph type="body" sz="quarter" idx="20" hasCustomPrompt="1"/>
          </p:nvPr>
        </p:nvSpPr>
        <p:spPr>
          <a:xfrm>
            <a:off x="4225546" y="2397074"/>
            <a:ext cx="2135860" cy="75114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UNFPA-Text" charset="0"/>
                <a:ea typeface="UNFPA-Text" charset="0"/>
                <a:cs typeface="UNFPA-Text" charset="0"/>
              </a:defRPr>
            </a:lvl1pPr>
            <a:lvl2pPr>
              <a:defRPr b="0" i="0">
                <a:latin typeface="UNFPA-Text" charset="0"/>
                <a:ea typeface="UNFPA-Text" charset="0"/>
                <a:cs typeface="UNFPA-Text" charset="0"/>
              </a:defRPr>
            </a:lvl2pPr>
            <a:lvl3pPr>
              <a:defRPr b="0" i="0">
                <a:latin typeface="UNFPA-Text" charset="0"/>
                <a:ea typeface="UNFPA-Text" charset="0"/>
                <a:cs typeface="UNFPA-Text" charset="0"/>
              </a:defRPr>
            </a:lvl3pPr>
            <a:lvl4pPr>
              <a:defRPr b="0" i="0">
                <a:latin typeface="UNFPA-Text" charset="0"/>
                <a:ea typeface="UNFPA-Text" charset="0"/>
                <a:cs typeface="UNFPA-Text" charset="0"/>
              </a:defRPr>
            </a:lvl4pPr>
            <a:lvl5pPr>
              <a:defRPr b="0" i="0">
                <a:latin typeface="UNFPA-Text" charset="0"/>
                <a:ea typeface="UNFPA-Text" charset="0"/>
                <a:cs typeface="UNFPA-Text" charset="0"/>
              </a:defRPr>
            </a:lvl5pPr>
          </a:lstStyle>
          <a:p>
            <a:pPr lvl="0"/>
            <a:r>
              <a:rPr lang="en-US"/>
              <a:t>Text here</a:t>
            </a:r>
            <a:endParaRPr dirty="0"/>
          </a:p>
        </p:txBody>
      </p:sp>
      <p:sp>
        <p:nvSpPr>
          <p:cNvPr id="13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66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752"/>
          <p:cNvSpPr txBox="1">
            <a:spLocks/>
          </p:cNvSpPr>
          <p:nvPr userDrawn="1"/>
        </p:nvSpPr>
        <p:spPr>
          <a:xfrm>
            <a:off x="2507908" y="2216456"/>
            <a:ext cx="1842209" cy="710613"/>
          </a:xfrm>
          <a:prstGeom prst="rect">
            <a:avLst/>
          </a:prstGeom>
        </p:spPr>
        <p:txBody>
          <a:bodyPr anchor="ctr"/>
          <a:lstStyle>
            <a:lvl1pPr marL="0" marR="0" indent="0" algn="ctr" defTabSz="309536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UNFPA-Bold" charset="0"/>
                <a:ea typeface="UNFPA-Bold" charset="0"/>
                <a:cs typeface="UNFPA-Bold" charset="0"/>
                <a:sym typeface="Helvetica"/>
              </a:defRPr>
            </a:lvl1pPr>
            <a:lvl2pPr marL="0" marR="0" indent="85717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171435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257152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342869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428587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514304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00022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685739" algn="l" defTabSz="3095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5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200" dirty="0"/>
              <a:t>Use this slide to drop an image</a:t>
            </a:r>
            <a:br>
              <a:rPr lang="en-GB" sz="1200" dirty="0"/>
            </a:br>
            <a:r>
              <a:rPr lang="en-GB" sz="1200" dirty="0"/>
              <a:t>or a chart on top of this text!</a:t>
            </a:r>
          </a:p>
        </p:txBody>
      </p:sp>
      <p:sp>
        <p:nvSpPr>
          <p:cNvPr id="6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6780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7" y="1714355"/>
            <a:ext cx="2765685" cy="1714794"/>
          </a:xfrm>
          <a:prstGeom prst="rect">
            <a:avLst/>
          </a:prstGeom>
        </p:spPr>
      </p:pic>
      <p:sp>
        <p:nvSpPr>
          <p:cNvPr id="4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6" y="301263"/>
            <a:ext cx="589107" cy="3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996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/>
        </p:nvSpPr>
        <p:spPr>
          <a:xfrm flipH="1" flipV="1">
            <a:off x="2091697" y="2744"/>
            <a:ext cx="2674617" cy="5138047"/>
          </a:xfrm>
          <a:prstGeom prst="line">
            <a:avLst/>
          </a:prstGeom>
          <a:ln w="12700">
            <a:solidFill>
              <a:srgbClr val="F7981C"/>
            </a:solidFill>
            <a:miter lim="400000"/>
          </a:ln>
        </p:spPr>
        <p:txBody>
          <a:bodyPr lIns="19049" tIns="19049" rIns="19049" bIns="19049" anchor="ctr"/>
          <a:lstStyle/>
          <a:p>
            <a:pPr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endParaRPr sz="1252">
              <a:latin typeface="Arial"/>
              <a:ea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79089" y="1817334"/>
            <a:ext cx="1699847" cy="836732"/>
          </a:xfrm>
          <a:prstGeom prst="ellipse">
            <a:avLst/>
          </a:prstGeom>
          <a:blipFill>
            <a:blip r:embed="rId2"/>
            <a:srcRect/>
            <a:stretch>
              <a:fillRect l="-3039" t="-5148" r="-30223" b="-3548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4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2579089" y="1817334"/>
            <a:ext cx="1699847" cy="836732"/>
          </a:xfrm>
          <a:prstGeom prst="ellipse">
            <a:avLst/>
          </a:prstGeom>
          <a:solidFill>
            <a:schemeClr val="tx1">
              <a:alpha val="3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4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074988" y="3508018"/>
            <a:ext cx="2708032" cy="5950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4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115352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6"/>
          <a:ext cx="119063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6"/>
                        <a:ext cx="119063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6858000" cy="72009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0" dirty="0">
              <a:solidFill>
                <a:prstClr val="black"/>
              </a:solidFill>
            </a:endParaRPr>
          </a:p>
        </p:txBody>
      </p:sp>
      <p:pic>
        <p:nvPicPr>
          <p:cNvPr id="11" name="Picture 7" descr="small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781" y="177921"/>
            <a:ext cx="992073" cy="4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77091" y="184548"/>
            <a:ext cx="5451979" cy="386952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0" y="4764617"/>
            <a:ext cx="6864859" cy="4000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60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374607" y="4800600"/>
            <a:ext cx="369095" cy="342900"/>
          </a:xfrm>
        </p:spPr>
        <p:txBody>
          <a:bodyPr anchor="b"/>
          <a:lstStyle/>
          <a:p>
            <a:fld id="{79A9D6A5-2ED4-4196-A539-A4E98ED23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895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6885" y="1443508"/>
            <a:ext cx="318004" cy="439694"/>
            <a:chOff x="5000346" y="3377617"/>
            <a:chExt cx="175918" cy="182428"/>
          </a:xfrm>
        </p:grpSpPr>
        <p:sp>
          <p:nvSpPr>
            <p:cNvPr id="6" name="Shape 663"/>
            <p:cNvSpPr/>
            <p:nvPr/>
          </p:nvSpPr>
          <p:spPr>
            <a:xfrm>
              <a:off x="5000346" y="3384129"/>
              <a:ext cx="175918" cy="175916"/>
            </a:xfrm>
            <a:prstGeom prst="ellipse">
              <a:avLst/>
            </a:prstGeom>
            <a:ln w="9525">
              <a:solidFill>
                <a:schemeClr val="bg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52"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Shape 1937"/>
            <p:cNvSpPr txBox="1">
              <a:spLocks/>
            </p:cNvSpPr>
            <p:nvPr/>
          </p:nvSpPr>
          <p:spPr>
            <a:xfrm flipH="1">
              <a:off x="5028659" y="3377617"/>
              <a:ext cx="119668" cy="168388"/>
            </a:xfrm>
            <a:prstGeom prst="rect">
              <a:avLst/>
            </a:prstGeom>
          </p:spPr>
          <p:txBody>
            <a:bodyPr/>
            <a:lstStyle>
              <a:lvl1pPr marL="0" marR="0" indent="0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1pPr>
              <a:lvl2pPr marL="0" marR="0" indent="8571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2pPr>
              <a:lvl3pPr marL="0" marR="0" indent="171435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3pPr>
              <a:lvl4pPr marL="0" marR="0" indent="25715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4pPr>
              <a:lvl5pPr marL="0" marR="0" indent="34286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5pPr>
              <a:lvl6pPr marL="0" marR="0" indent="42858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514304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60002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68573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lang="en-GB" sz="1500">
                  <a:solidFill>
                    <a:schemeClr val="bg1"/>
                  </a:solidFill>
                </a:rPr>
                <a:t>2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15" y="2115469"/>
            <a:ext cx="6191224" cy="144829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9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214488"/>
            <a:ext cx="242672" cy="169342"/>
          </a:xfrm>
          <a:prstGeom prst="rect">
            <a:avLst/>
          </a:prstGeom>
        </p:spPr>
        <p:txBody>
          <a:bodyPr anchor="ctr"/>
          <a:lstStyle>
            <a:lvl1pPr algn="ct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Shape 11"/>
          <p:cNvSpPr txBox="1">
            <a:spLocks/>
          </p:cNvSpPr>
          <p:nvPr userDrawn="1"/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defPPr marL="0" marR="0" indent="0" algn="l" defTabSz="34286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UNFPA-Text" charset="0"/>
                <a:ea typeface="UNFPA-Text" charset="0"/>
                <a:cs typeface="UNFPA-Text" charset="0"/>
                <a:sym typeface="Helvetica Light"/>
              </a:defRPr>
            </a:lvl1pPr>
            <a:lvl2pPr marL="0" marR="0" indent="8571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171435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25715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34286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428587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514304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600022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685739" algn="l" defTabSz="3095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en-US" sz="703" smtClean="0"/>
              <a:pPr/>
              <a:t>‹N°›</a:t>
            </a:fld>
            <a:endParaRPr lang="en-US" sz="703" dirty="0"/>
          </a:p>
        </p:txBody>
      </p:sp>
    </p:spTree>
    <p:extLst>
      <p:ext uri="{BB962C8B-B14F-4D97-AF65-F5344CB8AC3E}">
        <p14:creationId xmlns:p14="http://schemas.microsoft.com/office/powerpoint/2010/main" val="11671620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6885" y="1443508"/>
            <a:ext cx="318004" cy="439694"/>
            <a:chOff x="5000346" y="3377617"/>
            <a:chExt cx="175918" cy="182428"/>
          </a:xfrm>
        </p:grpSpPr>
        <p:sp>
          <p:nvSpPr>
            <p:cNvPr id="6" name="Shape 663"/>
            <p:cNvSpPr/>
            <p:nvPr/>
          </p:nvSpPr>
          <p:spPr>
            <a:xfrm>
              <a:off x="5000346" y="3384129"/>
              <a:ext cx="175918" cy="175916"/>
            </a:xfrm>
            <a:prstGeom prst="ellipse">
              <a:avLst/>
            </a:prstGeom>
            <a:ln w="9525">
              <a:solidFill>
                <a:schemeClr val="bg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52"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Shape 1937"/>
            <p:cNvSpPr txBox="1">
              <a:spLocks/>
            </p:cNvSpPr>
            <p:nvPr/>
          </p:nvSpPr>
          <p:spPr>
            <a:xfrm flipH="1">
              <a:off x="5031872" y="3377617"/>
              <a:ext cx="119668" cy="168388"/>
            </a:xfrm>
            <a:prstGeom prst="rect">
              <a:avLst/>
            </a:prstGeom>
          </p:spPr>
          <p:txBody>
            <a:bodyPr/>
            <a:lstStyle>
              <a:lvl1pPr marL="0" marR="0" indent="0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1pPr>
              <a:lvl2pPr marL="0" marR="0" indent="8571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2pPr>
              <a:lvl3pPr marL="0" marR="0" indent="171435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3pPr>
              <a:lvl4pPr marL="0" marR="0" indent="25715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4pPr>
              <a:lvl5pPr marL="0" marR="0" indent="34286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5pPr>
              <a:lvl6pPr marL="0" marR="0" indent="42858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514304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60002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68573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lang="en-GB" sz="1500">
                  <a:solidFill>
                    <a:schemeClr val="bg1"/>
                  </a:solidFill>
                </a:rPr>
                <a:t>3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79915" y="2115469"/>
            <a:ext cx="6191224" cy="144829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480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6885" y="1443508"/>
            <a:ext cx="318004" cy="439694"/>
            <a:chOff x="5000346" y="3377617"/>
            <a:chExt cx="175918" cy="182428"/>
          </a:xfrm>
        </p:grpSpPr>
        <p:sp>
          <p:nvSpPr>
            <p:cNvPr id="6" name="Shape 663"/>
            <p:cNvSpPr/>
            <p:nvPr/>
          </p:nvSpPr>
          <p:spPr>
            <a:xfrm>
              <a:off x="5000346" y="3384129"/>
              <a:ext cx="175918" cy="175916"/>
            </a:xfrm>
            <a:prstGeom prst="ellipse">
              <a:avLst/>
            </a:prstGeom>
            <a:ln w="9525">
              <a:solidFill>
                <a:schemeClr val="bg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52"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Shape 1937"/>
            <p:cNvSpPr txBox="1">
              <a:spLocks/>
            </p:cNvSpPr>
            <p:nvPr/>
          </p:nvSpPr>
          <p:spPr>
            <a:xfrm flipH="1">
              <a:off x="5022439" y="3377617"/>
              <a:ext cx="119668" cy="168388"/>
            </a:xfrm>
            <a:prstGeom prst="rect">
              <a:avLst/>
            </a:prstGeom>
          </p:spPr>
          <p:txBody>
            <a:bodyPr/>
            <a:lstStyle>
              <a:lvl1pPr marL="0" marR="0" indent="0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1pPr>
              <a:lvl2pPr marL="0" marR="0" indent="8571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2pPr>
              <a:lvl3pPr marL="0" marR="0" indent="171435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3pPr>
              <a:lvl4pPr marL="0" marR="0" indent="25715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4pPr>
              <a:lvl5pPr marL="0" marR="0" indent="34286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5pPr>
              <a:lvl6pPr marL="0" marR="0" indent="42858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514304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60002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68573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lang="en-GB" sz="1500">
                  <a:solidFill>
                    <a:schemeClr val="bg1"/>
                  </a:solidFill>
                </a:rPr>
                <a:t>4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15" y="2115469"/>
            <a:ext cx="6191224" cy="144829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12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8037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6885" y="1443508"/>
            <a:ext cx="318004" cy="439694"/>
            <a:chOff x="5000346" y="3377617"/>
            <a:chExt cx="175918" cy="182428"/>
          </a:xfrm>
        </p:grpSpPr>
        <p:sp>
          <p:nvSpPr>
            <p:cNvPr id="6" name="Shape 663"/>
            <p:cNvSpPr/>
            <p:nvPr/>
          </p:nvSpPr>
          <p:spPr>
            <a:xfrm>
              <a:off x="5000346" y="3384129"/>
              <a:ext cx="175918" cy="175916"/>
            </a:xfrm>
            <a:prstGeom prst="ellipse">
              <a:avLst/>
            </a:prstGeom>
            <a:ln w="9525">
              <a:solidFill>
                <a:schemeClr val="bg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52"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Shape 1937"/>
            <p:cNvSpPr txBox="1">
              <a:spLocks/>
            </p:cNvSpPr>
            <p:nvPr/>
          </p:nvSpPr>
          <p:spPr>
            <a:xfrm flipH="1">
              <a:off x="5028659" y="3377617"/>
              <a:ext cx="119668" cy="168388"/>
            </a:xfrm>
            <a:prstGeom prst="rect">
              <a:avLst/>
            </a:prstGeom>
          </p:spPr>
          <p:txBody>
            <a:bodyPr/>
            <a:lstStyle>
              <a:lvl1pPr marL="0" marR="0" indent="0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1pPr>
              <a:lvl2pPr marL="0" marR="0" indent="8571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2pPr>
              <a:lvl3pPr marL="0" marR="0" indent="171435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3pPr>
              <a:lvl4pPr marL="0" marR="0" indent="25715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4pPr>
              <a:lvl5pPr marL="0" marR="0" indent="34286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UNFPA-Text" charset="0"/>
                  <a:ea typeface="UNFPA-Text" charset="0"/>
                  <a:cs typeface="UNFPA-Text" charset="0"/>
                  <a:sym typeface="Helvetica"/>
                </a:defRPr>
              </a:lvl5pPr>
              <a:lvl6pPr marL="0" marR="0" indent="428587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514304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600022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685739" algn="l" defTabSz="309536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81" b="0" i="0" u="none" strike="noStrike" cap="none" spc="0" baseline="0">
                  <a:ln>
                    <a:noFill/>
                  </a:ln>
                  <a:solidFill>
                    <a:srgbClr val="53585F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lang="en-GB" sz="1500">
                  <a:solidFill>
                    <a:schemeClr val="bg1"/>
                  </a:solidFill>
                </a:rPr>
                <a:t>5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15" y="2115469"/>
            <a:ext cx="6191224" cy="144829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12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049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21" y="1751547"/>
            <a:ext cx="6191224" cy="164041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9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3243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21" y="1751547"/>
            <a:ext cx="6191224" cy="164041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7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10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6858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9921" y="1751547"/>
            <a:ext cx="6191224" cy="164041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999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8" name="Shape 11"/>
          <p:cNvSpPr>
            <a:spLocks noGrp="1"/>
          </p:cNvSpPr>
          <p:nvPr>
            <p:ph type="sldNum" sz="quarter" idx="2"/>
          </p:nvPr>
        </p:nvSpPr>
        <p:spPr>
          <a:xfrm>
            <a:off x="6471145" y="4806215"/>
            <a:ext cx="242672" cy="156642"/>
          </a:xfrm>
          <a:prstGeom prst="rect">
            <a:avLst/>
          </a:prstGeom>
        </p:spPr>
        <p:txBody>
          <a:bodyPr anchor="ctr"/>
          <a:lstStyle>
            <a:lvl1pPr algn="r">
              <a:defRPr sz="703">
                <a:solidFill>
                  <a:schemeClr val="bg1"/>
                </a:solidFill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507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"/>
          <p:cNvSpPr>
            <a:spLocks noGrp="1"/>
          </p:cNvSpPr>
          <p:nvPr>
            <p:ph type="sldNum" sz="quarter" idx="4"/>
          </p:nvPr>
        </p:nvSpPr>
        <p:spPr>
          <a:xfrm>
            <a:off x="6471145" y="220837"/>
            <a:ext cx="242672" cy="156642"/>
          </a:xfrm>
          <a:prstGeom prst="rect">
            <a:avLst/>
          </a:prstGeom>
        </p:spPr>
        <p:txBody>
          <a:bodyPr anchor="ctr"/>
          <a:lstStyle>
            <a:lvl1pPr algn="ctr">
              <a:defRPr sz="703">
                <a:latin typeface="UNFPA-Text" charset="0"/>
                <a:ea typeface="UNFPA-Text" charset="0"/>
                <a:cs typeface="UNFPA-Text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7" r:id="rId6"/>
    <p:sldLayoutId id="2147483776" r:id="rId7"/>
    <p:sldLayoutId id="2147483778" r:id="rId8"/>
    <p:sldLayoutId id="2147483779" r:id="rId9"/>
    <p:sldLayoutId id="2147483761" r:id="rId10"/>
    <p:sldLayoutId id="2147483790" r:id="rId11"/>
    <p:sldLayoutId id="2147483788" r:id="rId12"/>
    <p:sldLayoutId id="2147483791" r:id="rId13"/>
    <p:sldLayoutId id="2147483796" r:id="rId14"/>
    <p:sldLayoutId id="2147483783" r:id="rId15"/>
    <p:sldLayoutId id="2147483784" r:id="rId16"/>
    <p:sldLayoutId id="2147483785" r:id="rId17"/>
    <p:sldLayoutId id="2147483759" r:id="rId18"/>
    <p:sldLayoutId id="2147483792" r:id="rId19"/>
    <p:sldLayoutId id="2147483793" r:id="rId20"/>
    <p:sldLayoutId id="2147483781" r:id="rId21"/>
    <p:sldLayoutId id="2147483789" r:id="rId22"/>
    <p:sldLayoutId id="2147483787" r:id="rId23"/>
    <p:sldLayoutId id="2147483786" r:id="rId24"/>
    <p:sldLayoutId id="2147483795" r:id="rId25"/>
    <p:sldLayoutId id="2147483797" r:id="rId26"/>
    <p:sldLayoutId id="2147483798" r:id="rId27"/>
  </p:sldLayoutIdLst>
  <p:transition spd="med"/>
  <p:hf hdr="0" ftr="0" dt="0"/>
  <p:txStyles>
    <p:titleStyle>
      <a:lvl1pPr marL="0" marR="0" indent="0" algn="ctr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UNFPA-Bold" charset="0"/>
          <a:ea typeface="UNFPA-Bold" charset="0"/>
          <a:cs typeface="UNFPA-Bold" charset="0"/>
          <a:sym typeface="Helvetica"/>
        </a:defRPr>
      </a:lvl1pPr>
      <a:lvl2pPr marL="0" marR="0" indent="85711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71413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57126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42830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28538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14242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599951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685658" algn="l" defTabSz="30950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7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UNFPA-Text" charset="0"/>
          <a:ea typeface="UNFPA-Text" charset="0"/>
          <a:cs typeface="UNFPA-Text" charset="0"/>
          <a:sym typeface="Helvetica"/>
        </a:defRPr>
      </a:lvl1pPr>
      <a:lvl2pPr marL="0" marR="0" indent="85711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UNFPA-Text" charset="0"/>
          <a:ea typeface="UNFPA-Text" charset="0"/>
          <a:cs typeface="UNFPA-Text" charset="0"/>
          <a:sym typeface="Helvetica"/>
        </a:defRPr>
      </a:lvl2pPr>
      <a:lvl3pPr marL="0" marR="0" indent="171413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UNFPA-Text" charset="0"/>
          <a:ea typeface="UNFPA-Text" charset="0"/>
          <a:cs typeface="UNFPA-Text" charset="0"/>
          <a:sym typeface="Helvetica"/>
        </a:defRPr>
      </a:lvl3pPr>
      <a:lvl4pPr marL="0" marR="0" indent="257126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UNFPA-Text" charset="0"/>
          <a:ea typeface="UNFPA-Text" charset="0"/>
          <a:cs typeface="UNFPA-Text" charset="0"/>
          <a:sym typeface="Helvetica"/>
        </a:defRPr>
      </a:lvl4pPr>
      <a:lvl5pPr marL="0" marR="0" indent="342830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UNFPA-Text" charset="0"/>
          <a:ea typeface="UNFPA-Text" charset="0"/>
          <a:cs typeface="UNFPA-Text" charset="0"/>
          <a:sym typeface="Helvetica"/>
        </a:defRPr>
      </a:lvl5pPr>
      <a:lvl6pPr marL="0" marR="0" indent="428538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14242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599951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685658" algn="l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11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13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26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830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538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242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599951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658" algn="ctr" defTabSz="30950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172" y="4684961"/>
            <a:ext cx="6749828" cy="533479"/>
          </a:xfrm>
          <a:prstGeom prst="rect">
            <a:avLst/>
          </a:prstGeom>
          <a:solidFill>
            <a:srgbClr val="F798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fr-FR" sz="1400" b="1" dirty="0"/>
              <a:t>Auteurs </a:t>
            </a:r>
            <a:r>
              <a:rPr lang="fr-FR" sz="1400" b="1" dirty="0" smtClean="0"/>
              <a:t>: </a:t>
            </a:r>
            <a:r>
              <a:rPr lang="en-US" sz="1400" baseline="30000" dirty="0" smtClean="0"/>
              <a:t>,</a:t>
            </a:r>
            <a:r>
              <a:rPr lang="en-US" sz="1400" dirty="0"/>
              <a:t> A </a:t>
            </a:r>
            <a:r>
              <a:rPr lang="en-US" sz="1400" dirty="0" smtClean="0"/>
              <a:t>Zerbo</a:t>
            </a:r>
            <a:r>
              <a:rPr lang="en-US" sz="1400" baseline="30000" dirty="0" smtClean="0"/>
              <a:t>1</a:t>
            </a:r>
            <a:r>
              <a:rPr lang="en-US" sz="1400" dirty="0"/>
              <a:t> ,</a:t>
            </a:r>
            <a:r>
              <a:rPr lang="en-US" sz="1400" baseline="30000" dirty="0" smtClean="0"/>
              <a:t>, </a:t>
            </a:r>
            <a:r>
              <a:rPr lang="en-US" sz="1400" dirty="0"/>
              <a:t>S </a:t>
            </a:r>
            <a:r>
              <a:rPr lang="en-US" sz="1400" dirty="0" smtClean="0"/>
              <a:t>Sari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,FSomda</a:t>
            </a:r>
            <a:r>
              <a:rPr lang="en-US" sz="1400" baseline="30000" dirty="0" smtClean="0"/>
              <a:t>1,</a:t>
            </a:r>
            <a:r>
              <a:rPr lang="en-US" sz="1400" dirty="0" smtClean="0"/>
              <a:t> O Korbeogo</a:t>
            </a:r>
            <a:r>
              <a:rPr lang="en-US" sz="1400" baseline="30000" dirty="0" smtClean="0"/>
              <a:t>1, </a:t>
            </a:r>
            <a:r>
              <a:rPr lang="en-US" sz="1400" dirty="0" smtClean="0"/>
              <a:t>D </a:t>
            </a:r>
            <a:r>
              <a:rPr lang="en-US" sz="1400" dirty="0"/>
              <a:t>Sanon</a:t>
            </a:r>
            <a:r>
              <a:rPr lang="en-US" sz="1400" baseline="30000" dirty="0"/>
              <a:t>1</a:t>
            </a:r>
            <a:r>
              <a:rPr lang="en-US" sz="1400" dirty="0"/>
              <a:t>, M N </a:t>
            </a:r>
            <a:r>
              <a:rPr lang="en-US" sz="1400" dirty="0" err="1"/>
              <a:t>Sawadogo</a:t>
            </a:r>
            <a:r>
              <a:rPr lang="en-US" sz="1400" dirty="0"/>
              <a:t> </a:t>
            </a:r>
            <a:r>
              <a:rPr lang="en-US" sz="1400" baseline="30000" dirty="0"/>
              <a:t>1</a:t>
            </a:r>
            <a:r>
              <a:rPr lang="en-US" sz="1400" dirty="0" smtClean="0"/>
              <a:t>, CT M’bengue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.</a:t>
            </a:r>
            <a:r>
              <a:rPr lang="fr-FR" sz="1400" b="1" dirty="0" smtClean="0"/>
              <a:t> </a:t>
            </a:r>
            <a:endParaRPr lang="fr-FR" sz="14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882654" y="3636463"/>
            <a:ext cx="3112472" cy="382209"/>
          </a:xfrm>
          <a:prstGeom prst="rect">
            <a:avLst/>
          </a:prstGeom>
        </p:spPr>
        <p:txBody>
          <a:bodyPr/>
          <a:lstStyle>
            <a:lvl1pPr marL="0" marR="0" indent="0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UNFPA-Text" charset="0"/>
                <a:ea typeface="UNFPA-Text" charset="0"/>
                <a:cs typeface="UNFPA-Text" charset="0"/>
                <a:sym typeface="Helvetica"/>
              </a:defRPr>
            </a:lvl1pPr>
            <a:lvl2pPr marL="0" marR="0" indent="85711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UNFPA-Text" charset="0"/>
                <a:ea typeface="UNFPA-Text" charset="0"/>
                <a:cs typeface="UNFPA-Text" charset="0"/>
                <a:sym typeface="Helvetica"/>
              </a:defRPr>
            </a:lvl2pPr>
            <a:lvl3pPr marL="0" marR="0" indent="171413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UNFPA-Text" charset="0"/>
                <a:ea typeface="UNFPA-Text" charset="0"/>
                <a:cs typeface="UNFPA-Text" charset="0"/>
                <a:sym typeface="Helvetica"/>
              </a:defRPr>
            </a:lvl3pPr>
            <a:lvl4pPr marL="0" marR="0" indent="257126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UNFPA-Text" charset="0"/>
                <a:ea typeface="UNFPA-Text" charset="0"/>
                <a:cs typeface="UNFPA-Text" charset="0"/>
                <a:sym typeface="Helvetica"/>
              </a:defRPr>
            </a:lvl4pPr>
            <a:lvl5pPr marL="0" marR="0" indent="342830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UNFPA-Text" charset="0"/>
                <a:ea typeface="UNFPA-Text" charset="0"/>
                <a:cs typeface="UNFPA-Text" charset="0"/>
                <a:sym typeface="Helvetica"/>
              </a:defRPr>
            </a:lvl5pPr>
            <a:lvl6pPr marL="0" marR="0" indent="428538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514242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599951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685658" algn="l" defTabSz="30950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endParaRPr lang="fr-FR" sz="2000" b="1" spc="-127" baseline="8928" dirty="0">
              <a:solidFill>
                <a:schemeClr val="tx1"/>
              </a:solidFill>
              <a:latin typeface="UNFPA-Text"/>
              <a:ea typeface="UNFPA-Bold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497391-9DF4-4568-ACFF-F5C05D8444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98269" cy="757844"/>
          </a:xfrm>
          <a:prstGeom prst="rect">
            <a:avLst/>
          </a:prstGeom>
        </p:spPr>
      </p:pic>
      <p:pic>
        <p:nvPicPr>
          <p:cNvPr id="9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60" y="61149"/>
            <a:ext cx="765581" cy="5994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39864" y="1982780"/>
            <a:ext cx="3636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Stratégie </a:t>
            </a:r>
            <a:r>
              <a:rPr lang="fr-FR" sz="1800" b="1" dirty="0"/>
              <a:t>innovante  pour l’offre de services de PF aux associations/groupements de </a:t>
            </a:r>
            <a:r>
              <a:rPr lang="fr-FR" sz="1800" b="1" dirty="0" smtClean="0"/>
              <a:t>productrices</a:t>
            </a:r>
            <a:endParaRPr lang="fr-FR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E9E2B-8D9F-425D-9F9C-C0BCAA05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7" y="3923605"/>
            <a:ext cx="5627632" cy="548422"/>
          </a:xfrm>
        </p:spPr>
        <p:txBody>
          <a:bodyPr>
            <a:noAutofit/>
          </a:bodyPr>
          <a:lstStyle/>
          <a:p>
            <a:r>
              <a:rPr lang="fr-FR" sz="1000" dirty="0">
                <a:latin typeface="+mj-lt"/>
                <a:cs typeface="Arial" panose="020B0604020202020204" pitchFamily="34" charset="0"/>
              </a:rPr>
              <a:t>8</a:t>
            </a:r>
            <a:r>
              <a:rPr lang="fr-FR" sz="1000" baseline="30000" dirty="0">
                <a:latin typeface="+mj-lt"/>
                <a:cs typeface="Arial" panose="020B0604020202020204" pitchFamily="34" charset="0"/>
              </a:rPr>
              <a:t>ème</a:t>
            </a:r>
            <a:r>
              <a:rPr lang="fr-FR" sz="1000" dirty="0">
                <a:latin typeface="+mj-lt"/>
                <a:cs typeface="Arial" panose="020B0604020202020204" pitchFamily="34" charset="0"/>
              </a:rPr>
              <a:t> journée régionale de la société des gynécologues  et obstétriciens du Burkina (SOGOB</a:t>
            </a:r>
            <a:r>
              <a:rPr lang="fr-FR" sz="1000" dirty="0" smtClean="0">
                <a:latin typeface="+mj-lt"/>
                <a:cs typeface="Arial" panose="020B0604020202020204" pitchFamily="34" charset="0"/>
              </a:rPr>
              <a:t>)</a:t>
            </a:r>
            <a:r>
              <a:rPr lang="fr-FR" sz="1000" dirty="0"/>
              <a:t> </a:t>
            </a:r>
            <a:r>
              <a:rPr lang="fr-FR" sz="1000" dirty="0" smtClean="0"/>
              <a:t> </a:t>
            </a:r>
            <a:endParaRPr lang="fr-FR" sz="1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1175" y="3193252"/>
            <a:ext cx="3395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/>
              <a:t>Régions </a:t>
            </a:r>
            <a:r>
              <a:rPr lang="fr-FR" sz="1200" b="1" dirty="0"/>
              <a:t>de l’Est et du Centre-Est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3241176" y="1119074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36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MaCopine</a:t>
            </a:r>
            <a:r>
              <a:rPr lang="fr-FR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1284" y="4402950"/>
            <a:ext cx="82671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Juin 2022</a:t>
            </a:r>
            <a:endParaRPr kumimoji="0" lang="fr-FR" sz="1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" y="757845"/>
            <a:ext cx="2716881" cy="31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70C0"/>
                </a:solidFill>
              </a:rPr>
              <a:t>Résultats par les paires éducatrices recrutées parmi les femmes membres des </a:t>
            </a:r>
            <a:r>
              <a:rPr lang="fr-FR" sz="1800" b="1" dirty="0" smtClean="0">
                <a:solidFill>
                  <a:srgbClr val="0070C0"/>
                </a:solidFill>
              </a:rPr>
              <a:t>groupements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159986" y="731520"/>
            <a:ext cx="6583716" cy="4069080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/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43768"/>
            <a:ext cx="6858000" cy="157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46715"/>
              </p:ext>
            </p:extLst>
          </p:nvPr>
        </p:nvGraphicFramePr>
        <p:xfrm>
          <a:off x="226771" y="1089596"/>
          <a:ext cx="6217920" cy="2308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4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8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14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7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61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93730">
                <a:tc>
                  <a:txBody>
                    <a:bodyPr/>
                    <a:lstStyle/>
                    <a:p>
                      <a:r>
                        <a:rPr lang="fr-FR" sz="1100" b="1" dirty="0"/>
                        <a:t>ITEM</a:t>
                      </a:r>
                    </a:p>
                    <a:p>
                      <a:r>
                        <a:rPr lang="fr-FR" sz="1100" b="1" dirty="0" smtClean="0"/>
                        <a:t>Période</a:t>
                      </a:r>
                      <a:endParaRPr lang="en-US" sz="1100" b="1" dirty="0" smtClean="0"/>
                    </a:p>
                    <a:p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/>
                        <a:t>PERSONNES</a:t>
                      </a:r>
                    </a:p>
                    <a:p>
                      <a:r>
                        <a:rPr lang="fr-FR" sz="1100" b="1" dirty="0"/>
                        <a:t>Touchées</a:t>
                      </a:r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950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IEC</a:t>
                      </a:r>
                      <a:endParaRPr lang="en-US" sz="1100" b="1" dirty="0"/>
                    </a:p>
                    <a:p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950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CONSEILS</a:t>
                      </a:r>
                      <a:endParaRPr lang="en-US" sz="1100" b="1" dirty="0"/>
                    </a:p>
                    <a:p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950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PEC _IST</a:t>
                      </a:r>
                      <a:endParaRPr lang="en-US" sz="1100" b="1" dirty="0"/>
                    </a:p>
                    <a:p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/>
                        <a:t>NU</a:t>
                      </a:r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/>
                        <a:t>AU</a:t>
                      </a:r>
                      <a:endParaRPr lang="en-US" sz="1100" b="1" dirty="0"/>
                    </a:p>
                  </a:txBody>
                  <a:tcPr>
                    <a:solidFill>
                      <a:srgbClr val="FFCB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816">
                <a:tc>
                  <a:txBody>
                    <a:bodyPr/>
                    <a:lstStyle/>
                    <a:p>
                      <a:r>
                        <a:rPr lang="fr-FR" sz="900" b="1" dirty="0"/>
                        <a:t>NBRE</a:t>
                      </a:r>
                    </a:p>
                    <a:p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24988 Jeunes </a:t>
                      </a:r>
                    </a:p>
                    <a:p>
                      <a:pPr algn="l"/>
                      <a:r>
                        <a:rPr lang="fr-FR" sz="1200" dirty="0"/>
                        <a:t>Dont: </a:t>
                      </a:r>
                      <a:r>
                        <a:rPr lang="fr-FR" sz="1200" b="1" dirty="0"/>
                        <a:t>423 </a:t>
                      </a:r>
                      <a:r>
                        <a:rPr lang="fr-FR" sz="1200" dirty="0"/>
                        <a:t>adolescentes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0950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/>
                    </a:p>
                    <a:p>
                      <a:pPr marL="0" marR="0" lvl="0" indent="0" algn="ctr" defTabSz="30950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650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  <a:p>
                      <a:r>
                        <a:rPr lang="fr-FR" sz="1200" dirty="0"/>
                        <a:t>11922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  <a:p>
                      <a:r>
                        <a:rPr lang="fr-FR" sz="1200" dirty="0"/>
                        <a:t>423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  <a:p>
                      <a:r>
                        <a:rPr lang="fr-FR" sz="1200" dirty="0"/>
                        <a:t>3809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  <a:p>
                      <a:r>
                        <a:rPr lang="fr-FR" sz="1200" dirty="0"/>
                        <a:t>3412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983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Résultats d’offre atteints </a:t>
            </a:r>
            <a:r>
              <a:rPr lang="fr-FR" sz="2400" b="1" dirty="0">
                <a:solidFill>
                  <a:schemeClr val="accent1"/>
                </a:solidFill>
              </a:rPr>
              <a:t>Globaux du projet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159986" y="746150"/>
            <a:ext cx="6583716" cy="4069080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/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43768"/>
            <a:ext cx="6858000" cy="157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12878"/>
              </p:ext>
            </p:extLst>
          </p:nvPr>
        </p:nvGraphicFramePr>
        <p:xfrm>
          <a:off x="226771" y="1047750"/>
          <a:ext cx="6325102" cy="1897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4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35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35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35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35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35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ITEM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fr-FR" sz="1100" b="1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NU</a:t>
                      </a: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AU</a:t>
                      </a: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fr-FR" sz="1100" b="1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SPN</a:t>
                      </a: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Accht</a:t>
                      </a: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fr-FR" sz="1100" b="1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CPON</a:t>
                      </a: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CNRS</a:t>
                      </a:r>
                      <a:endParaRPr lang="en-US" sz="1100" b="1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fr-FR" sz="1100" b="1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ctr" defTabSz="309503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50" b="1" dirty="0" smtClean="0"/>
                    </a:p>
                    <a:p>
                      <a:r>
                        <a:rPr lang="fr-FR" sz="1050" b="1" dirty="0" smtClean="0"/>
                        <a:t>NBRE</a:t>
                      </a:r>
                      <a:endParaRPr lang="en-US" sz="1050" b="1" dirty="0" smtClean="0"/>
                    </a:p>
                    <a:p>
                      <a:endParaRPr lang="fr-FR" sz="1050" b="1" dirty="0" smtClean="0"/>
                    </a:p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17046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13503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31639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1262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2674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32903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Quelques images  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-191194" y="764770"/>
            <a:ext cx="7049193" cy="3923607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sz="1800" dirty="0"/>
          </a:p>
          <a:p>
            <a:pPr marL="407988" indent="0">
              <a:buNone/>
            </a:pPr>
            <a:r>
              <a:rPr lang="fr-FR" sz="1800" dirty="0"/>
              <a:t>.</a:t>
            </a:r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3" y="1015454"/>
            <a:ext cx="2862372" cy="2010177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395022" y="3137854"/>
            <a:ext cx="1596172" cy="351869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MAIEUTICIEN/Ma copine en route pour la stratégie avancée </a:t>
            </a:r>
            <a:endParaRPr kumimoji="0" lang="en-US" sz="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72" y="1600604"/>
            <a:ext cx="2898900" cy="2010177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3752697" y="3723004"/>
            <a:ext cx="2405383" cy="300792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Séance d’IEC </a:t>
            </a:r>
            <a:r>
              <a:rPr lang="fr-FR" sz="1100" dirty="0">
                <a:latin typeface="+mn-lt"/>
                <a:ea typeface="+mn-ea"/>
                <a:cs typeface="+mn-cs"/>
                <a:sym typeface="Helvetica"/>
              </a:rPr>
              <a:t>a</a:t>
            </a:r>
            <a:r>
              <a:rPr kumimoji="0" lang="fr-FR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vec une </a:t>
            </a:r>
            <a:r>
              <a:rPr kumimoji="0" lang="fr-FR" sz="11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Macopine</a:t>
            </a:r>
            <a:endParaRPr kumimoji="0" lang="en-US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309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Quelques images  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-191194" y="764770"/>
            <a:ext cx="7049193" cy="3923607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sz="1800" dirty="0"/>
          </a:p>
          <a:p>
            <a:pPr marL="407988" indent="0">
              <a:buNone/>
            </a:pPr>
            <a:r>
              <a:rPr lang="fr-FR" sz="1800" dirty="0"/>
              <a:t>.</a:t>
            </a:r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6" y="1484986"/>
            <a:ext cx="2484000" cy="1863273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1113183" y="3887772"/>
            <a:ext cx="2369488" cy="522129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Prestation </a:t>
            </a:r>
            <a:r>
              <a:rPr kumimoji="0" lang="fr-FR" sz="1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Macopine</a:t>
            </a:r>
            <a:r>
              <a:rPr kumimoji="0" lang="fr-FR" sz="12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dans une FS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62" y="1484986"/>
            <a:ext cx="2790907" cy="1863273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 rot="12346208" flipH="1" flipV="1">
            <a:off x="4502830" y="3749845"/>
            <a:ext cx="1560445" cy="556181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b="1" dirty="0">
                <a:latin typeface="+mn-lt"/>
                <a:ea typeface="+mn-ea"/>
                <a:cs typeface="+mn-cs"/>
                <a:sym typeface="Helvetica"/>
              </a:rPr>
              <a:t>REMPLISSAGE</a:t>
            </a:r>
            <a:r>
              <a:rPr lang="fr-FR" sz="1400" b="1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fr-FR" sz="1200" b="1" dirty="0">
                <a:latin typeface="+mn-lt"/>
                <a:ea typeface="+mn-ea"/>
                <a:cs typeface="+mn-cs"/>
                <a:sym typeface="Helvetica"/>
              </a:rPr>
              <a:t>DES DONNEES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4612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Quelques images  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-191194" y="764770"/>
            <a:ext cx="7049193" cy="3923607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sz="1800" dirty="0"/>
          </a:p>
          <a:p>
            <a:pPr marL="407988" indent="0">
              <a:buNone/>
            </a:pPr>
            <a:r>
              <a:rPr lang="fr-FR" sz="1800" dirty="0"/>
              <a:t>.</a:t>
            </a:r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95022" y="3197444"/>
            <a:ext cx="1596172" cy="232688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Prestation</a:t>
            </a:r>
            <a:r>
              <a:rPr kumimoji="0" lang="fr-FR" sz="7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fr-FR" sz="7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Macopine</a:t>
            </a:r>
            <a:r>
              <a:rPr kumimoji="0" lang="fr-FR" sz="7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dans une FS</a:t>
            </a:r>
            <a:endParaRPr kumimoji="0" lang="en-US" sz="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1419149" y="3723004"/>
            <a:ext cx="4738931" cy="300792"/>
          </a:xfrm>
          <a:prstGeom prst="round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Séance Insertion</a:t>
            </a:r>
            <a:r>
              <a:rPr kumimoji="0" lang="fr-FR" sz="11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d’implant dans un CSPS</a:t>
            </a:r>
            <a:endParaRPr kumimoji="0" lang="en-US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Image 27" descr="C:\Users\KORBEOGO\Downloads\prestation d'une macopine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4" y="956628"/>
            <a:ext cx="2759710" cy="241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28" descr="C:\Users\KORBEOGO\Downloads\prestation d'une macopine (9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20" y="764770"/>
            <a:ext cx="3309259" cy="2666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940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Leçons apprises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-1" y="764770"/>
            <a:ext cx="6857999" cy="3923607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</a:rPr>
              <a:t>L’implication des « Ma copines aux rencontres des groupements féminins  créé une complicité entre les Macopines et les membres de chaque groupement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/>
                </a:solidFill>
              </a:rPr>
              <a:t>Les </a:t>
            </a:r>
            <a:r>
              <a:rPr lang="fr-FR" sz="1800" dirty="0">
                <a:solidFill>
                  <a:schemeClr val="tx1"/>
                </a:solidFill>
              </a:rPr>
              <a:t>prestations de services </a:t>
            </a:r>
            <a:r>
              <a:rPr lang="fr-FR" sz="1800" dirty="0" smtClean="0">
                <a:solidFill>
                  <a:schemeClr val="tx1"/>
                </a:solidFill>
              </a:rPr>
              <a:t>des Ma copine dans </a:t>
            </a:r>
            <a:r>
              <a:rPr lang="fr-FR" sz="1800" dirty="0">
                <a:solidFill>
                  <a:schemeClr val="tx1"/>
                </a:solidFill>
              </a:rPr>
              <a:t>les structures de </a:t>
            </a:r>
            <a:r>
              <a:rPr lang="fr-FR" sz="1800" dirty="0" smtClean="0">
                <a:solidFill>
                  <a:schemeClr val="tx1"/>
                </a:solidFill>
              </a:rPr>
              <a:t>santé </a:t>
            </a:r>
            <a:r>
              <a:rPr lang="fr-FR" sz="1800" dirty="0" smtClean="0"/>
              <a:t>permettent </a:t>
            </a:r>
            <a:r>
              <a:rPr lang="fr-FR" sz="1800" dirty="0"/>
              <a:t>  de combler le gap en personnel </a:t>
            </a:r>
            <a:r>
              <a:rPr lang="fr-FR" sz="1800" dirty="0" smtClean="0"/>
              <a:t>qualifié </a:t>
            </a:r>
            <a:r>
              <a:rPr lang="fr-FR" sz="1800" dirty="0"/>
              <a:t>dans </a:t>
            </a:r>
            <a:r>
              <a:rPr lang="fr-FR" sz="1800" dirty="0" smtClean="0"/>
              <a:t>les formations </a:t>
            </a:r>
            <a:r>
              <a:rPr lang="fr-FR" sz="1800" dirty="0"/>
              <a:t>sanitaires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/>
                </a:solidFill>
              </a:rPr>
              <a:t>La </a:t>
            </a:r>
            <a:r>
              <a:rPr lang="fr-FR" sz="1800" dirty="0">
                <a:solidFill>
                  <a:schemeClr val="tx1"/>
                </a:solidFill>
              </a:rPr>
              <a:t>disponibilité des «  Ma copine » pour accompagner ou offrir des soins aux femmes est un facteur d’adhésion de </a:t>
            </a:r>
            <a:r>
              <a:rPr lang="fr-FR" sz="1800" dirty="0" smtClean="0">
                <a:solidFill>
                  <a:schemeClr val="tx1"/>
                </a:solidFill>
              </a:rPr>
              <a:t>des femmes </a:t>
            </a:r>
            <a:r>
              <a:rPr lang="fr-FR" sz="1800" dirty="0">
                <a:solidFill>
                  <a:schemeClr val="tx1"/>
                </a:solidFill>
              </a:rPr>
              <a:t>pour la promotion de leur santé et de celle de leurs familles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fr-FR" sz="1800" dirty="0"/>
              <a:t>L’intervention des paires éducatrices au sein des groupements en appui aux </a:t>
            </a:r>
            <a:r>
              <a:rPr lang="fr-FR" sz="1800" dirty="0" err="1"/>
              <a:t>MaCopine</a:t>
            </a:r>
            <a:r>
              <a:rPr lang="fr-FR" sz="1800" dirty="0"/>
              <a:t> augmente la fréquentation des formations sanitaires </a:t>
            </a: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6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Conclusion 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-191194" y="764770"/>
            <a:ext cx="7049193" cy="3923607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sz="1800" dirty="0"/>
          </a:p>
          <a:p>
            <a:pPr marL="407988" indent="0" algn="just">
              <a:buNone/>
            </a:pPr>
            <a:r>
              <a:rPr lang="fr-FR" sz="1800" dirty="0"/>
              <a:t>Le double contexte que traverse en ce moment le Burkina mérite d’envisager des alternatives afin de rendre accessibles les services intégrés  de SR/PF aux couches les plus vulnérables que sont les jeunes, femmes et enfants.</a:t>
            </a:r>
          </a:p>
          <a:p>
            <a:pPr marL="407988" indent="0" algn="just">
              <a:buNone/>
            </a:pPr>
            <a:r>
              <a:rPr lang="fr-FR" sz="1800" dirty="0"/>
              <a:t>La mobilisation communautaire autour des associations et groupements villageois d’intérêt économique a été nécessaire pour booster les indicateurs de SRMNIA dans les zones cibles</a:t>
            </a:r>
          </a:p>
          <a:p>
            <a:pPr marL="407988" indent="0" algn="just">
              <a:buNone/>
            </a:pPr>
            <a:r>
              <a:rPr lang="fr-FR" sz="1800" dirty="0">
                <a:solidFill>
                  <a:schemeClr val="tx1"/>
                </a:solidFill>
              </a:rPr>
              <a:t>Avec les résultats obtenus, une extension de la stratégie a été faite dans 5 districts (Banfora, Gaoua, Manga, Dori et Diapaga) avec le financement du Luxembourg </a:t>
            </a:r>
          </a:p>
          <a:p>
            <a:pPr marL="407988" indent="0">
              <a:buNone/>
            </a:pPr>
            <a:endParaRPr lang="fr-FR" sz="1800" dirty="0">
              <a:solidFill>
                <a:schemeClr val="tx1"/>
              </a:solidFill>
            </a:endParaRPr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0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4130" y="870022"/>
            <a:ext cx="5119685" cy="1096343"/>
          </a:xfrm>
        </p:spPr>
        <p:txBody>
          <a:bodyPr/>
          <a:lstStyle/>
          <a:p>
            <a:pPr algn="ctr"/>
            <a:r>
              <a:rPr lang="fr-FR" sz="4000" dirty="0">
                <a:solidFill>
                  <a:schemeClr val="accent4"/>
                </a:solidFill>
              </a:rPr>
              <a:t>MERCI D</a:t>
            </a:r>
            <a:r>
              <a:rPr lang="fr-FR" sz="4000" dirty="0" smtClean="0">
                <a:solidFill>
                  <a:schemeClr val="accent4"/>
                </a:solidFill>
              </a:rPr>
              <a:t>’AVOIR </a:t>
            </a:r>
            <a:r>
              <a:rPr lang="fr-FR" sz="4000" dirty="0">
                <a:solidFill>
                  <a:schemeClr val="accent4"/>
                </a:solidFill>
              </a:rPr>
              <a:t>CONTRIBUE </a:t>
            </a:r>
            <a:r>
              <a:rPr lang="fr-FR" sz="4000" dirty="0" smtClean="0">
                <a:solidFill>
                  <a:schemeClr val="accent4"/>
                </a:solidFill>
              </a:rPr>
              <a:t/>
            </a:r>
            <a:br>
              <a:rPr lang="fr-FR" sz="4000" dirty="0" smtClean="0">
                <a:solidFill>
                  <a:schemeClr val="accent4"/>
                </a:solidFill>
              </a:rPr>
            </a:br>
            <a:r>
              <a:rPr lang="fr-FR" sz="4000" dirty="0" smtClean="0">
                <a:solidFill>
                  <a:schemeClr val="accent4"/>
                </a:solidFill>
              </a:rPr>
              <a:t>A </a:t>
            </a:r>
            <a:r>
              <a:rPr lang="fr-FR" sz="4000" dirty="0">
                <a:solidFill>
                  <a:schemeClr val="accent4"/>
                </a:solidFill>
              </a:rPr>
              <a:t>SAUVER DES VIES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C:\Users\user\Desktop\NOTES DE COURS AZIMUTS\MAMAN ET BEBE\MERE ET JUME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5" y="2286003"/>
            <a:ext cx="4347261" cy="27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31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2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Plan</a:t>
            </a:r>
            <a:endParaRPr lang="fr-FR" sz="1600" i="1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134635" y="1396538"/>
            <a:ext cx="6609067" cy="3640975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2100" b="1" dirty="0">
                <a:solidFill>
                  <a:schemeClr val="tx1"/>
                </a:solidFill>
              </a:rPr>
              <a:t>Introduction </a:t>
            </a:r>
          </a:p>
          <a:p>
            <a:pPr marL="865188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fr-FR" sz="2100" b="1" dirty="0">
                <a:solidFill>
                  <a:schemeClr val="tx1"/>
                </a:solidFill>
              </a:rPr>
              <a:t>Objectif de la stratégie </a:t>
            </a:r>
          </a:p>
          <a:p>
            <a:pPr marL="865188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fr-FR" sz="2100" b="1" dirty="0">
                <a:solidFill>
                  <a:schemeClr val="tx1"/>
                </a:solidFill>
              </a:rPr>
              <a:t>Méthodologie</a:t>
            </a:r>
          </a:p>
          <a:p>
            <a:pPr marL="865188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fr-FR" sz="2100" b="1" dirty="0">
                <a:solidFill>
                  <a:schemeClr val="tx1"/>
                </a:solidFill>
              </a:rPr>
              <a:t>Résultats </a:t>
            </a:r>
          </a:p>
          <a:p>
            <a:pPr marL="865188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fr-FR" sz="2100" b="1" dirty="0">
                <a:solidFill>
                  <a:schemeClr val="tx1"/>
                </a:solidFill>
              </a:rPr>
              <a:t>Leçons apprises 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r-FR" sz="21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03999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</a:rPr>
              <a:t>Introduction </a:t>
            </a:r>
            <a:endParaRPr lang="fr-FR" sz="1600" i="1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83212" y="724205"/>
            <a:ext cx="6660490" cy="4419295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fr-FR" sz="1600" dirty="0"/>
              <a:t>L’UNFPA à travers le projet </a:t>
            </a:r>
            <a:r>
              <a:rPr lang="fr-FR" sz="1600" dirty="0">
                <a:solidFill>
                  <a:schemeClr val="tx1"/>
                </a:solidFill>
              </a:rPr>
              <a:t>belge</a:t>
            </a:r>
            <a:r>
              <a:rPr lang="fr-FR" sz="1600" dirty="0">
                <a:solidFill>
                  <a:srgbClr val="0099FF"/>
                </a:solidFill>
              </a:rPr>
              <a:t> </a:t>
            </a:r>
            <a:r>
              <a:rPr lang="fr-FR" sz="1600" dirty="0" smtClean="0"/>
              <a:t>intitulé</a:t>
            </a:r>
            <a:r>
              <a:rPr lang="fr-FR" sz="1600" dirty="0"/>
              <a:t> : « Accélération de la réalisation des droits en matière de santé sexuelle et de la reproduction »,  a identifié la stratégie avancée au sein des groupements et associations féminins pour promouvoir l’offre des  méthodes de planification familiale avec un accent sur celles dites à longue  durée d’action</a:t>
            </a:r>
          </a:p>
          <a:p>
            <a:pPr marL="407988" indent="0" algn="just">
              <a:buNone/>
            </a:pPr>
            <a:endParaRPr lang="fr-FR" sz="1600" dirty="0"/>
          </a:p>
          <a:p>
            <a:pPr algn="just"/>
            <a:r>
              <a:rPr lang="fr-FR" sz="1600" dirty="0"/>
              <a:t>A cet effet, des prestataires dénommées « </a:t>
            </a:r>
            <a:r>
              <a:rPr lang="fr-FR" sz="1600" dirty="0" err="1"/>
              <a:t>Macopine</a:t>
            </a:r>
            <a:r>
              <a:rPr lang="fr-FR" sz="1600" dirty="0"/>
              <a:t> » ont été recrutées pour offrir des services de SR/PF  aux membres des groupements et associations </a:t>
            </a:r>
            <a:r>
              <a:rPr lang="fr-FR" sz="1600" dirty="0" smtClean="0"/>
              <a:t>de </a:t>
            </a:r>
            <a:r>
              <a:rPr lang="fr-FR" sz="1600" dirty="0"/>
              <a:t>la zone d’intervention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>
                <a:solidFill>
                  <a:schemeClr val="tx1"/>
                </a:solidFill>
              </a:rPr>
              <a:t>Cette offre est faite en collaboration avec les équipes des formations sanitaires dont les aires abritent ces groupements et associations</a:t>
            </a:r>
          </a:p>
        </p:txBody>
      </p:sp>
    </p:spTree>
    <p:extLst>
      <p:ext uri="{BB962C8B-B14F-4D97-AF65-F5344CB8AC3E}">
        <p14:creationId xmlns:p14="http://schemas.microsoft.com/office/powerpoint/2010/main" val="1370733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Objectif de la stratégie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159986" y="856211"/>
            <a:ext cx="6698014" cy="3798916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sz="1800" dirty="0"/>
          </a:p>
          <a:p>
            <a:pPr marL="407988" indent="0">
              <a:buNone/>
            </a:pPr>
            <a:endParaRPr lang="fr-FR" sz="1800" dirty="0"/>
          </a:p>
          <a:p>
            <a:pPr marL="407988" indent="0" algn="just">
              <a:buNone/>
            </a:pPr>
            <a:r>
              <a:rPr lang="fr-FR" sz="1800" dirty="0">
                <a:solidFill>
                  <a:schemeClr val="tx1"/>
                </a:solidFill>
              </a:rPr>
              <a:t>Promouvoir et offrir des </a:t>
            </a:r>
            <a:r>
              <a:rPr lang="fr-FR" sz="1800" dirty="0" smtClean="0">
                <a:solidFill>
                  <a:schemeClr val="tx1"/>
                </a:solidFill>
              </a:rPr>
              <a:t>services  de </a:t>
            </a:r>
            <a:r>
              <a:rPr lang="fr-FR" sz="1800" dirty="0">
                <a:solidFill>
                  <a:schemeClr val="tx1"/>
                </a:solidFill>
              </a:rPr>
              <a:t>planification familiale de qualité, </a:t>
            </a:r>
            <a:r>
              <a:rPr lang="fr-FR" sz="1800" dirty="0" smtClean="0">
                <a:solidFill>
                  <a:schemeClr val="tx1"/>
                </a:solidFill>
              </a:rPr>
              <a:t>(notamment </a:t>
            </a:r>
            <a:r>
              <a:rPr lang="fr-FR" sz="1800" dirty="0">
                <a:solidFill>
                  <a:schemeClr val="tx1"/>
                </a:solidFill>
              </a:rPr>
              <a:t>les méthodes 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qui s’inscrivent dans la </a:t>
            </a:r>
            <a:r>
              <a:rPr lang="fr-FR" sz="1800" dirty="0" smtClean="0">
                <a:solidFill>
                  <a:schemeClr val="tx1"/>
                </a:solidFill>
              </a:rPr>
              <a:t>durée) , </a:t>
            </a:r>
            <a:r>
              <a:rPr lang="fr-FR" sz="1800" dirty="0">
                <a:solidFill>
                  <a:schemeClr val="tx1"/>
                </a:solidFill>
              </a:rPr>
              <a:t>tout en respectant les choix individuels au sein des  groupements et associations </a:t>
            </a:r>
            <a:r>
              <a:rPr lang="fr-FR" sz="1800" dirty="0" smtClean="0">
                <a:solidFill>
                  <a:schemeClr val="tx1"/>
                </a:solidFill>
              </a:rPr>
              <a:t>dans </a:t>
            </a:r>
            <a:r>
              <a:rPr lang="fr-FR" sz="1800" dirty="0">
                <a:solidFill>
                  <a:schemeClr val="tx1"/>
                </a:solidFill>
              </a:rPr>
              <a:t>les régions du Centre-Est et de l’Est</a:t>
            </a:r>
          </a:p>
          <a:p>
            <a:pPr marL="407988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377325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Stratégie participative</a:t>
            </a:r>
            <a:endParaRPr lang="fr-FR" sz="1600" i="1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83212" y="724205"/>
            <a:ext cx="6660490" cy="4419295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7988" indent="0" algn="just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Avec l’implication</a:t>
            </a:r>
          </a:p>
          <a:p>
            <a:pPr algn="just"/>
            <a:r>
              <a:rPr lang="fr-FR" sz="2000" dirty="0" smtClean="0">
                <a:solidFill>
                  <a:schemeClr val="tx1"/>
                </a:solidFill>
              </a:rPr>
              <a:t>Services </a:t>
            </a:r>
            <a:r>
              <a:rPr lang="fr-FR" sz="2000" dirty="0">
                <a:solidFill>
                  <a:schemeClr val="tx1"/>
                </a:solidFill>
              </a:rPr>
              <a:t>techniques du ministère de la santé (DSF, DRS, ECD), et de celui en charge de la femme</a:t>
            </a:r>
          </a:p>
          <a:p>
            <a:pPr algn="just"/>
            <a:r>
              <a:rPr lang="fr-FR" sz="2000" dirty="0" smtClean="0">
                <a:solidFill>
                  <a:schemeClr val="tx1"/>
                </a:solidFill>
              </a:rPr>
              <a:t>Coordinations </a:t>
            </a:r>
            <a:r>
              <a:rPr lang="fr-FR" sz="2000" dirty="0">
                <a:solidFill>
                  <a:schemeClr val="tx1"/>
                </a:solidFill>
              </a:rPr>
              <a:t>régionales des </a:t>
            </a:r>
            <a:r>
              <a:rPr lang="fr-FR" sz="2000" dirty="0" smtClean="0">
                <a:solidFill>
                  <a:schemeClr val="tx1"/>
                </a:solidFill>
              </a:rPr>
              <a:t>femmes et </a:t>
            </a:r>
            <a:r>
              <a:rPr lang="fr-FR" sz="2000" dirty="0">
                <a:solidFill>
                  <a:schemeClr val="tx1"/>
                </a:solidFill>
              </a:rPr>
              <a:t>organisations féminines, </a:t>
            </a:r>
          </a:p>
          <a:p>
            <a:pPr algn="just"/>
            <a:r>
              <a:rPr lang="fr-FR" sz="2000" dirty="0" smtClean="0">
                <a:solidFill>
                  <a:schemeClr val="tx1"/>
                </a:solidFill>
              </a:rPr>
              <a:t>Les </a:t>
            </a:r>
            <a:r>
              <a:rPr lang="fr-FR" sz="2000" dirty="0">
                <a:solidFill>
                  <a:schemeClr val="tx1"/>
                </a:solidFill>
              </a:rPr>
              <a:t>ONGs partenaires de mise en œuvre </a:t>
            </a:r>
            <a:endParaRPr lang="fr-FR" sz="2000" dirty="0" smtClean="0">
              <a:solidFill>
                <a:schemeClr val="tx1"/>
              </a:solidFill>
            </a:endParaRPr>
          </a:p>
          <a:p>
            <a:pPr marL="407988" indent="0" algn="just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         IPC/BF</a:t>
            </a:r>
            <a:r>
              <a:rPr lang="fr-FR" sz="2000" dirty="0">
                <a:solidFill>
                  <a:schemeClr val="tx1"/>
                </a:solidFill>
              </a:rPr>
              <a:t>) pour Tenkodogo </a:t>
            </a:r>
          </a:p>
          <a:p>
            <a:pPr marL="407988" indent="0" algn="just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         l’ONG </a:t>
            </a:r>
            <a:r>
              <a:rPr lang="fr-FR" sz="2000" dirty="0">
                <a:solidFill>
                  <a:schemeClr val="tx1"/>
                </a:solidFill>
              </a:rPr>
              <a:t>TIN-TUA pour Fada</a:t>
            </a:r>
          </a:p>
          <a:p>
            <a:endParaRPr lang="fr-FR" sz="2000" dirty="0"/>
          </a:p>
          <a:p>
            <a:pPr algn="just"/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31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Recrutement </a:t>
            </a:r>
            <a:r>
              <a:rPr lang="fr-FR" sz="2400" b="1" dirty="0" smtClean="0"/>
              <a:t>/introduction </a:t>
            </a:r>
            <a:r>
              <a:rPr lang="fr-FR" sz="2400" b="1" dirty="0" err="1" smtClean="0"/>
              <a:t>MaCopine</a:t>
            </a:r>
            <a:r>
              <a:rPr lang="fr-FR" sz="2400" b="1" dirty="0" smtClean="0"/>
              <a:t> 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69127" y="723569"/>
            <a:ext cx="6388872" cy="3931558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fr-FR" sz="2000" dirty="0"/>
              <a:t>Sage </a:t>
            </a:r>
            <a:r>
              <a:rPr lang="fr-FR" sz="2000" dirty="0" smtClean="0"/>
              <a:t>femme/Maïeuticien ayant au moins </a:t>
            </a:r>
            <a:r>
              <a:rPr lang="fr-FR" sz="2000" dirty="0"/>
              <a:t>trois années d’expériences </a:t>
            </a:r>
            <a:r>
              <a:rPr lang="fr-FR" sz="2000" dirty="0" smtClean="0"/>
              <a:t>acceptant </a:t>
            </a:r>
            <a:r>
              <a:rPr lang="fr-FR" sz="2000" dirty="0"/>
              <a:t>de travailler dans les zones rurales et péri-urbaines </a:t>
            </a:r>
          </a:p>
          <a:p>
            <a:pPr algn="just"/>
            <a:r>
              <a:rPr lang="fr-FR" sz="2000" dirty="0" smtClean="0"/>
              <a:t>Recrutement </a:t>
            </a:r>
            <a:r>
              <a:rPr lang="fr-FR" sz="2000" dirty="0"/>
              <a:t>avec appui du ministère de la </a:t>
            </a:r>
            <a:r>
              <a:rPr lang="fr-FR" sz="2000" dirty="0" smtClean="0"/>
              <a:t>santé</a:t>
            </a:r>
            <a:r>
              <a:rPr lang="fr-FR" sz="2000" dirty="0"/>
              <a:t> </a:t>
            </a:r>
            <a:endParaRPr lang="en-US" sz="2000" dirty="0"/>
          </a:p>
          <a:p>
            <a:pPr algn="just"/>
            <a:r>
              <a:rPr lang="fr-FR" sz="2000" dirty="0"/>
              <a:t>Introduction des </a:t>
            </a:r>
            <a:r>
              <a:rPr lang="fr-FR" sz="2000" dirty="0" err="1"/>
              <a:t>MaCopine</a:t>
            </a:r>
            <a:r>
              <a:rPr lang="fr-FR" sz="2000" dirty="0"/>
              <a:t> </a:t>
            </a:r>
            <a:r>
              <a:rPr lang="fr-FR" sz="2000" dirty="0" smtClean="0"/>
              <a:t>ONG / DS</a:t>
            </a:r>
          </a:p>
          <a:p>
            <a:pPr algn="just"/>
            <a:r>
              <a:rPr lang="fr-FR" sz="2000" dirty="0" smtClean="0"/>
              <a:t>Affectation de </a:t>
            </a:r>
            <a:r>
              <a:rPr lang="fr-FR" sz="2000" dirty="0"/>
              <a:t>CSPS </a:t>
            </a:r>
            <a:r>
              <a:rPr lang="fr-FR" sz="2000" dirty="0" smtClean="0"/>
              <a:t>d’intervention par le DS</a:t>
            </a:r>
            <a:endParaRPr lang="en-US" sz="2000" dirty="0"/>
          </a:p>
          <a:p>
            <a:pPr algn="just"/>
            <a:r>
              <a:rPr lang="fr-FR" sz="2000" dirty="0"/>
              <a:t>Répartition des groupements et </a:t>
            </a:r>
            <a:r>
              <a:rPr lang="fr-FR" sz="2000" dirty="0" smtClean="0"/>
              <a:t>associations</a:t>
            </a:r>
            <a:endParaRPr lang="en-US" sz="2000" dirty="0"/>
          </a:p>
          <a:p>
            <a:pPr algn="just"/>
            <a:r>
              <a:rPr lang="fr-FR" sz="2000" dirty="0"/>
              <a:t>Dotation en matériel roulant et </a:t>
            </a:r>
            <a:r>
              <a:rPr lang="fr-FR" sz="2000" dirty="0" smtClean="0"/>
              <a:t>consommables médicotechnique</a:t>
            </a:r>
            <a:endParaRPr lang="fr-FR" sz="2000" dirty="0"/>
          </a:p>
          <a:p>
            <a:pPr algn="just"/>
            <a:endParaRPr lang="fr-FR" sz="2000" dirty="0"/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997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7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Mise en œuvre du projet 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0" y="856211"/>
            <a:ext cx="6858000" cy="3798916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7988" indent="0">
              <a:buNone/>
            </a:pPr>
            <a:r>
              <a:rPr lang="fr-FR" sz="1800" b="1" dirty="0" smtClean="0"/>
              <a:t>Création </a:t>
            </a:r>
            <a:r>
              <a:rPr lang="fr-FR" sz="1800" b="1" dirty="0"/>
              <a:t>de la </a:t>
            </a:r>
            <a:r>
              <a:rPr lang="fr-FR" sz="1800" b="1" dirty="0" smtClean="0"/>
              <a:t>demande</a:t>
            </a:r>
          </a:p>
          <a:p>
            <a:r>
              <a:rPr lang="fr-FR" sz="1800" dirty="0"/>
              <a:t>Sensibilisations au sein des groupements/associations de femmes </a:t>
            </a:r>
            <a:r>
              <a:rPr lang="fr-FR" sz="1800" dirty="0" smtClean="0"/>
              <a:t>,lycées /collèges </a:t>
            </a:r>
            <a:r>
              <a:rPr lang="fr-FR" sz="1800" dirty="0"/>
              <a:t>et écoles professionnelles </a:t>
            </a:r>
            <a:r>
              <a:rPr lang="fr-FR" sz="1800" dirty="0" smtClean="0"/>
              <a:t>sur </a:t>
            </a:r>
            <a:r>
              <a:rPr lang="fr-FR" sz="1800" dirty="0"/>
              <a:t>la SSR/PF, </a:t>
            </a:r>
            <a:r>
              <a:rPr lang="fr-FR" sz="1800" dirty="0" smtClean="0"/>
              <a:t> protection de </a:t>
            </a:r>
            <a:r>
              <a:rPr lang="fr-FR" sz="1800" dirty="0"/>
              <a:t>l’environnement ; gestion pacifique des </a:t>
            </a:r>
            <a:r>
              <a:rPr lang="fr-FR" sz="1800" dirty="0" smtClean="0"/>
              <a:t>conflits</a:t>
            </a:r>
            <a:r>
              <a:rPr lang="en-US" sz="1800" dirty="0"/>
              <a:t> </a:t>
            </a:r>
            <a:r>
              <a:rPr lang="en-US" sz="1800" dirty="0" smtClean="0"/>
              <a:t>et </a:t>
            </a:r>
            <a:r>
              <a:rPr lang="fr-FR" sz="1800" dirty="0" smtClean="0"/>
              <a:t>sur </a:t>
            </a:r>
            <a:r>
              <a:rPr lang="fr-FR" sz="1800" dirty="0" smtClean="0"/>
              <a:t>les VBG ( mariage </a:t>
            </a:r>
            <a:r>
              <a:rPr lang="fr-FR" sz="1800" dirty="0"/>
              <a:t>précoce, </a:t>
            </a:r>
            <a:r>
              <a:rPr lang="fr-FR" sz="1800" dirty="0" smtClean="0"/>
              <a:t> </a:t>
            </a:r>
            <a:r>
              <a:rPr lang="fr-FR" sz="1800" dirty="0" smtClean="0"/>
              <a:t>MGF)</a:t>
            </a:r>
            <a:endParaRPr lang="fr-FR" sz="1800" b="1" dirty="0" smtClean="0"/>
          </a:p>
          <a:p>
            <a:r>
              <a:rPr lang="fr-FR" sz="1800" dirty="0" smtClean="0"/>
              <a:t>Appui des pairs éducateurs au sein des </a:t>
            </a:r>
            <a:r>
              <a:rPr lang="fr-FR" sz="1800" dirty="0" smtClean="0"/>
              <a:t>communautés</a:t>
            </a:r>
          </a:p>
          <a:p>
            <a:pPr marL="407988" indent="0">
              <a:buNone/>
            </a:pPr>
            <a:r>
              <a:rPr lang="fr-FR" sz="1800" dirty="0" smtClean="0"/>
              <a:t> </a:t>
            </a:r>
            <a:endParaRPr lang="fr-FR" sz="1800" dirty="0" smtClean="0"/>
          </a:p>
          <a:p>
            <a:pPr marL="407988" indent="0">
              <a:buNone/>
            </a:pPr>
            <a:r>
              <a:rPr lang="fr-FR" sz="1800" b="1" dirty="0" smtClean="0"/>
              <a:t>Offre </a:t>
            </a:r>
            <a:r>
              <a:rPr lang="fr-FR" sz="1800" b="1" dirty="0"/>
              <a:t>des services de </a:t>
            </a:r>
            <a:r>
              <a:rPr lang="fr-FR" sz="1800" b="1" dirty="0" smtClean="0"/>
              <a:t>SR/PF en stratégie fixe ou </a:t>
            </a:r>
            <a:r>
              <a:rPr lang="fr-FR" sz="1800" b="1" dirty="0" smtClean="0"/>
              <a:t>avancée</a:t>
            </a:r>
          </a:p>
          <a:p>
            <a:pPr marL="407988" indent="0">
              <a:buNone/>
            </a:pPr>
            <a:endParaRPr lang="fr-FR" sz="1800" b="1" dirty="0" smtClean="0"/>
          </a:p>
          <a:p>
            <a:pPr marL="407988" indent="0">
              <a:buNone/>
            </a:pPr>
            <a:r>
              <a:rPr lang="fr-FR" sz="1800" b="1" dirty="0" smtClean="0"/>
              <a:t>Coordination-supervision validation des données par </a:t>
            </a:r>
            <a:r>
              <a:rPr lang="fr-FR" sz="1800" b="1" dirty="0" smtClean="0"/>
              <a:t>l’ICP et ONG </a:t>
            </a:r>
            <a:r>
              <a:rPr lang="fr-FR" sz="1800" b="1" dirty="0" smtClean="0"/>
              <a:t>partenaires</a:t>
            </a:r>
            <a:endParaRPr lang="fr-FR" sz="1800" b="1" dirty="0"/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D6A5-2ED4-4196-A539-A4E98ED23BE2}" type="slidenum">
              <a:rPr lang="fr-FR" smtClean="0"/>
              <a:t>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4635" y="33471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Méthodologie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0" y="856211"/>
            <a:ext cx="6858000" cy="3798916"/>
          </a:xfrm>
          <a:prstGeom prst="rect">
            <a:avLst/>
          </a:prstGeom>
        </p:spPr>
        <p:txBody>
          <a:bodyPr>
            <a:noAutofit/>
          </a:bodyPr>
          <a:lstStyle>
            <a:lvl1pPr marL="776288" indent="-368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400">
                <a:solidFill>
                  <a:srgbClr val="404176"/>
                </a:solidFill>
                <a:latin typeface="+mn-lt"/>
                <a:ea typeface="+mn-ea"/>
                <a:cs typeface="+mn-cs"/>
              </a:defRPr>
            </a:lvl1pPr>
            <a:lvl2pPr marL="13462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&lt;"/>
              <a:defRPr sz="1200">
                <a:solidFill>
                  <a:srgbClr val="404176"/>
                </a:solidFill>
                <a:latin typeface="+mn-lt"/>
              </a:defRPr>
            </a:lvl2pPr>
            <a:lvl3pPr marL="1782763" indent="-93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ebdings" pitchFamily="18" charset="2"/>
              <a:buChar char="="/>
              <a:defRPr sz="1000">
                <a:solidFill>
                  <a:srgbClr val="404176"/>
                </a:solidFill>
                <a:latin typeface="+mn-lt"/>
              </a:defRPr>
            </a:lvl3pPr>
            <a:lvl4pPr marL="2189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5193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76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337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909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481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endParaRPr lang="fr-FR" sz="1800" dirty="0" smtClean="0"/>
          </a:p>
          <a:p>
            <a:pPr algn="just"/>
            <a:endParaRPr lang="fr-FR" sz="1800" dirty="0"/>
          </a:p>
          <a:p>
            <a:pPr algn="just"/>
            <a:r>
              <a:rPr lang="fr-FR" sz="1800" dirty="0" smtClean="0"/>
              <a:t>Exploitation  </a:t>
            </a:r>
            <a:r>
              <a:rPr lang="fr-FR" sz="1800" dirty="0"/>
              <a:t>les données des rapports  d’activités du projet à travers les districts de Fada et de Tenkodogo en stratégies fixes ou avancées  des  «Ma Copine »  pour l’offre des services de SR/PF. </a:t>
            </a:r>
          </a:p>
          <a:p>
            <a:pPr algn="just"/>
            <a:endParaRPr lang="fr-FR" sz="1800" dirty="0"/>
          </a:p>
          <a:p>
            <a:r>
              <a:rPr lang="fr-FR" sz="1800" dirty="0"/>
              <a:t>Durée de l’intervention: 2016-2018 </a:t>
            </a:r>
          </a:p>
          <a:p>
            <a:pPr marL="407988" lvl="0" indent="0">
              <a:buNone/>
            </a:pP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75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"/>
          </p:nvPr>
        </p:nvSpPr>
        <p:spPr>
          <a:xfrm>
            <a:off x="1796995" y="1316783"/>
            <a:ext cx="4916822" cy="1148121"/>
          </a:xfrm>
        </p:spPr>
        <p:txBody>
          <a:bodyPr/>
          <a:lstStyle/>
          <a:p>
            <a:pPr algn="ctr" defTabSz="309491" hangingPunct="0">
              <a:lnSpc>
                <a:spcPct val="100000"/>
              </a:lnSpc>
            </a:pPr>
            <a:r>
              <a:rPr lang="fr-FR" sz="3600" b="1" dirty="0">
                <a:solidFill>
                  <a:srgbClr val="0070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RESULTATS</a:t>
            </a:r>
            <a:endParaRPr lang="en-US" sz="3600" b="1" dirty="0">
              <a:solidFill>
                <a:srgbClr val="0070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6236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RnOFVpYUyWEoyK3LMX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zR9PJGeEKkOGM.3MKtE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7UVAWZhvkq7sDEDml3JR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v_k9ZMnUmjqkkY3JR2oQ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UNFPA Branding Strategy_Final Deck" id="{27005E5D-6A13-F844-88A0-CB228B0184D6}" vid="{2340B168-894F-4241-8AAD-5EAB56AF3745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UNFPA Branding Strategy_Template</Template>
  <TotalTime>6858</TotalTime>
  <Words>443</Words>
  <Application>Microsoft Office PowerPoint</Application>
  <PresentationFormat>Personnalisé</PresentationFormat>
  <Paragraphs>146</Paragraphs>
  <Slides>17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Calibri</vt:lpstr>
      <vt:lpstr>Helvetica</vt:lpstr>
      <vt:lpstr>Helvetica Light</vt:lpstr>
      <vt:lpstr>Helvetica Neue</vt:lpstr>
      <vt:lpstr>Times New Roman</vt:lpstr>
      <vt:lpstr>UNFPA-Bold</vt:lpstr>
      <vt:lpstr>UNFPA-Text</vt:lpstr>
      <vt:lpstr>Webdings</vt:lpstr>
      <vt:lpstr>Wingdings</vt:lpstr>
      <vt:lpstr>White</vt:lpstr>
      <vt:lpstr>think-cell Slide</vt:lpstr>
      <vt:lpstr>8ème journée régionale de la société des gynécologues  et obstétriciens du Burkina (SOGOB)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D’AVOIR CONTRIBUE  A SAUVER DES VIES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Aoua ZERBO</cp:lastModifiedBy>
  <cp:revision>494</cp:revision>
  <cp:lastPrinted>2022-05-26T08:55:32Z</cp:lastPrinted>
  <dcterms:created xsi:type="dcterms:W3CDTF">2017-08-08T00:15:10Z</dcterms:created>
  <dcterms:modified xsi:type="dcterms:W3CDTF">2022-06-03T07:14:07Z</dcterms:modified>
</cp:coreProperties>
</file>