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86" r:id="rId2"/>
    <p:sldId id="321" r:id="rId3"/>
    <p:sldId id="320" r:id="rId4"/>
    <p:sldId id="322" r:id="rId5"/>
    <p:sldId id="323" r:id="rId6"/>
    <p:sldId id="324" r:id="rId7"/>
    <p:sldId id="326" r:id="rId8"/>
    <p:sldId id="325" r:id="rId9"/>
    <p:sldId id="327" r:id="rId10"/>
    <p:sldId id="328" r:id="rId11"/>
    <p:sldId id="329" r:id="rId12"/>
    <p:sldId id="330" r:id="rId13"/>
    <p:sldId id="331" r:id="rId14"/>
    <p:sldId id="287" r:id="rId15"/>
    <p:sldId id="288" r:id="rId16"/>
    <p:sldId id="319" r:id="rId17"/>
    <p:sldId id="289" r:id="rId18"/>
    <p:sldId id="290" r:id="rId19"/>
    <p:sldId id="291" r:id="rId20"/>
    <p:sldId id="292" r:id="rId21"/>
    <p:sldId id="293" r:id="rId22"/>
    <p:sldId id="294" r:id="rId23"/>
    <p:sldId id="297" r:id="rId24"/>
    <p:sldId id="296" r:id="rId25"/>
    <p:sldId id="295" r:id="rId26"/>
    <p:sldId id="332" r:id="rId27"/>
    <p:sldId id="333" r:id="rId28"/>
    <p:sldId id="334" r:id="rId29"/>
    <p:sldId id="335" r:id="rId30"/>
    <p:sldId id="336" r:id="rId31"/>
    <p:sldId id="337" r:id="rId32"/>
    <p:sldId id="338" r:id="rId33"/>
    <p:sldId id="298" r:id="rId34"/>
    <p:sldId id="299" r:id="rId35"/>
    <p:sldId id="300" r:id="rId36"/>
    <p:sldId id="318" r:id="rId3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FDD1B0-1193-45A6-B76E-78635B667A49}" type="datetimeFigureOut">
              <a:rPr lang="fr-FR" smtClean="0"/>
              <a:t>25/05/2022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040F7-2EF9-4B08-A897-985BE65F58D2}" type="slidenum">
              <a:rPr lang="fr-FR" smtClean="0"/>
              <a:t>‹N°›</a:t>
            </a:fld>
            <a:endParaRPr lang="fr-FR"/>
          </a:p>
        </p:txBody>
      </p:sp>
    </p:spTree>
    <p:extLst>
      <p:ext uri="{BB962C8B-B14F-4D97-AF65-F5344CB8AC3E}">
        <p14:creationId xmlns:p14="http://schemas.microsoft.com/office/powerpoint/2010/main" val="3846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3034ED-A122-4F4A-9B65-1D9597B57D4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2AD630C-3334-469F-AFC6-DDD6FD784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3EB93FA-4F75-4B7F-AF1A-324B6D606024}"/>
              </a:ext>
            </a:extLst>
          </p:cNvPr>
          <p:cNvSpPr>
            <a:spLocks noGrp="1"/>
          </p:cNvSpPr>
          <p:nvPr>
            <p:ph type="dt" sz="half" idx="10"/>
          </p:nvPr>
        </p:nvSpPr>
        <p:spPr/>
        <p:txBody>
          <a:bodyPr/>
          <a:lstStyle/>
          <a:p>
            <a:fld id="{02C93B90-DBF2-4697-9A54-970DA135E3DE}" type="datetime1">
              <a:rPr lang="fr-FR" smtClean="0"/>
              <a:t>25/05/2022</a:t>
            </a:fld>
            <a:endParaRPr lang="fr-FR"/>
          </a:p>
        </p:txBody>
      </p:sp>
      <p:sp>
        <p:nvSpPr>
          <p:cNvPr id="5" name="Espace réservé du pied de page 4">
            <a:extLst>
              <a:ext uri="{FF2B5EF4-FFF2-40B4-BE49-F238E27FC236}">
                <a16:creationId xmlns:a16="http://schemas.microsoft.com/office/drawing/2014/main" id="{6725EAE5-ED94-4D47-A58F-F99CFBBF74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C868F2-7CEE-472E-8D73-41AA4F955B0B}"/>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49829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9AE9D-53EE-4500-9E13-EF58535AFE7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E086B91-C56C-4471-A82E-AF69A38328F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F379C5D-39F2-4510-8C75-190104C2D0B4}"/>
              </a:ext>
            </a:extLst>
          </p:cNvPr>
          <p:cNvSpPr>
            <a:spLocks noGrp="1"/>
          </p:cNvSpPr>
          <p:nvPr>
            <p:ph type="dt" sz="half" idx="10"/>
          </p:nvPr>
        </p:nvSpPr>
        <p:spPr/>
        <p:txBody>
          <a:bodyPr/>
          <a:lstStyle/>
          <a:p>
            <a:fld id="{7EE01C01-C639-4598-B762-91638BB502BE}" type="datetime1">
              <a:rPr lang="fr-FR" smtClean="0"/>
              <a:t>25/05/2022</a:t>
            </a:fld>
            <a:endParaRPr lang="fr-FR"/>
          </a:p>
        </p:txBody>
      </p:sp>
      <p:sp>
        <p:nvSpPr>
          <p:cNvPr id="5" name="Espace réservé du pied de page 4">
            <a:extLst>
              <a:ext uri="{FF2B5EF4-FFF2-40B4-BE49-F238E27FC236}">
                <a16:creationId xmlns:a16="http://schemas.microsoft.com/office/drawing/2014/main" id="{DF3A1DD3-9FD7-41E9-825E-7CC6D132C9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32939A-14C3-4786-A049-0D35A8CEC055}"/>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399796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D1889AA-5254-4436-9ACD-A45289084A4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467750B-63FB-4761-8183-15D314DAD79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28BC85-939A-43BC-92C6-032F0CA0A5B9}"/>
              </a:ext>
            </a:extLst>
          </p:cNvPr>
          <p:cNvSpPr>
            <a:spLocks noGrp="1"/>
          </p:cNvSpPr>
          <p:nvPr>
            <p:ph type="dt" sz="half" idx="10"/>
          </p:nvPr>
        </p:nvSpPr>
        <p:spPr/>
        <p:txBody>
          <a:bodyPr/>
          <a:lstStyle/>
          <a:p>
            <a:fld id="{4F803014-AB25-4790-B24D-1F88D84F96BF}" type="datetime1">
              <a:rPr lang="fr-FR" smtClean="0"/>
              <a:t>25/05/2022</a:t>
            </a:fld>
            <a:endParaRPr lang="fr-FR"/>
          </a:p>
        </p:txBody>
      </p:sp>
      <p:sp>
        <p:nvSpPr>
          <p:cNvPr id="5" name="Espace réservé du pied de page 4">
            <a:extLst>
              <a:ext uri="{FF2B5EF4-FFF2-40B4-BE49-F238E27FC236}">
                <a16:creationId xmlns:a16="http://schemas.microsoft.com/office/drawing/2014/main" id="{CD776B9A-C72B-42F1-ABE5-DFB2FC62C0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BF2C2F2-212A-40DA-B6FC-0A38ECF66B2F}"/>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20818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008CEB-9134-4445-9ABF-A2752088142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FB62B62-B083-4A25-9FDB-7A5AAF26CCE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427D2A1-A972-40B8-A6DB-6F9A892AA372}"/>
              </a:ext>
            </a:extLst>
          </p:cNvPr>
          <p:cNvSpPr>
            <a:spLocks noGrp="1"/>
          </p:cNvSpPr>
          <p:nvPr>
            <p:ph type="dt" sz="half" idx="10"/>
          </p:nvPr>
        </p:nvSpPr>
        <p:spPr/>
        <p:txBody>
          <a:bodyPr/>
          <a:lstStyle/>
          <a:p>
            <a:fld id="{902E3ADF-9497-4772-A528-9AE98FA6D59C}" type="datetime1">
              <a:rPr lang="fr-FR" smtClean="0"/>
              <a:t>25/05/2022</a:t>
            </a:fld>
            <a:endParaRPr lang="fr-FR"/>
          </a:p>
        </p:txBody>
      </p:sp>
      <p:sp>
        <p:nvSpPr>
          <p:cNvPr id="5" name="Espace réservé du pied de page 4">
            <a:extLst>
              <a:ext uri="{FF2B5EF4-FFF2-40B4-BE49-F238E27FC236}">
                <a16:creationId xmlns:a16="http://schemas.microsoft.com/office/drawing/2014/main" id="{332BC6FC-8D77-49DE-955C-2D5937FEE1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E90C3A-22FD-4C23-9363-1C83C3CEC2B8}"/>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110516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8897B8-AA8A-4847-95A1-465E7A0AF75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741830D-CA12-4813-AE1D-FBBF74D871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3B41F71-E772-4F99-8A63-27F63FCDB462}"/>
              </a:ext>
            </a:extLst>
          </p:cNvPr>
          <p:cNvSpPr>
            <a:spLocks noGrp="1"/>
          </p:cNvSpPr>
          <p:nvPr>
            <p:ph type="dt" sz="half" idx="10"/>
          </p:nvPr>
        </p:nvSpPr>
        <p:spPr/>
        <p:txBody>
          <a:bodyPr/>
          <a:lstStyle/>
          <a:p>
            <a:fld id="{157237A5-695C-45B6-AAB2-837DB3B76907}" type="datetime1">
              <a:rPr lang="fr-FR" smtClean="0"/>
              <a:t>25/05/2022</a:t>
            </a:fld>
            <a:endParaRPr lang="fr-FR"/>
          </a:p>
        </p:txBody>
      </p:sp>
      <p:sp>
        <p:nvSpPr>
          <p:cNvPr id="5" name="Espace réservé du pied de page 4">
            <a:extLst>
              <a:ext uri="{FF2B5EF4-FFF2-40B4-BE49-F238E27FC236}">
                <a16:creationId xmlns:a16="http://schemas.microsoft.com/office/drawing/2014/main" id="{F76EB37B-225E-4CC3-8831-74269A25B70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B4D8DE7-219C-42FE-841B-00112AC7400E}"/>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58329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66FDD6-8E42-4564-BA92-21826D78877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E0D8B0F-B4D4-477E-A782-AFBC35951B8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84F9C7C-CEF7-46C8-AE1D-D63493969AC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61B4FE4-FD2D-4B0C-A768-FA45B4F4F075}"/>
              </a:ext>
            </a:extLst>
          </p:cNvPr>
          <p:cNvSpPr>
            <a:spLocks noGrp="1"/>
          </p:cNvSpPr>
          <p:nvPr>
            <p:ph type="dt" sz="half" idx="10"/>
          </p:nvPr>
        </p:nvSpPr>
        <p:spPr/>
        <p:txBody>
          <a:bodyPr/>
          <a:lstStyle/>
          <a:p>
            <a:fld id="{544C9D59-ECB5-4B39-B5AF-C2997EA50507}" type="datetime1">
              <a:rPr lang="fr-FR" smtClean="0"/>
              <a:t>25/05/2022</a:t>
            </a:fld>
            <a:endParaRPr lang="fr-FR"/>
          </a:p>
        </p:txBody>
      </p:sp>
      <p:sp>
        <p:nvSpPr>
          <p:cNvPr id="6" name="Espace réservé du pied de page 5">
            <a:extLst>
              <a:ext uri="{FF2B5EF4-FFF2-40B4-BE49-F238E27FC236}">
                <a16:creationId xmlns:a16="http://schemas.microsoft.com/office/drawing/2014/main" id="{4D78B28E-514D-45F5-A0AA-88636DF5E80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E33E34-3F94-4B6F-AA13-5F2DA8A48872}"/>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205490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0CD4D7-4788-4AA0-A85D-54579BB8237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E4AAAAB-4B20-4252-94F0-6F853D09E2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93E1385-4889-4BB8-93B9-871BBBD5428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6B177E0-6FC8-449F-965C-5ABC3F9E20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C754B0A-CBFC-4C98-A75F-301679E1CAD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7199A7D-02CA-4BDD-A8F4-2C231E36C59D}"/>
              </a:ext>
            </a:extLst>
          </p:cNvPr>
          <p:cNvSpPr>
            <a:spLocks noGrp="1"/>
          </p:cNvSpPr>
          <p:nvPr>
            <p:ph type="dt" sz="half" idx="10"/>
          </p:nvPr>
        </p:nvSpPr>
        <p:spPr/>
        <p:txBody>
          <a:bodyPr/>
          <a:lstStyle/>
          <a:p>
            <a:fld id="{A9FF61EA-5E8C-4424-B325-121394E910F6}" type="datetime1">
              <a:rPr lang="fr-FR" smtClean="0"/>
              <a:t>25/05/2022</a:t>
            </a:fld>
            <a:endParaRPr lang="fr-FR"/>
          </a:p>
        </p:txBody>
      </p:sp>
      <p:sp>
        <p:nvSpPr>
          <p:cNvPr id="8" name="Espace réservé du pied de page 7">
            <a:extLst>
              <a:ext uri="{FF2B5EF4-FFF2-40B4-BE49-F238E27FC236}">
                <a16:creationId xmlns:a16="http://schemas.microsoft.com/office/drawing/2014/main" id="{156F3FEA-E7EB-423D-9593-EAC3DD397C6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48AA627-4A52-4CF3-B06A-D655E47E6C14}"/>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159403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F50A84-A3DD-44EC-B06E-25917F91D6B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138AB6C-84DE-4F39-9331-85A7F4F4EC95}"/>
              </a:ext>
            </a:extLst>
          </p:cNvPr>
          <p:cNvSpPr>
            <a:spLocks noGrp="1"/>
          </p:cNvSpPr>
          <p:nvPr>
            <p:ph type="dt" sz="half" idx="10"/>
          </p:nvPr>
        </p:nvSpPr>
        <p:spPr/>
        <p:txBody>
          <a:bodyPr/>
          <a:lstStyle/>
          <a:p>
            <a:fld id="{A471BA41-8F50-460B-A0DC-42B46B448C4D}" type="datetime1">
              <a:rPr lang="fr-FR" smtClean="0"/>
              <a:t>25/05/2022</a:t>
            </a:fld>
            <a:endParaRPr lang="fr-FR"/>
          </a:p>
        </p:txBody>
      </p:sp>
      <p:sp>
        <p:nvSpPr>
          <p:cNvPr id="4" name="Espace réservé du pied de page 3">
            <a:extLst>
              <a:ext uri="{FF2B5EF4-FFF2-40B4-BE49-F238E27FC236}">
                <a16:creationId xmlns:a16="http://schemas.microsoft.com/office/drawing/2014/main" id="{3F4695AB-6D68-42D4-BF34-263132764A9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FB031D8-F283-4509-8E19-6BC15C2F4F57}"/>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1827791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0F9EE9B-FC36-4DDB-9FB6-30977EC84A87}"/>
              </a:ext>
            </a:extLst>
          </p:cNvPr>
          <p:cNvSpPr>
            <a:spLocks noGrp="1"/>
          </p:cNvSpPr>
          <p:nvPr>
            <p:ph type="dt" sz="half" idx="10"/>
          </p:nvPr>
        </p:nvSpPr>
        <p:spPr/>
        <p:txBody>
          <a:bodyPr/>
          <a:lstStyle/>
          <a:p>
            <a:fld id="{3C8203D2-3ABE-4A9F-AB9B-055CCE001207}" type="datetime1">
              <a:rPr lang="fr-FR" smtClean="0"/>
              <a:t>25/05/2022</a:t>
            </a:fld>
            <a:endParaRPr lang="fr-FR"/>
          </a:p>
        </p:txBody>
      </p:sp>
      <p:sp>
        <p:nvSpPr>
          <p:cNvPr id="3" name="Espace réservé du pied de page 2">
            <a:extLst>
              <a:ext uri="{FF2B5EF4-FFF2-40B4-BE49-F238E27FC236}">
                <a16:creationId xmlns:a16="http://schemas.microsoft.com/office/drawing/2014/main" id="{ABD13CDC-9DCD-4CC5-8832-CCA70E9EB6E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3D91919-EA8B-43C0-BB7E-7BED8D44F8CF}"/>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245765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A4610-E2E5-4296-8B66-CEF750BC84A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CDC6C24-A1BE-4F22-9221-BF51B6795F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492FF6F-356C-441E-BBAE-73D736814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70CA948-527E-4E79-9D45-4B590133A947}"/>
              </a:ext>
            </a:extLst>
          </p:cNvPr>
          <p:cNvSpPr>
            <a:spLocks noGrp="1"/>
          </p:cNvSpPr>
          <p:nvPr>
            <p:ph type="dt" sz="half" idx="10"/>
          </p:nvPr>
        </p:nvSpPr>
        <p:spPr/>
        <p:txBody>
          <a:bodyPr/>
          <a:lstStyle/>
          <a:p>
            <a:fld id="{BF3188AE-27D6-4F4D-A42E-3AFDFD4F1DAB}" type="datetime1">
              <a:rPr lang="fr-FR" smtClean="0"/>
              <a:t>25/05/2022</a:t>
            </a:fld>
            <a:endParaRPr lang="fr-FR"/>
          </a:p>
        </p:txBody>
      </p:sp>
      <p:sp>
        <p:nvSpPr>
          <p:cNvPr id="6" name="Espace réservé du pied de page 5">
            <a:extLst>
              <a:ext uri="{FF2B5EF4-FFF2-40B4-BE49-F238E27FC236}">
                <a16:creationId xmlns:a16="http://schemas.microsoft.com/office/drawing/2014/main" id="{2D94F575-BF5D-42D5-A6B2-8D64A3E942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7658DB6-55AF-4B7E-BAC2-BA03360BA3F3}"/>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191132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7D039D-1CA8-4E7A-BCDB-50E299E9D70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292B3FD-3449-4D99-BAD8-DBB9A849A3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424C7C7-D5D6-4194-8225-1B2CD10DE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56D7DE-9D65-4DAD-915E-0B622971EBC5}"/>
              </a:ext>
            </a:extLst>
          </p:cNvPr>
          <p:cNvSpPr>
            <a:spLocks noGrp="1"/>
          </p:cNvSpPr>
          <p:nvPr>
            <p:ph type="dt" sz="half" idx="10"/>
          </p:nvPr>
        </p:nvSpPr>
        <p:spPr/>
        <p:txBody>
          <a:bodyPr/>
          <a:lstStyle/>
          <a:p>
            <a:fld id="{8592DEF4-CC1F-4FDE-B28E-82B34331DC4A}" type="datetime1">
              <a:rPr lang="fr-FR" smtClean="0"/>
              <a:t>25/05/2022</a:t>
            </a:fld>
            <a:endParaRPr lang="fr-FR"/>
          </a:p>
        </p:txBody>
      </p:sp>
      <p:sp>
        <p:nvSpPr>
          <p:cNvPr id="6" name="Espace réservé du pied de page 5">
            <a:extLst>
              <a:ext uri="{FF2B5EF4-FFF2-40B4-BE49-F238E27FC236}">
                <a16:creationId xmlns:a16="http://schemas.microsoft.com/office/drawing/2014/main" id="{F5F544D7-2834-4BBE-8133-DB17FCA1D2F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2E09218-F85D-4D84-89C2-735F643AECA1}"/>
              </a:ext>
            </a:extLst>
          </p:cNvPr>
          <p:cNvSpPr>
            <a:spLocks noGrp="1"/>
          </p:cNvSpPr>
          <p:nvPr>
            <p:ph type="sldNum" sz="quarter" idx="12"/>
          </p:nvPr>
        </p:nvSpPr>
        <p:spPr/>
        <p:txBody>
          <a:bodyPr/>
          <a:lstStyle/>
          <a:p>
            <a:fld id="{9922635A-DC2A-4537-95C4-026A5C65AE19}" type="slidenum">
              <a:rPr lang="fr-FR" smtClean="0"/>
              <a:t>‹N°›</a:t>
            </a:fld>
            <a:endParaRPr lang="fr-FR"/>
          </a:p>
        </p:txBody>
      </p:sp>
    </p:spTree>
    <p:extLst>
      <p:ext uri="{BB962C8B-B14F-4D97-AF65-F5344CB8AC3E}">
        <p14:creationId xmlns:p14="http://schemas.microsoft.com/office/powerpoint/2010/main" val="173015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A225AA3-B10F-487A-BF32-4711512BD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2434CDF-83AC-4374-9C4E-2C0478578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9E04DA-5AEC-4250-91E6-396C619D7D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0C1A5-15B5-4113-8F5C-D4CC66037078}" type="datetime1">
              <a:rPr lang="fr-FR" smtClean="0"/>
              <a:t>25/05/2022</a:t>
            </a:fld>
            <a:endParaRPr lang="fr-FR"/>
          </a:p>
        </p:txBody>
      </p:sp>
      <p:sp>
        <p:nvSpPr>
          <p:cNvPr id="5" name="Espace réservé du pied de page 4">
            <a:extLst>
              <a:ext uri="{FF2B5EF4-FFF2-40B4-BE49-F238E27FC236}">
                <a16:creationId xmlns:a16="http://schemas.microsoft.com/office/drawing/2014/main" id="{A5161432-A534-49F8-9EE6-DC94351125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2B8EC40-C8DE-45F7-AE74-19C933F2A6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2635A-DC2A-4537-95C4-026A5C65AE19}" type="slidenum">
              <a:rPr lang="fr-FR" smtClean="0"/>
              <a:t>‹N°›</a:t>
            </a:fld>
            <a:endParaRPr lang="fr-FR"/>
          </a:p>
        </p:txBody>
      </p:sp>
    </p:spTree>
    <p:extLst>
      <p:ext uri="{BB962C8B-B14F-4D97-AF65-F5344CB8AC3E}">
        <p14:creationId xmlns:p14="http://schemas.microsoft.com/office/powerpoint/2010/main" val="471950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95086" y="2969342"/>
            <a:ext cx="10493827" cy="2429972"/>
          </a:xfrm>
          <a:noFill/>
        </p:spPr>
        <p:txBody>
          <a:bodyPr>
            <a:noAutofit/>
          </a:bodyPr>
          <a:lstStyle/>
          <a:p>
            <a:r>
              <a:rPr lang="fr-FR" sz="3200" b="1" dirty="0">
                <a:solidFill>
                  <a:srgbClr val="0070C0"/>
                </a:solidFill>
              </a:rPr>
              <a:t>DIRECTIVES NATIONALES POUR LA SURVEILLANCE DES DECES MATERNELS ET PERINATALS ET LA RIPOSTE</a:t>
            </a:r>
            <a:r>
              <a:rPr lang="fr-FR" sz="3200" b="1" dirty="0">
                <a:solidFill>
                  <a:srgbClr val="0070C0"/>
                </a:solidFill>
                <a:effectLst>
                  <a:outerShdw blurRad="38100" dist="38100" dir="2700000" algn="tl">
                    <a:srgbClr val="000000">
                      <a:alpha val="43137"/>
                    </a:srgbClr>
                  </a:outerShdw>
                </a:effectLst>
              </a:rPr>
              <a:t/>
            </a:r>
            <a:br>
              <a:rPr lang="fr-FR" sz="3200" b="1" dirty="0">
                <a:solidFill>
                  <a:srgbClr val="0070C0"/>
                </a:solidFill>
                <a:effectLst>
                  <a:outerShdw blurRad="38100" dist="38100" dir="2700000" algn="tl">
                    <a:srgbClr val="000000">
                      <a:alpha val="43137"/>
                    </a:srgbClr>
                  </a:outerShdw>
                </a:effectLst>
              </a:rPr>
            </a:br>
            <a:r>
              <a:rPr lang="fr-FR" sz="3200" b="1" dirty="0">
                <a:solidFill>
                  <a:srgbClr val="0070C0"/>
                </a:solidFill>
                <a:effectLst>
                  <a:outerShdw blurRad="38100" dist="38100" dir="2700000" algn="tl">
                    <a:srgbClr val="000000">
                      <a:alpha val="43137"/>
                    </a:srgbClr>
                  </a:outerShdw>
                </a:effectLst>
              </a:rPr>
              <a:t/>
            </a:r>
            <a:br>
              <a:rPr lang="fr-FR" sz="3200" b="1" dirty="0">
                <a:solidFill>
                  <a:srgbClr val="0070C0"/>
                </a:solidFill>
                <a:effectLst>
                  <a:outerShdw blurRad="38100" dist="38100" dir="2700000" algn="tl">
                    <a:srgbClr val="000000">
                      <a:alpha val="43137"/>
                    </a:srgbClr>
                  </a:outerShdw>
                </a:effectLst>
              </a:rPr>
            </a:br>
            <a:r>
              <a:rPr lang="fr-FR" sz="2400" b="1" dirty="0">
                <a:solidFill>
                  <a:srgbClr val="00B050"/>
                </a:solidFill>
                <a:effectLst>
                  <a:outerShdw blurRad="38100" dist="38100" dir="2700000" algn="tl">
                    <a:srgbClr val="000000">
                      <a:alpha val="43137"/>
                    </a:srgbClr>
                  </a:outerShdw>
                </a:effectLst>
              </a:rPr>
              <a:t>Direction  de la santé de la famille </a:t>
            </a:r>
            <a:r>
              <a:rPr lang="fr-FR" sz="3200" b="1" dirty="0">
                <a:solidFill>
                  <a:srgbClr val="0070C0"/>
                </a:solidFill>
                <a:effectLst>
                  <a:outerShdw blurRad="38100" dist="38100" dir="2700000" algn="tl">
                    <a:srgbClr val="000000">
                      <a:alpha val="43137"/>
                    </a:srgbClr>
                  </a:outerShdw>
                </a:effectLst>
              </a:rPr>
              <a:t/>
            </a:r>
            <a:br>
              <a:rPr lang="fr-FR" sz="3200" b="1" dirty="0">
                <a:solidFill>
                  <a:srgbClr val="0070C0"/>
                </a:solidFill>
                <a:effectLst>
                  <a:outerShdw blurRad="38100" dist="38100" dir="2700000" algn="tl">
                    <a:srgbClr val="000000">
                      <a:alpha val="43137"/>
                    </a:srgbClr>
                  </a:outerShdw>
                </a:effectLst>
              </a:rPr>
            </a:br>
            <a:endParaRPr lang="fr-FR" sz="3200" b="1" dirty="0">
              <a:solidFill>
                <a:srgbClr val="0070C0"/>
              </a:solidFill>
              <a:effectLst>
                <a:outerShdw blurRad="38100" dist="38100" dir="2700000" algn="tl">
                  <a:srgbClr val="000000">
                    <a:alpha val="43137"/>
                  </a:srgbClr>
                </a:outerShdw>
              </a:effectLst>
            </a:endParaRPr>
          </a:p>
        </p:txBody>
      </p:sp>
      <p:pic>
        <p:nvPicPr>
          <p:cNvPr id="6" name="Picture 4">
            <a:extLst>
              <a:ext uri="{FF2B5EF4-FFF2-40B4-BE49-F238E27FC236}">
                <a16:creationId xmlns:a16="http://schemas.microsoft.com/office/drawing/2014/main" id="{A0CC4747-FCCA-4F56-B51F-5F65A333DB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400" y="385261"/>
            <a:ext cx="1622677" cy="148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a:extLst>
              <a:ext uri="{FF2B5EF4-FFF2-40B4-BE49-F238E27FC236}">
                <a16:creationId xmlns:a16="http://schemas.microsoft.com/office/drawing/2014/main" id="{6366DE16-4859-49C1-9293-D8DFA989A5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6536" y="385261"/>
            <a:ext cx="2061028" cy="1857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E52B0543-C8D1-460B-9BC7-E352C28C698C}"/>
              </a:ext>
            </a:extLst>
          </p:cNvPr>
          <p:cNvSpPr txBox="1"/>
          <p:nvPr/>
        </p:nvSpPr>
        <p:spPr>
          <a:xfrm>
            <a:off x="1002890" y="1996884"/>
            <a:ext cx="4483510" cy="707886"/>
          </a:xfrm>
          <a:prstGeom prst="rect">
            <a:avLst/>
          </a:prstGeom>
          <a:noFill/>
        </p:spPr>
        <p:txBody>
          <a:bodyPr wrap="square" rtlCol="0">
            <a:spAutoFit/>
          </a:bodyPr>
          <a:lstStyle/>
          <a:p>
            <a:pPr algn="ctr"/>
            <a:r>
              <a:rPr lang="fr-FR" sz="2000" b="1" dirty="0">
                <a:solidFill>
                  <a:srgbClr val="C00000"/>
                </a:solidFill>
              </a:rPr>
              <a:t>8èmes journées régionales de </a:t>
            </a:r>
            <a:r>
              <a:rPr lang="fr-FR" sz="2000" b="1">
                <a:solidFill>
                  <a:srgbClr val="C00000"/>
                </a:solidFill>
              </a:rPr>
              <a:t>la SOGOB </a:t>
            </a:r>
            <a:r>
              <a:rPr lang="fr-FR" sz="2000" b="1" i="1" dirty="0">
                <a:solidFill>
                  <a:srgbClr val="C00000"/>
                </a:solidFill>
              </a:rPr>
              <a:t>Tenkodogo, 02-04 juin 2022</a:t>
            </a:r>
          </a:p>
        </p:txBody>
      </p:sp>
      <p:sp>
        <p:nvSpPr>
          <p:cNvPr id="4" name="ZoneTexte 3">
            <a:extLst>
              <a:ext uri="{FF2B5EF4-FFF2-40B4-BE49-F238E27FC236}">
                <a16:creationId xmlns:a16="http://schemas.microsoft.com/office/drawing/2014/main" id="{06BAE430-E2B1-E5C2-4DF4-2898B21D0622}"/>
              </a:ext>
            </a:extLst>
          </p:cNvPr>
          <p:cNvSpPr txBox="1"/>
          <p:nvPr/>
        </p:nvSpPr>
        <p:spPr>
          <a:xfrm>
            <a:off x="5983357" y="5247861"/>
            <a:ext cx="5324207" cy="1200329"/>
          </a:xfrm>
          <a:prstGeom prst="rect">
            <a:avLst/>
          </a:prstGeom>
          <a:noFill/>
        </p:spPr>
        <p:txBody>
          <a:bodyPr wrap="square" rtlCol="0">
            <a:spAutoFit/>
          </a:bodyPr>
          <a:lstStyle/>
          <a:p>
            <a:pPr algn="r"/>
            <a:r>
              <a:rPr lang="fr-FR" b="1" u="sng" dirty="0">
                <a:solidFill>
                  <a:srgbClr val="0070C0"/>
                </a:solidFill>
              </a:rPr>
              <a:t>M. Gustave </a:t>
            </a:r>
            <a:r>
              <a:rPr lang="fr-FR" b="1" u="sng" dirty="0" smtClean="0">
                <a:solidFill>
                  <a:srgbClr val="0070C0"/>
                </a:solidFill>
              </a:rPr>
              <a:t>YEHOUN</a:t>
            </a:r>
          </a:p>
          <a:p>
            <a:pPr algn="r"/>
            <a:r>
              <a:rPr lang="fr-FR" b="1" dirty="0">
                <a:solidFill>
                  <a:srgbClr val="0070C0"/>
                </a:solidFill>
              </a:rPr>
              <a:t>Mme </a:t>
            </a:r>
            <a:r>
              <a:rPr lang="fr-FR" b="1" dirty="0" err="1">
                <a:solidFill>
                  <a:srgbClr val="0070C0"/>
                </a:solidFill>
              </a:rPr>
              <a:t>Coumbo</a:t>
            </a:r>
            <a:r>
              <a:rPr lang="fr-FR" b="1" dirty="0">
                <a:solidFill>
                  <a:srgbClr val="0070C0"/>
                </a:solidFill>
              </a:rPr>
              <a:t> </a:t>
            </a:r>
            <a:r>
              <a:rPr lang="fr-FR" b="1" dirty="0" smtClean="0">
                <a:solidFill>
                  <a:srgbClr val="0070C0"/>
                </a:solidFill>
              </a:rPr>
              <a:t>DAO</a:t>
            </a:r>
            <a:endParaRPr lang="fr-FR" b="1" u="sng" dirty="0">
              <a:solidFill>
                <a:srgbClr val="0070C0"/>
              </a:solidFill>
            </a:endParaRPr>
          </a:p>
          <a:p>
            <a:pPr algn="r"/>
            <a:r>
              <a:rPr lang="fr-FR" b="1" dirty="0" smtClean="0">
                <a:solidFill>
                  <a:srgbClr val="0070C0"/>
                </a:solidFill>
              </a:rPr>
              <a:t>Dr </a:t>
            </a:r>
            <a:r>
              <a:rPr lang="fr-FR" b="1" dirty="0">
                <a:solidFill>
                  <a:srgbClr val="0070C0"/>
                </a:solidFill>
              </a:rPr>
              <a:t>Moussa DADJOARI</a:t>
            </a:r>
          </a:p>
          <a:p>
            <a:pPr algn="r"/>
            <a:r>
              <a:rPr lang="fr-FR" b="1" dirty="0" smtClean="0">
                <a:solidFill>
                  <a:srgbClr val="0070C0"/>
                </a:solidFill>
              </a:rPr>
              <a:t>Dr </a:t>
            </a:r>
            <a:r>
              <a:rPr lang="fr-FR" b="1" dirty="0">
                <a:solidFill>
                  <a:srgbClr val="0070C0"/>
                </a:solidFill>
              </a:rPr>
              <a:t>Valérie </a:t>
            </a:r>
            <a:r>
              <a:rPr lang="fr-FR" b="1" dirty="0" smtClean="0">
                <a:solidFill>
                  <a:srgbClr val="0070C0"/>
                </a:solidFill>
              </a:rPr>
              <a:t>ZOMBRE</a:t>
            </a:r>
            <a:endParaRPr lang="fr-FR" b="1" dirty="0">
              <a:solidFill>
                <a:srgbClr val="0070C0"/>
              </a:solidFill>
            </a:endParaRPr>
          </a:p>
        </p:txBody>
      </p:sp>
    </p:spTree>
    <p:extLst>
      <p:ext uri="{BB962C8B-B14F-4D97-AF65-F5344CB8AC3E}">
        <p14:creationId xmlns:p14="http://schemas.microsoft.com/office/powerpoint/2010/main" val="282837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F6CAE4-CE37-4D9D-A6D6-CEE2C3D75218}"/>
              </a:ext>
            </a:extLst>
          </p:cNvPr>
          <p:cNvSpPr>
            <a:spLocks noGrp="1"/>
          </p:cNvSpPr>
          <p:nvPr>
            <p:ph type="title"/>
          </p:nvPr>
        </p:nvSpPr>
        <p:spPr/>
        <p:txBody>
          <a:bodyPr>
            <a:normAutofit/>
          </a:bodyPr>
          <a:lstStyle/>
          <a:p>
            <a:pPr algn="ctr"/>
            <a:r>
              <a:rPr lang="fr-FR" sz="3200" b="1" dirty="0">
                <a:solidFill>
                  <a:srgbClr val="0070C0"/>
                </a:solidFill>
              </a:rPr>
              <a:t>BUT ET OBJECTIF DE LA SIMR</a:t>
            </a:r>
          </a:p>
        </p:txBody>
      </p:sp>
      <p:sp>
        <p:nvSpPr>
          <p:cNvPr id="3" name="Espace réservé du contenu 2">
            <a:extLst>
              <a:ext uri="{FF2B5EF4-FFF2-40B4-BE49-F238E27FC236}">
                <a16:creationId xmlns:a16="http://schemas.microsoft.com/office/drawing/2014/main" id="{43CC6FE1-B79F-4871-8287-B017C6AACA86}"/>
              </a:ext>
            </a:extLst>
          </p:cNvPr>
          <p:cNvSpPr>
            <a:spLocks noGrp="1"/>
          </p:cNvSpPr>
          <p:nvPr>
            <p:ph idx="1"/>
          </p:nvPr>
        </p:nvSpPr>
        <p:spPr/>
        <p:txBody>
          <a:bodyPr/>
          <a:lstStyle/>
          <a:p>
            <a:r>
              <a:rPr lang="fr-FR" dirty="0"/>
              <a:t>But : Améliorer la capacité des pays à détecter et à répondre aux affections et maladies provoquant des taux élevés de mortalité, de morbidité et d’incapacité</a:t>
            </a:r>
          </a:p>
          <a:p>
            <a:endParaRPr lang="fr-FR" dirty="0"/>
          </a:p>
          <a:p>
            <a:r>
              <a:rPr lang="fr-FR" dirty="0"/>
              <a:t>Objectif : fournir à temps des bases rationnelles devant servir à la prise de décisions et au choix d’interventions de santé publique pour une lutte efficace contre les maladies prioritaires</a:t>
            </a:r>
          </a:p>
        </p:txBody>
      </p:sp>
      <p:sp>
        <p:nvSpPr>
          <p:cNvPr id="4" name="Espace réservé du numéro de diapositive 3">
            <a:extLst>
              <a:ext uri="{FF2B5EF4-FFF2-40B4-BE49-F238E27FC236}">
                <a16:creationId xmlns:a16="http://schemas.microsoft.com/office/drawing/2014/main" id="{1E2133E8-4FE2-4B14-A0F7-7ECA65518EDF}"/>
              </a:ext>
            </a:extLst>
          </p:cNvPr>
          <p:cNvSpPr>
            <a:spLocks noGrp="1"/>
          </p:cNvSpPr>
          <p:nvPr>
            <p:ph type="sldNum" sz="quarter" idx="12"/>
          </p:nvPr>
        </p:nvSpPr>
        <p:spPr/>
        <p:txBody>
          <a:bodyPr/>
          <a:lstStyle/>
          <a:p>
            <a:fld id="{9922635A-DC2A-4537-95C4-026A5C65AE19}" type="slidenum">
              <a:rPr lang="fr-FR" smtClean="0"/>
              <a:t>10</a:t>
            </a:fld>
            <a:endParaRPr lang="fr-FR"/>
          </a:p>
        </p:txBody>
      </p:sp>
    </p:spTree>
    <p:extLst>
      <p:ext uri="{BB962C8B-B14F-4D97-AF65-F5344CB8AC3E}">
        <p14:creationId xmlns:p14="http://schemas.microsoft.com/office/powerpoint/2010/main" val="2285665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3A9972-569E-40D0-A34B-B3BBD1BEF109}"/>
              </a:ext>
            </a:extLst>
          </p:cNvPr>
          <p:cNvSpPr>
            <a:spLocks noGrp="1"/>
          </p:cNvSpPr>
          <p:nvPr>
            <p:ph type="title"/>
          </p:nvPr>
        </p:nvSpPr>
        <p:spPr>
          <a:xfrm>
            <a:off x="838200" y="365126"/>
            <a:ext cx="10515600" cy="931830"/>
          </a:xfrm>
        </p:spPr>
        <p:txBody>
          <a:bodyPr>
            <a:normAutofit/>
          </a:bodyPr>
          <a:lstStyle/>
          <a:p>
            <a:pPr algn="ctr"/>
            <a:r>
              <a:rPr lang="fr-FR" sz="3200" b="1" dirty="0">
                <a:solidFill>
                  <a:srgbClr val="0070C0"/>
                </a:solidFill>
              </a:rPr>
              <a:t>LE REGLEMENT SANITAIRE INTERNATIONAL</a:t>
            </a:r>
          </a:p>
        </p:txBody>
      </p:sp>
      <p:sp>
        <p:nvSpPr>
          <p:cNvPr id="3" name="Espace réservé du contenu 2">
            <a:extLst>
              <a:ext uri="{FF2B5EF4-FFF2-40B4-BE49-F238E27FC236}">
                <a16:creationId xmlns:a16="http://schemas.microsoft.com/office/drawing/2014/main" id="{6EA873E6-39ED-4E7D-A077-C3EFD44BC231}"/>
              </a:ext>
            </a:extLst>
          </p:cNvPr>
          <p:cNvSpPr>
            <a:spLocks noGrp="1"/>
          </p:cNvSpPr>
          <p:nvPr>
            <p:ph idx="1"/>
          </p:nvPr>
        </p:nvSpPr>
        <p:spPr>
          <a:xfrm>
            <a:off x="838200" y="1576873"/>
            <a:ext cx="10515600" cy="4600090"/>
          </a:xfrm>
        </p:spPr>
        <p:txBody>
          <a:bodyPr>
            <a:normAutofit lnSpcReduction="10000"/>
          </a:bodyPr>
          <a:lstStyle/>
          <a:p>
            <a:r>
              <a:rPr lang="fr-FR" dirty="0"/>
              <a:t>Exécutoire pour les 47 pays membres de l’OMS de la région africaine</a:t>
            </a:r>
          </a:p>
          <a:p>
            <a:endParaRPr lang="fr-FR" dirty="0"/>
          </a:p>
          <a:p>
            <a:r>
              <a:rPr lang="fr-FR" dirty="0"/>
              <a:t>Couvre une vaste étendue de maladies et est applicable à toute urgence de santé publique de portée internationale</a:t>
            </a:r>
          </a:p>
          <a:p>
            <a:endParaRPr lang="fr-FR" dirty="0"/>
          </a:p>
          <a:p>
            <a:r>
              <a:rPr lang="fr-FR" dirty="0"/>
              <a:t>Prend en compte les leçons apprises</a:t>
            </a:r>
          </a:p>
          <a:p>
            <a:endParaRPr lang="fr-FR" dirty="0"/>
          </a:p>
          <a:p>
            <a:r>
              <a:rPr lang="fr-FR" dirty="0"/>
              <a:t>Vise à préserver la sécurité mondiale en matière de santé tout en évitant les interférences inutiles avec les voyages internationaux et le commerce international</a:t>
            </a:r>
          </a:p>
        </p:txBody>
      </p:sp>
      <p:sp>
        <p:nvSpPr>
          <p:cNvPr id="4" name="Espace réservé du numéro de diapositive 3">
            <a:extLst>
              <a:ext uri="{FF2B5EF4-FFF2-40B4-BE49-F238E27FC236}">
                <a16:creationId xmlns:a16="http://schemas.microsoft.com/office/drawing/2014/main" id="{D65ADDD0-6A33-4E28-839E-B88012585D02}"/>
              </a:ext>
            </a:extLst>
          </p:cNvPr>
          <p:cNvSpPr>
            <a:spLocks noGrp="1"/>
          </p:cNvSpPr>
          <p:nvPr>
            <p:ph type="sldNum" sz="quarter" idx="12"/>
          </p:nvPr>
        </p:nvSpPr>
        <p:spPr/>
        <p:txBody>
          <a:bodyPr/>
          <a:lstStyle/>
          <a:p>
            <a:fld id="{9922635A-DC2A-4537-95C4-026A5C65AE19}" type="slidenum">
              <a:rPr lang="fr-FR" smtClean="0"/>
              <a:t>11</a:t>
            </a:fld>
            <a:endParaRPr lang="fr-FR"/>
          </a:p>
        </p:txBody>
      </p:sp>
    </p:spTree>
    <p:extLst>
      <p:ext uri="{BB962C8B-B14F-4D97-AF65-F5344CB8AC3E}">
        <p14:creationId xmlns:p14="http://schemas.microsoft.com/office/powerpoint/2010/main" val="3218112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8E183E-1A2A-4825-896D-A255A8004B99}"/>
              </a:ext>
            </a:extLst>
          </p:cNvPr>
          <p:cNvSpPr>
            <a:spLocks noGrp="1"/>
          </p:cNvSpPr>
          <p:nvPr>
            <p:ph type="title"/>
          </p:nvPr>
        </p:nvSpPr>
        <p:spPr>
          <a:xfrm>
            <a:off x="838200" y="271819"/>
            <a:ext cx="10515600" cy="735887"/>
          </a:xfrm>
        </p:spPr>
        <p:txBody>
          <a:bodyPr>
            <a:normAutofit/>
          </a:bodyPr>
          <a:lstStyle/>
          <a:p>
            <a:pPr algn="ctr"/>
            <a:r>
              <a:rPr lang="fr-FR" sz="3200" b="1" dirty="0">
                <a:solidFill>
                  <a:srgbClr val="0070C0"/>
                </a:solidFill>
              </a:rPr>
              <a:t>APPLICATION DU RSI PAR LA SIMR</a:t>
            </a:r>
          </a:p>
        </p:txBody>
      </p:sp>
      <p:pic>
        <p:nvPicPr>
          <p:cNvPr id="6" name="Espace réservé du contenu 5">
            <a:extLst>
              <a:ext uri="{FF2B5EF4-FFF2-40B4-BE49-F238E27FC236}">
                <a16:creationId xmlns:a16="http://schemas.microsoft.com/office/drawing/2014/main" id="{C7503D92-AC9B-460A-B4A7-137DB9B92E5F}"/>
              </a:ext>
            </a:extLst>
          </p:cNvPr>
          <p:cNvPicPr>
            <a:picLocks noGrp="1" noChangeAspect="1"/>
          </p:cNvPicPr>
          <p:nvPr>
            <p:ph idx="1"/>
          </p:nvPr>
        </p:nvPicPr>
        <p:blipFill>
          <a:blip r:embed="rId2"/>
          <a:stretch>
            <a:fillRect/>
          </a:stretch>
        </p:blipFill>
        <p:spPr>
          <a:xfrm>
            <a:off x="130629" y="1007705"/>
            <a:ext cx="11836683" cy="5713769"/>
          </a:xfrm>
        </p:spPr>
      </p:pic>
      <p:sp>
        <p:nvSpPr>
          <p:cNvPr id="4" name="Espace réservé du numéro de diapositive 3">
            <a:extLst>
              <a:ext uri="{FF2B5EF4-FFF2-40B4-BE49-F238E27FC236}">
                <a16:creationId xmlns:a16="http://schemas.microsoft.com/office/drawing/2014/main" id="{CD5453B5-0598-4690-9B73-D2E37826F58E}"/>
              </a:ext>
            </a:extLst>
          </p:cNvPr>
          <p:cNvSpPr>
            <a:spLocks noGrp="1"/>
          </p:cNvSpPr>
          <p:nvPr>
            <p:ph type="sldNum" sz="quarter" idx="12"/>
          </p:nvPr>
        </p:nvSpPr>
        <p:spPr/>
        <p:txBody>
          <a:bodyPr/>
          <a:lstStyle/>
          <a:p>
            <a:fld id="{9922635A-DC2A-4537-95C4-026A5C65AE19}" type="slidenum">
              <a:rPr lang="fr-FR" smtClean="0"/>
              <a:t>12</a:t>
            </a:fld>
            <a:endParaRPr lang="fr-FR"/>
          </a:p>
        </p:txBody>
      </p:sp>
    </p:spTree>
    <p:extLst>
      <p:ext uri="{BB962C8B-B14F-4D97-AF65-F5344CB8AC3E}">
        <p14:creationId xmlns:p14="http://schemas.microsoft.com/office/powerpoint/2010/main" val="2628298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01AB37-2CEF-4236-99E0-E8A10CF54A24}"/>
              </a:ext>
            </a:extLst>
          </p:cNvPr>
          <p:cNvSpPr>
            <a:spLocks noGrp="1"/>
          </p:cNvSpPr>
          <p:nvPr>
            <p:ph type="title"/>
          </p:nvPr>
        </p:nvSpPr>
        <p:spPr>
          <a:xfrm>
            <a:off x="838200" y="2483174"/>
            <a:ext cx="10515600" cy="1325563"/>
          </a:xfrm>
        </p:spPr>
        <p:txBody>
          <a:bodyPr>
            <a:normAutofit/>
          </a:bodyPr>
          <a:lstStyle/>
          <a:p>
            <a:pPr algn="ctr"/>
            <a:r>
              <a:rPr lang="fr-FR" sz="3200" b="1" dirty="0">
                <a:solidFill>
                  <a:srgbClr val="0070C0"/>
                </a:solidFill>
              </a:rPr>
              <a:t>SDMPR</a:t>
            </a:r>
          </a:p>
        </p:txBody>
      </p:sp>
      <p:sp>
        <p:nvSpPr>
          <p:cNvPr id="3" name="Espace réservé du numéro de diapositive 2">
            <a:extLst>
              <a:ext uri="{FF2B5EF4-FFF2-40B4-BE49-F238E27FC236}">
                <a16:creationId xmlns:a16="http://schemas.microsoft.com/office/drawing/2014/main" id="{87ADECDE-5466-4C48-9983-CF44D0078BA8}"/>
              </a:ext>
            </a:extLst>
          </p:cNvPr>
          <p:cNvSpPr>
            <a:spLocks noGrp="1"/>
          </p:cNvSpPr>
          <p:nvPr>
            <p:ph type="sldNum" sz="quarter" idx="12"/>
          </p:nvPr>
        </p:nvSpPr>
        <p:spPr/>
        <p:txBody>
          <a:bodyPr/>
          <a:lstStyle/>
          <a:p>
            <a:fld id="{9922635A-DC2A-4537-95C4-026A5C65AE19}" type="slidenum">
              <a:rPr lang="fr-FR" smtClean="0"/>
              <a:t>13</a:t>
            </a:fld>
            <a:endParaRPr lang="fr-FR"/>
          </a:p>
        </p:txBody>
      </p:sp>
    </p:spTree>
    <p:extLst>
      <p:ext uri="{BB962C8B-B14F-4D97-AF65-F5344CB8AC3E}">
        <p14:creationId xmlns:p14="http://schemas.microsoft.com/office/powerpoint/2010/main" val="193020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4B1321F-0B6C-4002-9069-84F21F68D1FE}"/>
              </a:ext>
            </a:extLst>
          </p:cNvPr>
          <p:cNvPicPr>
            <a:picLocks noChangeAspect="1"/>
          </p:cNvPicPr>
          <p:nvPr/>
        </p:nvPicPr>
        <p:blipFill>
          <a:blip r:embed="rId2"/>
          <a:stretch>
            <a:fillRect/>
          </a:stretch>
        </p:blipFill>
        <p:spPr>
          <a:xfrm>
            <a:off x="3386847" y="55983"/>
            <a:ext cx="5287678" cy="6680719"/>
          </a:xfrm>
          <a:prstGeom prst="rect">
            <a:avLst/>
          </a:prstGeom>
          <a:ln>
            <a:solidFill>
              <a:srgbClr val="080808"/>
            </a:solidFill>
          </a:ln>
        </p:spPr>
      </p:pic>
      <p:sp>
        <p:nvSpPr>
          <p:cNvPr id="4" name="Espace réservé du numéro de diapositive 3">
            <a:extLst>
              <a:ext uri="{FF2B5EF4-FFF2-40B4-BE49-F238E27FC236}">
                <a16:creationId xmlns:a16="http://schemas.microsoft.com/office/drawing/2014/main" id="{E95C51CD-7B5B-48E0-B46B-A43A79995CCC}"/>
              </a:ext>
            </a:extLst>
          </p:cNvPr>
          <p:cNvSpPr>
            <a:spLocks noGrp="1"/>
          </p:cNvSpPr>
          <p:nvPr>
            <p:ph type="sldNum" sz="quarter" idx="12"/>
          </p:nvPr>
        </p:nvSpPr>
        <p:spPr/>
        <p:txBody>
          <a:bodyPr/>
          <a:lstStyle/>
          <a:p>
            <a:fld id="{9922635A-DC2A-4537-95C4-026A5C65AE19}" type="slidenum">
              <a:rPr lang="fr-FR" smtClean="0"/>
              <a:t>14</a:t>
            </a:fld>
            <a:endParaRPr lang="fr-FR"/>
          </a:p>
        </p:txBody>
      </p:sp>
    </p:spTree>
    <p:extLst>
      <p:ext uri="{BB962C8B-B14F-4D97-AF65-F5344CB8AC3E}">
        <p14:creationId xmlns:p14="http://schemas.microsoft.com/office/powerpoint/2010/main" val="1290940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131860"/>
            <a:ext cx="10515600" cy="913169"/>
          </a:xfrm>
        </p:spPr>
        <p:txBody>
          <a:bodyPr>
            <a:normAutofit/>
          </a:bodyPr>
          <a:lstStyle/>
          <a:p>
            <a:pPr algn="ctr"/>
            <a:r>
              <a:rPr lang="fr-FR" sz="3200" b="1" dirty="0">
                <a:solidFill>
                  <a:srgbClr val="0070C0"/>
                </a:solidFill>
              </a:rPr>
              <a:t>CONTEXTE ET JUSTIFICATION </a:t>
            </a:r>
            <a:r>
              <a:rPr lang="fr-FR" sz="2400" b="1" dirty="0">
                <a:solidFill>
                  <a:srgbClr val="0070C0"/>
                </a:solidFill>
              </a:rPr>
              <a:t>(1/3)</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184988"/>
            <a:ext cx="10515600" cy="5541152"/>
          </a:xfrm>
        </p:spPr>
        <p:txBody>
          <a:bodyPr>
            <a:normAutofit lnSpcReduction="10000"/>
          </a:bodyPr>
          <a:lstStyle/>
          <a:p>
            <a:r>
              <a:rPr lang="fr-FR" dirty="0"/>
              <a:t>287 000 femmes mortes de complications de la grossesse en 2010 à travers le monde </a:t>
            </a:r>
          </a:p>
          <a:p>
            <a:endParaRPr lang="fr-FR" dirty="0"/>
          </a:p>
          <a:p>
            <a:r>
              <a:rPr lang="fr-FR" dirty="0"/>
              <a:t>99% d’entre elles dans les pays en voie de développement (</a:t>
            </a:r>
            <a:r>
              <a:rPr lang="fr-FR" i="1" dirty="0"/>
              <a:t>Directives techniques de l’OMS pour la SDMPR 2015</a:t>
            </a:r>
            <a:r>
              <a:rPr lang="fr-FR" dirty="0"/>
              <a:t>)</a:t>
            </a:r>
          </a:p>
          <a:p>
            <a:endParaRPr lang="fr-FR" dirty="0"/>
          </a:p>
          <a:p>
            <a:r>
              <a:rPr lang="fr-FR" dirty="0"/>
              <a:t>Environ deux millions de nouveau-nés meurent chaque année au cours de leur première semaine de vie </a:t>
            </a:r>
          </a:p>
          <a:p>
            <a:endParaRPr lang="fr-FR" dirty="0"/>
          </a:p>
          <a:p>
            <a:r>
              <a:rPr lang="fr-FR" dirty="0"/>
              <a:t>2,6 millions de mort-nés chaque année en raison de complications au cours de la grossesse ou de l'accouchement (</a:t>
            </a:r>
            <a:r>
              <a:rPr lang="fr-FR" i="1" dirty="0"/>
              <a:t>Pour que chaque enfant compte : Audit et examen des mortinaissances et des décès néonatals - OMS</a:t>
            </a:r>
            <a:r>
              <a:rPr lang="fr-FR" dirty="0"/>
              <a:t>)</a:t>
            </a:r>
          </a:p>
        </p:txBody>
      </p:sp>
      <p:sp>
        <p:nvSpPr>
          <p:cNvPr id="4" name="Espace réservé du numéro de diapositive 3">
            <a:extLst>
              <a:ext uri="{FF2B5EF4-FFF2-40B4-BE49-F238E27FC236}">
                <a16:creationId xmlns:a16="http://schemas.microsoft.com/office/drawing/2014/main" id="{7FD1CE48-02D4-4EC1-8437-006546D5DB55}"/>
              </a:ext>
            </a:extLst>
          </p:cNvPr>
          <p:cNvSpPr>
            <a:spLocks noGrp="1"/>
          </p:cNvSpPr>
          <p:nvPr>
            <p:ph type="sldNum" sz="quarter" idx="12"/>
          </p:nvPr>
        </p:nvSpPr>
        <p:spPr/>
        <p:txBody>
          <a:bodyPr/>
          <a:lstStyle/>
          <a:p>
            <a:fld id="{9922635A-DC2A-4537-95C4-026A5C65AE19}" type="slidenum">
              <a:rPr lang="fr-FR" smtClean="0"/>
              <a:t>15</a:t>
            </a:fld>
            <a:endParaRPr lang="fr-FR"/>
          </a:p>
        </p:txBody>
      </p:sp>
    </p:spTree>
    <p:extLst>
      <p:ext uri="{BB962C8B-B14F-4D97-AF65-F5344CB8AC3E}">
        <p14:creationId xmlns:p14="http://schemas.microsoft.com/office/powerpoint/2010/main" val="249626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131860"/>
            <a:ext cx="10515600" cy="913169"/>
          </a:xfrm>
        </p:spPr>
        <p:txBody>
          <a:bodyPr>
            <a:normAutofit/>
          </a:bodyPr>
          <a:lstStyle/>
          <a:p>
            <a:pPr algn="ctr"/>
            <a:r>
              <a:rPr lang="fr-FR" sz="3200" b="1" dirty="0">
                <a:solidFill>
                  <a:srgbClr val="0070C0"/>
                </a:solidFill>
              </a:rPr>
              <a:t>CONTEXTE ET JUSTIFICATION </a:t>
            </a:r>
            <a:r>
              <a:rPr lang="fr-FR" sz="2400" b="1" dirty="0">
                <a:solidFill>
                  <a:srgbClr val="0070C0"/>
                </a:solidFill>
              </a:rPr>
              <a:t>(2/3)</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184988"/>
            <a:ext cx="10515600" cy="5541152"/>
          </a:xfrm>
        </p:spPr>
        <p:txBody>
          <a:bodyPr>
            <a:normAutofit/>
          </a:bodyPr>
          <a:lstStyle/>
          <a:p>
            <a:r>
              <a:rPr lang="fr-FR" dirty="0"/>
              <a:t>Ratio de mortalité maternelle : 330 pour 100 000 NV (</a:t>
            </a:r>
            <a:r>
              <a:rPr lang="fr-FR" i="1" dirty="0"/>
              <a:t>EMC 2015</a:t>
            </a:r>
            <a:r>
              <a:rPr lang="fr-FR" dirty="0"/>
              <a:t>)</a:t>
            </a:r>
          </a:p>
          <a:p>
            <a:r>
              <a:rPr lang="fr-FR" dirty="0"/>
              <a:t>Taux de mortalité néonatale : 23 pour 1000 NV (</a:t>
            </a:r>
            <a:r>
              <a:rPr lang="fr-FR" i="1" dirty="0"/>
              <a:t>EMC 2015</a:t>
            </a:r>
            <a:r>
              <a:rPr lang="fr-FR" dirty="0"/>
              <a:t>)</a:t>
            </a:r>
          </a:p>
          <a:p>
            <a:r>
              <a:rPr lang="fr-FR" dirty="0"/>
              <a:t>Taux moyen annuel de mortinaissance : 19,3 pour 1000 NV (</a:t>
            </a:r>
            <a:r>
              <a:rPr lang="fr-FR" i="1" dirty="0"/>
              <a:t>Rapport de revue des mortinaissances 2016-2018 MS</a:t>
            </a:r>
            <a:r>
              <a:rPr lang="fr-FR" dirty="0"/>
              <a:t>)</a:t>
            </a:r>
          </a:p>
          <a:p>
            <a:pPr algn="just">
              <a:lnSpc>
                <a:spcPct val="100000"/>
              </a:lnSpc>
              <a:spcAft>
                <a:spcPts val="800"/>
              </a:spcAft>
              <a:tabLst>
                <a:tab pos="457200" algn="l"/>
              </a:tabLst>
            </a:pPr>
            <a:r>
              <a:rPr lang="fr-FR" sz="2800" dirty="0">
                <a:ea typeface="SimSun" panose="02010600030101010101" pitchFamily="2" charset="-122"/>
                <a:cs typeface="Times New Roman" panose="02020603050405020304" pitchFamily="18" charset="0"/>
              </a:rPr>
              <a:t>P</a:t>
            </a:r>
            <a:r>
              <a:rPr lang="fr-FR" sz="2800" dirty="0">
                <a:effectLst/>
                <a:ea typeface="SimSun" panose="02010600030101010101" pitchFamily="2" charset="-122"/>
                <a:cs typeface="Times New Roman" panose="02020603050405020304" pitchFamily="18" charset="0"/>
              </a:rPr>
              <a:t>rincipales causes directes des décès maternels : les hémorragies, l’éclampsie, l’infection, les dystocies et les complications d’avortement</a:t>
            </a:r>
          </a:p>
          <a:p>
            <a:pPr algn="just">
              <a:lnSpc>
                <a:spcPct val="100000"/>
              </a:lnSpc>
              <a:spcAft>
                <a:spcPts val="800"/>
              </a:spcAft>
              <a:tabLst>
                <a:tab pos="457200" algn="l"/>
              </a:tabLst>
            </a:pPr>
            <a:r>
              <a:rPr lang="fr-FR" sz="2800" dirty="0">
                <a:ea typeface="SimSun" panose="02010600030101010101" pitchFamily="2" charset="-122"/>
                <a:cs typeface="Times New Roman" panose="02020603050405020304" pitchFamily="18" charset="0"/>
              </a:rPr>
              <a:t>P</a:t>
            </a:r>
            <a:r>
              <a:rPr lang="fr-FR" sz="2800" dirty="0">
                <a:effectLst/>
                <a:ea typeface="SimSun" panose="02010600030101010101" pitchFamily="2" charset="-122"/>
                <a:cs typeface="Times New Roman" panose="02020603050405020304" pitchFamily="18" charset="0"/>
              </a:rPr>
              <a:t>rincipales causes des décès néonatals : les infections, la prématurité et la détresse respiratoire (asphyxie néonatale)</a:t>
            </a:r>
            <a:endParaRPr lang="fr-FR" sz="2800" dirty="0">
              <a:effectLst/>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a:extLst>
              <a:ext uri="{FF2B5EF4-FFF2-40B4-BE49-F238E27FC236}">
                <a16:creationId xmlns:a16="http://schemas.microsoft.com/office/drawing/2014/main" id="{9D6DE631-8819-40CE-861C-1A9EE5C217AD}"/>
              </a:ext>
            </a:extLst>
          </p:cNvPr>
          <p:cNvSpPr>
            <a:spLocks noGrp="1"/>
          </p:cNvSpPr>
          <p:nvPr>
            <p:ph type="sldNum" sz="quarter" idx="12"/>
          </p:nvPr>
        </p:nvSpPr>
        <p:spPr/>
        <p:txBody>
          <a:bodyPr/>
          <a:lstStyle/>
          <a:p>
            <a:fld id="{9922635A-DC2A-4537-95C4-026A5C65AE19}" type="slidenum">
              <a:rPr lang="fr-FR" smtClean="0"/>
              <a:t>16</a:t>
            </a:fld>
            <a:endParaRPr lang="fr-FR"/>
          </a:p>
        </p:txBody>
      </p:sp>
    </p:spTree>
    <p:extLst>
      <p:ext uri="{BB962C8B-B14F-4D97-AF65-F5344CB8AC3E}">
        <p14:creationId xmlns:p14="http://schemas.microsoft.com/office/powerpoint/2010/main" val="3200546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131860"/>
            <a:ext cx="10515600" cy="913169"/>
          </a:xfrm>
        </p:spPr>
        <p:txBody>
          <a:bodyPr>
            <a:normAutofit/>
          </a:bodyPr>
          <a:lstStyle/>
          <a:p>
            <a:pPr algn="ctr"/>
            <a:r>
              <a:rPr lang="fr-FR" sz="3200" b="1" dirty="0">
                <a:solidFill>
                  <a:srgbClr val="0070C0"/>
                </a:solidFill>
              </a:rPr>
              <a:t>CONTEXTE ET JUSTIFICATION </a:t>
            </a:r>
            <a:r>
              <a:rPr lang="fr-FR" sz="2400" b="1" dirty="0">
                <a:solidFill>
                  <a:srgbClr val="0070C0"/>
                </a:solidFill>
              </a:rPr>
              <a:t>(3/3)</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567542"/>
            <a:ext cx="10515600" cy="5158597"/>
          </a:xfrm>
        </p:spPr>
        <p:txBody>
          <a:bodyPr>
            <a:normAutofit/>
          </a:bodyPr>
          <a:lstStyle/>
          <a:p>
            <a:r>
              <a:rPr lang="fr-FR" sz="2600" dirty="0">
                <a:effectLst/>
                <a:ea typeface="SimSun" panose="02010600030101010101" pitchFamily="2" charset="-122"/>
              </a:rPr>
              <a:t>Intervention clé pour améliorer la survie maternelle, périnatale et néonatale : connaître le nombre et comprendre les causes de décès ainsi que proposer des solutions de riposte</a:t>
            </a:r>
          </a:p>
          <a:p>
            <a:endParaRPr lang="fr-FR" sz="2600" dirty="0">
              <a:effectLst/>
              <a:ea typeface="SimSun" panose="02010600030101010101" pitchFamily="2" charset="-122"/>
            </a:endParaRPr>
          </a:p>
          <a:p>
            <a:r>
              <a:rPr lang="fr-FR" sz="2600" dirty="0">
                <a:ea typeface="SimSun" panose="02010600030101010101" pitchFamily="2" charset="-122"/>
              </a:rPr>
              <a:t>SDMNR depuis 2012 au BF (notification, revue et riposte)</a:t>
            </a:r>
          </a:p>
          <a:p>
            <a:endParaRPr lang="fr-FR" sz="2600" dirty="0">
              <a:ea typeface="SimSun" panose="02010600030101010101" pitchFamily="2" charset="-122"/>
            </a:endParaRPr>
          </a:p>
          <a:p>
            <a:r>
              <a:rPr lang="fr-FR" sz="2600" dirty="0">
                <a:effectLst/>
                <a:ea typeface="SimSun" panose="02010600030101010101" pitchFamily="2" charset="-122"/>
              </a:rPr>
              <a:t>SDMPR prenant en compte les audits et les décès périnatals</a:t>
            </a:r>
          </a:p>
          <a:p>
            <a:endParaRPr lang="fr-FR" sz="2600" dirty="0">
              <a:effectLst/>
              <a:ea typeface="SimSun" panose="02010600030101010101" pitchFamily="2" charset="-122"/>
            </a:endParaRPr>
          </a:p>
          <a:p>
            <a:r>
              <a:rPr lang="fr-FR" sz="2600" dirty="0">
                <a:ea typeface="SimSun" panose="02010600030101010101" pitchFamily="2" charset="-122"/>
              </a:rPr>
              <a:t>Elaboration de directives nationales pour la SDMPR</a:t>
            </a:r>
            <a:endParaRPr lang="fr-FR" sz="2600" dirty="0"/>
          </a:p>
        </p:txBody>
      </p:sp>
      <p:sp>
        <p:nvSpPr>
          <p:cNvPr id="4" name="Espace réservé du numéro de diapositive 3">
            <a:extLst>
              <a:ext uri="{FF2B5EF4-FFF2-40B4-BE49-F238E27FC236}">
                <a16:creationId xmlns:a16="http://schemas.microsoft.com/office/drawing/2014/main" id="{6AADDE69-5EC4-49BD-AE69-834633A124F6}"/>
              </a:ext>
            </a:extLst>
          </p:cNvPr>
          <p:cNvSpPr>
            <a:spLocks noGrp="1"/>
          </p:cNvSpPr>
          <p:nvPr>
            <p:ph type="sldNum" sz="quarter" idx="12"/>
          </p:nvPr>
        </p:nvSpPr>
        <p:spPr/>
        <p:txBody>
          <a:bodyPr/>
          <a:lstStyle/>
          <a:p>
            <a:fld id="{9922635A-DC2A-4537-95C4-026A5C65AE19}" type="slidenum">
              <a:rPr lang="fr-FR" smtClean="0"/>
              <a:t>17</a:t>
            </a:fld>
            <a:endParaRPr lang="fr-FR"/>
          </a:p>
        </p:txBody>
      </p:sp>
    </p:spTree>
    <p:extLst>
      <p:ext uri="{BB962C8B-B14F-4D97-AF65-F5344CB8AC3E}">
        <p14:creationId xmlns:p14="http://schemas.microsoft.com/office/powerpoint/2010/main" val="4283380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131860"/>
            <a:ext cx="10515600" cy="913169"/>
          </a:xfrm>
        </p:spPr>
        <p:txBody>
          <a:bodyPr>
            <a:normAutofit/>
          </a:bodyPr>
          <a:lstStyle/>
          <a:p>
            <a:pPr algn="ctr"/>
            <a:r>
              <a:rPr lang="fr-FR" sz="3200" b="1" dirty="0">
                <a:solidFill>
                  <a:srgbClr val="0070C0"/>
                </a:solidFill>
              </a:rPr>
              <a:t>QUELQUES DEFINITIONS </a:t>
            </a:r>
            <a:r>
              <a:rPr lang="fr-FR" sz="2400" b="1" dirty="0">
                <a:solidFill>
                  <a:srgbClr val="0070C0"/>
                </a:solidFill>
              </a:rPr>
              <a:t>(1/3)</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184988"/>
            <a:ext cx="10515600" cy="5541152"/>
          </a:xfrm>
        </p:spPr>
        <p:txBody>
          <a:bodyPr>
            <a:normAutofit/>
          </a:bodyPr>
          <a:lstStyle/>
          <a:p>
            <a:pPr algn="just">
              <a:lnSpc>
                <a:spcPct val="100000"/>
              </a:lnSpc>
              <a:spcAft>
                <a:spcPts val="800"/>
              </a:spcAft>
              <a:tabLst>
                <a:tab pos="457200" algn="l"/>
              </a:tabLst>
            </a:pPr>
            <a:r>
              <a:rPr lang="fr-FR" sz="2600" b="1" dirty="0">
                <a:ea typeface="SimSun" panose="02010600030101010101" pitchFamily="2" charset="-122"/>
                <a:cs typeface="Times New Roman" panose="02020603050405020304" pitchFamily="18" charset="0"/>
              </a:rPr>
              <a:t>Mortinaissance </a:t>
            </a:r>
            <a:r>
              <a:rPr lang="fr-FR" sz="2600" dirty="0">
                <a:ea typeface="SimSun" panose="02010600030101010101" pitchFamily="2" charset="-122"/>
                <a:cs typeface="Times New Roman" panose="02020603050405020304" pitchFamily="18" charset="0"/>
              </a:rPr>
              <a:t>: au Burkina Faso, la mortinaissance se définit comme tout « décès survenant avant la naissance chez un fœtus pesant au moins 1000 g, ou, en absence de telles données, chez un fœtus à plus de 28 semaines de gestation, ou, en absence de telles données, chez un fœtus dont la taille est ≥ 35 cm » </a:t>
            </a:r>
          </a:p>
          <a:p>
            <a:pPr algn="just">
              <a:lnSpc>
                <a:spcPct val="100000"/>
              </a:lnSpc>
              <a:spcAft>
                <a:spcPts val="800"/>
              </a:spcAft>
              <a:tabLst>
                <a:tab pos="457200" algn="l"/>
              </a:tabLst>
            </a:pPr>
            <a:endParaRPr lang="fr-FR" sz="2600" dirty="0">
              <a:ea typeface="SimSun" panose="02010600030101010101" pitchFamily="2" charset="-122"/>
              <a:cs typeface="Times New Roman" panose="02020603050405020304" pitchFamily="18" charset="0"/>
            </a:endParaRPr>
          </a:p>
          <a:p>
            <a:pPr algn="just">
              <a:lnSpc>
                <a:spcPct val="100000"/>
              </a:lnSpc>
              <a:spcAft>
                <a:spcPts val="800"/>
              </a:spcAft>
              <a:tabLst>
                <a:tab pos="457200" algn="l"/>
              </a:tabLst>
            </a:pPr>
            <a:r>
              <a:rPr lang="fr-FR" sz="2600" b="1" dirty="0">
                <a:ea typeface="SimSun" panose="02010600030101010101" pitchFamily="2" charset="-122"/>
                <a:cs typeface="Times New Roman" panose="02020603050405020304" pitchFamily="18" charset="0"/>
              </a:rPr>
              <a:t>Décès périnatal </a:t>
            </a:r>
            <a:r>
              <a:rPr lang="fr-FR" sz="2600" dirty="0">
                <a:ea typeface="SimSun" panose="02010600030101010101" pitchFamily="2" charset="-122"/>
                <a:cs typeface="Times New Roman" panose="02020603050405020304" pitchFamily="18" charset="0"/>
              </a:rPr>
              <a:t>: comprend le décès d’un fœtus d’au moins 28 semaines de gestation et/ou de 1000 g de poids et le décès du nouveau-né au cours des 7 premiers jours après la naissance</a:t>
            </a:r>
          </a:p>
          <a:p>
            <a:pPr algn="just">
              <a:lnSpc>
                <a:spcPct val="100000"/>
              </a:lnSpc>
              <a:spcAft>
                <a:spcPts val="800"/>
              </a:spcAft>
              <a:tabLst>
                <a:tab pos="457200" algn="l"/>
              </a:tabLst>
            </a:pPr>
            <a:endParaRPr lang="fr-FR" sz="2600" dirty="0"/>
          </a:p>
        </p:txBody>
      </p:sp>
      <p:sp>
        <p:nvSpPr>
          <p:cNvPr id="4" name="Espace réservé du numéro de diapositive 3">
            <a:extLst>
              <a:ext uri="{FF2B5EF4-FFF2-40B4-BE49-F238E27FC236}">
                <a16:creationId xmlns:a16="http://schemas.microsoft.com/office/drawing/2014/main" id="{905FBB39-94CD-45F1-AA1D-087C88B94E58}"/>
              </a:ext>
            </a:extLst>
          </p:cNvPr>
          <p:cNvSpPr>
            <a:spLocks noGrp="1"/>
          </p:cNvSpPr>
          <p:nvPr>
            <p:ph type="sldNum" sz="quarter" idx="12"/>
          </p:nvPr>
        </p:nvSpPr>
        <p:spPr/>
        <p:txBody>
          <a:bodyPr/>
          <a:lstStyle/>
          <a:p>
            <a:fld id="{9922635A-DC2A-4537-95C4-026A5C65AE19}" type="slidenum">
              <a:rPr lang="fr-FR" smtClean="0"/>
              <a:t>18</a:t>
            </a:fld>
            <a:endParaRPr lang="fr-FR"/>
          </a:p>
        </p:txBody>
      </p:sp>
    </p:spTree>
    <p:extLst>
      <p:ext uri="{BB962C8B-B14F-4D97-AF65-F5344CB8AC3E}">
        <p14:creationId xmlns:p14="http://schemas.microsoft.com/office/powerpoint/2010/main" val="2321270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131860"/>
            <a:ext cx="10515600" cy="913169"/>
          </a:xfrm>
        </p:spPr>
        <p:txBody>
          <a:bodyPr>
            <a:normAutofit/>
          </a:bodyPr>
          <a:lstStyle/>
          <a:p>
            <a:pPr algn="ctr"/>
            <a:r>
              <a:rPr lang="fr-FR" sz="3200" b="1" dirty="0">
                <a:solidFill>
                  <a:srgbClr val="0070C0"/>
                </a:solidFill>
              </a:rPr>
              <a:t>QUELQUES DEFINITIONS </a:t>
            </a:r>
            <a:r>
              <a:rPr lang="fr-FR" sz="2400" b="1" dirty="0">
                <a:solidFill>
                  <a:srgbClr val="0070C0"/>
                </a:solidFill>
              </a:rPr>
              <a:t>(2/3)</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184988"/>
            <a:ext cx="10515600" cy="5541152"/>
          </a:xfrm>
        </p:spPr>
        <p:txBody>
          <a:bodyPr>
            <a:normAutofit lnSpcReduction="10000"/>
          </a:bodyPr>
          <a:lstStyle/>
          <a:p>
            <a:pPr marL="0" indent="0" algn="just">
              <a:lnSpc>
                <a:spcPct val="100000"/>
              </a:lnSpc>
              <a:spcAft>
                <a:spcPts val="800"/>
              </a:spcAft>
              <a:buNone/>
              <a:tabLst>
                <a:tab pos="457200" algn="l"/>
              </a:tabLst>
            </a:pPr>
            <a:r>
              <a:rPr lang="fr-FR" sz="2600" b="1" dirty="0">
                <a:ea typeface="SimSun" panose="02010600030101010101" pitchFamily="2" charset="-122"/>
                <a:cs typeface="Times New Roman" panose="02020603050405020304" pitchFamily="18" charset="0"/>
              </a:rPr>
              <a:t>Audit de décès </a:t>
            </a:r>
            <a:r>
              <a:rPr lang="fr-FR" sz="2600" dirty="0">
                <a:ea typeface="SimSun" panose="02010600030101010101" pitchFamily="2" charset="-122"/>
                <a:cs typeface="Times New Roman" panose="02020603050405020304" pitchFamily="18" charset="0"/>
              </a:rPr>
              <a:t>: </a:t>
            </a:r>
          </a:p>
          <a:p>
            <a:pPr algn="just">
              <a:lnSpc>
                <a:spcPct val="100000"/>
              </a:lnSpc>
              <a:spcAft>
                <a:spcPts val="800"/>
              </a:spcAft>
              <a:tabLst>
                <a:tab pos="457200" algn="l"/>
              </a:tabLst>
            </a:pPr>
            <a:r>
              <a:rPr lang="fr-FR" sz="2600" dirty="0">
                <a:ea typeface="SimSun" panose="02010600030101010101" pitchFamily="2" charset="-122"/>
                <a:cs typeface="Times New Roman" panose="02020603050405020304" pitchFamily="18" charset="0"/>
              </a:rPr>
              <a:t>C’est une méthode de recherche approfondi et qualitative des causes et circonstances entourant les décès survenus dans des établissements de soins de santé (</a:t>
            </a:r>
            <a:r>
              <a:rPr lang="fr-FR" sz="2600" i="1" dirty="0">
                <a:ea typeface="SimSun" panose="02010600030101010101" pitchFamily="2" charset="-122"/>
                <a:cs typeface="Times New Roman" panose="02020603050405020304" pitchFamily="18" charset="0"/>
              </a:rPr>
              <a:t>Au-delà des nombres, OMS 2004</a:t>
            </a:r>
            <a:r>
              <a:rPr lang="fr-FR" sz="2600" dirty="0">
                <a:ea typeface="SimSun" panose="02010600030101010101" pitchFamily="2" charset="-122"/>
                <a:cs typeface="Times New Roman" panose="02020603050405020304" pitchFamily="18" charset="0"/>
              </a:rPr>
              <a:t>). On parle aussi de revue des décès, d’examen des décès ou d’analyse des décès</a:t>
            </a:r>
          </a:p>
          <a:p>
            <a:pPr algn="just">
              <a:lnSpc>
                <a:spcPct val="100000"/>
              </a:lnSpc>
              <a:spcAft>
                <a:spcPts val="800"/>
              </a:spcAft>
              <a:tabLst>
                <a:tab pos="457200" algn="l"/>
              </a:tabLst>
            </a:pPr>
            <a:endParaRPr lang="fr-FR" sz="2600" dirty="0">
              <a:ea typeface="SimSun" panose="02010600030101010101" pitchFamily="2" charset="-122"/>
              <a:cs typeface="Times New Roman" panose="02020603050405020304" pitchFamily="18" charset="0"/>
            </a:endParaRPr>
          </a:p>
          <a:p>
            <a:pPr algn="just">
              <a:lnSpc>
                <a:spcPct val="100000"/>
              </a:lnSpc>
              <a:spcAft>
                <a:spcPts val="800"/>
              </a:spcAft>
              <a:tabLst>
                <a:tab pos="457200" algn="l"/>
              </a:tabLst>
            </a:pPr>
            <a:r>
              <a:rPr lang="fr-FR" sz="2600" dirty="0">
                <a:ea typeface="SimSun" panose="02010600030101010101" pitchFamily="2" charset="-122"/>
                <a:cs typeface="Times New Roman" panose="02020603050405020304" pitchFamily="18" charset="0"/>
              </a:rPr>
              <a:t>L’audit des décès maternels et périnatals consiste à collecter, traiter et analyser les informations relatives aux décès des suites d’une grossesse, d’un accouchement ou dans le post-partum qui surviennent dans les structures de soins pour répondre à la question simple : ce décès pouvait-il être évité ? Si oui, comment faire pour qu’un autre décès ne survienne plus pour les mêmes causes ?</a:t>
            </a:r>
          </a:p>
          <a:p>
            <a:pPr algn="just">
              <a:lnSpc>
                <a:spcPct val="100000"/>
              </a:lnSpc>
              <a:spcAft>
                <a:spcPts val="800"/>
              </a:spcAft>
              <a:tabLst>
                <a:tab pos="457200" algn="l"/>
              </a:tabLst>
            </a:pPr>
            <a:endParaRPr lang="fr-FR" sz="2600" dirty="0"/>
          </a:p>
        </p:txBody>
      </p:sp>
      <p:sp>
        <p:nvSpPr>
          <p:cNvPr id="4" name="Espace réservé du numéro de diapositive 3">
            <a:extLst>
              <a:ext uri="{FF2B5EF4-FFF2-40B4-BE49-F238E27FC236}">
                <a16:creationId xmlns:a16="http://schemas.microsoft.com/office/drawing/2014/main" id="{A00976D3-898B-47EC-9872-498195CD6E7E}"/>
              </a:ext>
            </a:extLst>
          </p:cNvPr>
          <p:cNvSpPr>
            <a:spLocks noGrp="1"/>
          </p:cNvSpPr>
          <p:nvPr>
            <p:ph type="sldNum" sz="quarter" idx="12"/>
          </p:nvPr>
        </p:nvSpPr>
        <p:spPr/>
        <p:txBody>
          <a:bodyPr/>
          <a:lstStyle/>
          <a:p>
            <a:fld id="{9922635A-DC2A-4537-95C4-026A5C65AE19}" type="slidenum">
              <a:rPr lang="fr-FR" smtClean="0"/>
              <a:t>19</a:t>
            </a:fld>
            <a:endParaRPr lang="fr-FR"/>
          </a:p>
        </p:txBody>
      </p:sp>
    </p:spTree>
    <p:extLst>
      <p:ext uri="{BB962C8B-B14F-4D97-AF65-F5344CB8AC3E}">
        <p14:creationId xmlns:p14="http://schemas.microsoft.com/office/powerpoint/2010/main" val="230188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58B7A-7A05-432F-BFF5-4F2FE3E20C3D}"/>
              </a:ext>
            </a:extLst>
          </p:cNvPr>
          <p:cNvSpPr>
            <a:spLocks noGrp="1"/>
          </p:cNvSpPr>
          <p:nvPr>
            <p:ph type="title"/>
          </p:nvPr>
        </p:nvSpPr>
        <p:spPr>
          <a:xfrm>
            <a:off x="838200" y="318472"/>
            <a:ext cx="10515600" cy="1325563"/>
          </a:xfrm>
        </p:spPr>
        <p:txBody>
          <a:bodyPr>
            <a:normAutofit/>
          </a:bodyPr>
          <a:lstStyle/>
          <a:p>
            <a:pPr algn="ctr"/>
            <a:r>
              <a:rPr lang="fr-FR" sz="3200" b="1" dirty="0">
                <a:solidFill>
                  <a:srgbClr val="0070C0"/>
                </a:solidFill>
              </a:rPr>
              <a:t>OBJECTIFS</a:t>
            </a:r>
          </a:p>
        </p:txBody>
      </p:sp>
      <p:sp>
        <p:nvSpPr>
          <p:cNvPr id="3" name="Espace réservé du contenu 2">
            <a:extLst>
              <a:ext uri="{FF2B5EF4-FFF2-40B4-BE49-F238E27FC236}">
                <a16:creationId xmlns:a16="http://schemas.microsoft.com/office/drawing/2014/main" id="{E09ABE6F-88C6-458B-BA8E-3FFEBCB87D82}"/>
              </a:ext>
            </a:extLst>
          </p:cNvPr>
          <p:cNvSpPr>
            <a:spLocks noGrp="1"/>
          </p:cNvSpPr>
          <p:nvPr>
            <p:ph idx="1"/>
          </p:nvPr>
        </p:nvSpPr>
        <p:spPr>
          <a:xfrm>
            <a:off x="838200" y="2344089"/>
            <a:ext cx="10515600" cy="4012261"/>
          </a:xfrm>
        </p:spPr>
        <p:txBody>
          <a:bodyPr/>
          <a:lstStyle/>
          <a:p>
            <a:r>
              <a:rPr lang="fr-FR" dirty="0"/>
              <a:t>Définir le lien entre SIMR, RSI et SDMPR</a:t>
            </a:r>
          </a:p>
          <a:p>
            <a:r>
              <a:rPr lang="fr-FR" dirty="0"/>
              <a:t>Présenter les directives nationales pour la SDMPR</a:t>
            </a:r>
          </a:p>
          <a:p>
            <a:endParaRPr lang="fr-FR" dirty="0"/>
          </a:p>
        </p:txBody>
      </p:sp>
      <p:sp>
        <p:nvSpPr>
          <p:cNvPr id="4" name="Espace réservé du numéro de diapositive 3">
            <a:extLst>
              <a:ext uri="{FF2B5EF4-FFF2-40B4-BE49-F238E27FC236}">
                <a16:creationId xmlns:a16="http://schemas.microsoft.com/office/drawing/2014/main" id="{7439A9D4-1855-430E-8F83-3B9358EB35DB}"/>
              </a:ext>
            </a:extLst>
          </p:cNvPr>
          <p:cNvSpPr>
            <a:spLocks noGrp="1"/>
          </p:cNvSpPr>
          <p:nvPr>
            <p:ph type="sldNum" sz="quarter" idx="12"/>
          </p:nvPr>
        </p:nvSpPr>
        <p:spPr/>
        <p:txBody>
          <a:bodyPr/>
          <a:lstStyle/>
          <a:p>
            <a:fld id="{9922635A-DC2A-4537-95C4-026A5C65AE19}" type="slidenum">
              <a:rPr lang="fr-FR" smtClean="0"/>
              <a:t>2</a:t>
            </a:fld>
            <a:endParaRPr lang="fr-FR"/>
          </a:p>
        </p:txBody>
      </p:sp>
    </p:spTree>
    <p:extLst>
      <p:ext uri="{BB962C8B-B14F-4D97-AF65-F5344CB8AC3E}">
        <p14:creationId xmlns:p14="http://schemas.microsoft.com/office/powerpoint/2010/main" val="1541527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75876"/>
            <a:ext cx="10515600" cy="913169"/>
          </a:xfrm>
        </p:spPr>
        <p:txBody>
          <a:bodyPr>
            <a:normAutofit/>
          </a:bodyPr>
          <a:lstStyle/>
          <a:p>
            <a:pPr algn="ctr"/>
            <a:r>
              <a:rPr lang="fr-FR" sz="3200" b="1" dirty="0">
                <a:solidFill>
                  <a:srgbClr val="0070C0"/>
                </a:solidFill>
              </a:rPr>
              <a:t>QUELQUES DEFINITIONS </a:t>
            </a:r>
            <a:r>
              <a:rPr lang="fr-FR" sz="2400" b="1" dirty="0">
                <a:solidFill>
                  <a:srgbClr val="0070C0"/>
                </a:solidFill>
              </a:rPr>
              <a:t>(3/3)</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642188"/>
            <a:ext cx="10515600" cy="5083952"/>
          </a:xfrm>
        </p:spPr>
        <p:txBody>
          <a:bodyPr>
            <a:normAutofit/>
          </a:bodyPr>
          <a:lstStyle/>
          <a:p>
            <a:pPr marL="0" indent="0" algn="just">
              <a:lnSpc>
                <a:spcPct val="100000"/>
              </a:lnSpc>
              <a:spcAft>
                <a:spcPts val="800"/>
              </a:spcAft>
              <a:buNone/>
              <a:tabLst>
                <a:tab pos="457200" algn="l"/>
              </a:tabLst>
            </a:pPr>
            <a:r>
              <a:rPr lang="fr-FR" sz="2600" b="1" dirty="0">
                <a:effectLst/>
                <a:ea typeface="Calibri" panose="020F0502020204030204" pitchFamily="34" charset="0"/>
              </a:rPr>
              <a:t>Surveillance des décès maternels et périnatals et la riposte </a:t>
            </a:r>
            <a:r>
              <a:rPr lang="fr-FR" sz="2600" dirty="0">
                <a:ea typeface="SimSun" panose="02010600030101010101" pitchFamily="2" charset="-122"/>
                <a:cs typeface="Times New Roman" panose="02020603050405020304" pitchFamily="18" charset="0"/>
              </a:rPr>
              <a:t>: </a:t>
            </a:r>
          </a:p>
          <a:p>
            <a:pPr marL="0" indent="0" algn="just">
              <a:lnSpc>
                <a:spcPct val="100000"/>
              </a:lnSpc>
              <a:spcAft>
                <a:spcPts val="800"/>
              </a:spcAft>
              <a:buNone/>
              <a:tabLst>
                <a:tab pos="457200" algn="l"/>
              </a:tabLst>
            </a:pPr>
            <a:r>
              <a:rPr lang="fr-FR" sz="2600" dirty="0">
                <a:ea typeface="Calibri" panose="020F0502020204030204" pitchFamily="34" charset="0"/>
              </a:rPr>
              <a:t>La </a:t>
            </a:r>
            <a:r>
              <a:rPr lang="fr-FR" sz="2600" dirty="0">
                <a:effectLst/>
                <a:ea typeface="Calibri" panose="020F0502020204030204" pitchFamily="34" charset="0"/>
              </a:rPr>
              <a:t>SDMPR est un processus systématique destiné à notifier, à examiner tous les décès maternels et périnatals et à utiliser ces résultats pour prévenir des décès futurs</a:t>
            </a:r>
            <a:endParaRPr lang="fr-FR" sz="2600" dirty="0"/>
          </a:p>
        </p:txBody>
      </p:sp>
      <p:sp>
        <p:nvSpPr>
          <p:cNvPr id="4" name="Espace réservé du numéro de diapositive 3">
            <a:extLst>
              <a:ext uri="{FF2B5EF4-FFF2-40B4-BE49-F238E27FC236}">
                <a16:creationId xmlns:a16="http://schemas.microsoft.com/office/drawing/2014/main" id="{D3648FEF-90AF-42C5-94A9-62249A21734B}"/>
              </a:ext>
            </a:extLst>
          </p:cNvPr>
          <p:cNvSpPr>
            <a:spLocks noGrp="1"/>
          </p:cNvSpPr>
          <p:nvPr>
            <p:ph type="sldNum" sz="quarter" idx="12"/>
          </p:nvPr>
        </p:nvSpPr>
        <p:spPr/>
        <p:txBody>
          <a:bodyPr/>
          <a:lstStyle/>
          <a:p>
            <a:fld id="{9922635A-DC2A-4537-95C4-026A5C65AE19}" type="slidenum">
              <a:rPr lang="fr-FR" smtClean="0"/>
              <a:t>20</a:t>
            </a:fld>
            <a:endParaRPr lang="fr-FR"/>
          </a:p>
        </p:txBody>
      </p:sp>
    </p:spTree>
    <p:extLst>
      <p:ext uri="{BB962C8B-B14F-4D97-AF65-F5344CB8AC3E}">
        <p14:creationId xmlns:p14="http://schemas.microsoft.com/office/powerpoint/2010/main" val="2752164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75876"/>
            <a:ext cx="10515600" cy="913169"/>
          </a:xfrm>
        </p:spPr>
        <p:txBody>
          <a:bodyPr>
            <a:normAutofit/>
          </a:bodyPr>
          <a:lstStyle/>
          <a:p>
            <a:pPr algn="ctr"/>
            <a:r>
              <a:rPr lang="fr-FR" sz="3200" b="1" dirty="0">
                <a:solidFill>
                  <a:srgbClr val="0070C0"/>
                </a:solidFill>
              </a:rPr>
              <a:t>BUT ET OBJECTIFS DE LA SDMPR </a:t>
            </a:r>
            <a:r>
              <a:rPr lang="fr-FR" sz="2400" b="1" dirty="0">
                <a:solidFill>
                  <a:srgbClr val="0070C0"/>
                </a:solidFill>
              </a:rPr>
              <a:t>(1/2)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222310"/>
            <a:ext cx="10515600" cy="5083952"/>
          </a:xfrm>
        </p:spPr>
        <p:txBody>
          <a:bodyPr>
            <a:normAutofit/>
          </a:bodyPr>
          <a:lstStyle/>
          <a:p>
            <a:pPr marL="0" indent="0" algn="just">
              <a:lnSpc>
                <a:spcPct val="100000"/>
              </a:lnSpc>
              <a:spcAft>
                <a:spcPts val="800"/>
              </a:spcAft>
              <a:buNone/>
              <a:tabLst>
                <a:tab pos="457200" algn="l"/>
              </a:tabLst>
            </a:pPr>
            <a:r>
              <a:rPr lang="fr-FR" sz="2600" b="1">
                <a:effectLst/>
                <a:ea typeface="Calibri" panose="020F0502020204030204" pitchFamily="34" charset="0"/>
              </a:rPr>
              <a:t>But </a:t>
            </a:r>
            <a:endParaRPr lang="fr-FR" sz="2600" dirty="0">
              <a:ea typeface="SimSun" panose="02010600030101010101" pitchFamily="2" charset="-122"/>
              <a:cs typeface="Times New Roman" panose="02020603050405020304" pitchFamily="18" charset="0"/>
            </a:endParaRPr>
          </a:p>
          <a:p>
            <a:pPr marL="0" indent="0" algn="just">
              <a:lnSpc>
                <a:spcPct val="100000"/>
              </a:lnSpc>
              <a:spcAft>
                <a:spcPts val="800"/>
              </a:spcAft>
              <a:buNone/>
              <a:tabLst>
                <a:tab pos="457200" algn="l"/>
              </a:tabLst>
            </a:pPr>
            <a:r>
              <a:rPr lang="fr-FR" sz="2600" dirty="0">
                <a:effectLst/>
                <a:ea typeface="Calibri" panose="020F0502020204030204" pitchFamily="34" charset="0"/>
              </a:rPr>
              <a:t>Contribuer à l’élimination des décès maternels et périnatals évitables au Burkina Faso </a:t>
            </a:r>
          </a:p>
          <a:p>
            <a:pPr marL="0" indent="0" algn="just">
              <a:lnSpc>
                <a:spcPct val="100000"/>
              </a:lnSpc>
              <a:spcAft>
                <a:spcPts val="800"/>
              </a:spcAft>
              <a:buNone/>
              <a:tabLst>
                <a:tab pos="457200" algn="l"/>
              </a:tabLst>
            </a:pPr>
            <a:endParaRPr lang="fr-FR" sz="2600" dirty="0"/>
          </a:p>
          <a:p>
            <a:pPr marL="0" indent="0" algn="just">
              <a:lnSpc>
                <a:spcPct val="100000"/>
              </a:lnSpc>
              <a:spcAft>
                <a:spcPts val="800"/>
              </a:spcAft>
              <a:buNone/>
              <a:tabLst>
                <a:tab pos="457200" algn="l"/>
              </a:tabLst>
            </a:pPr>
            <a:r>
              <a:rPr lang="fr-FR" sz="2600" b="1" dirty="0"/>
              <a:t>Objectif général</a:t>
            </a:r>
          </a:p>
          <a:p>
            <a:pPr marL="0" indent="0" algn="just">
              <a:lnSpc>
                <a:spcPct val="100000"/>
              </a:lnSpc>
              <a:spcAft>
                <a:spcPts val="800"/>
              </a:spcAft>
              <a:buNone/>
              <a:tabLst>
                <a:tab pos="457200" algn="l"/>
              </a:tabLst>
            </a:pPr>
            <a:r>
              <a:rPr lang="fr-FR" sz="2600" dirty="0">
                <a:effectLst/>
                <a:ea typeface="Calibri" panose="020F0502020204030204" pitchFamily="34" charset="0"/>
              </a:rPr>
              <a:t>Fournir des informations qui orientent efficacement les actions visant à éliminer la mor­talité maternelle et périnatale évitable au niveau des établissements de santé et dans la communauté</a:t>
            </a:r>
            <a:endParaRPr lang="fr-FR" sz="2600" dirty="0"/>
          </a:p>
        </p:txBody>
      </p:sp>
      <p:sp>
        <p:nvSpPr>
          <p:cNvPr id="4" name="Espace réservé du numéro de diapositive 3">
            <a:extLst>
              <a:ext uri="{FF2B5EF4-FFF2-40B4-BE49-F238E27FC236}">
                <a16:creationId xmlns:a16="http://schemas.microsoft.com/office/drawing/2014/main" id="{FD46E909-0827-4A03-B68A-E03459844FA3}"/>
              </a:ext>
            </a:extLst>
          </p:cNvPr>
          <p:cNvSpPr>
            <a:spLocks noGrp="1"/>
          </p:cNvSpPr>
          <p:nvPr>
            <p:ph type="sldNum" sz="quarter" idx="12"/>
          </p:nvPr>
        </p:nvSpPr>
        <p:spPr/>
        <p:txBody>
          <a:bodyPr/>
          <a:lstStyle/>
          <a:p>
            <a:fld id="{9922635A-DC2A-4537-95C4-026A5C65AE19}" type="slidenum">
              <a:rPr lang="fr-FR" smtClean="0"/>
              <a:t>21</a:t>
            </a:fld>
            <a:endParaRPr lang="fr-FR"/>
          </a:p>
        </p:txBody>
      </p:sp>
    </p:spTree>
    <p:extLst>
      <p:ext uri="{BB962C8B-B14F-4D97-AF65-F5344CB8AC3E}">
        <p14:creationId xmlns:p14="http://schemas.microsoft.com/office/powerpoint/2010/main" val="3639180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75876"/>
            <a:ext cx="10515600" cy="913169"/>
          </a:xfrm>
        </p:spPr>
        <p:txBody>
          <a:bodyPr>
            <a:normAutofit/>
          </a:bodyPr>
          <a:lstStyle/>
          <a:p>
            <a:pPr algn="ctr"/>
            <a:r>
              <a:rPr lang="fr-FR" sz="3200" b="1" dirty="0">
                <a:solidFill>
                  <a:srgbClr val="0070C0"/>
                </a:solidFill>
              </a:rPr>
              <a:t>BUT ET OBJECTIFS DE LA SDMPR </a:t>
            </a:r>
            <a:r>
              <a:rPr lang="fr-FR" sz="2400" b="1" dirty="0">
                <a:solidFill>
                  <a:srgbClr val="0070C0"/>
                </a:solidFill>
              </a:rPr>
              <a:t>(2/2)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831A879-6F32-4899-A415-A9A6351BBCFB}"/>
              </a:ext>
            </a:extLst>
          </p:cNvPr>
          <p:cNvSpPr>
            <a:spLocks noGrp="1"/>
          </p:cNvSpPr>
          <p:nvPr>
            <p:ph idx="1"/>
          </p:nvPr>
        </p:nvSpPr>
        <p:spPr>
          <a:xfrm>
            <a:off x="838200" y="1436914"/>
            <a:ext cx="10515600" cy="5074621"/>
          </a:xfrm>
        </p:spPr>
        <p:txBody>
          <a:bodyPr>
            <a:normAutofit/>
          </a:bodyPr>
          <a:lstStyle/>
          <a:p>
            <a:pPr marL="0" indent="0" algn="just">
              <a:lnSpc>
                <a:spcPct val="100000"/>
              </a:lnSpc>
              <a:spcAft>
                <a:spcPts val="800"/>
              </a:spcAft>
              <a:buNone/>
              <a:tabLst>
                <a:tab pos="457200" algn="l"/>
              </a:tabLst>
            </a:pPr>
            <a:r>
              <a:rPr lang="fr-FR" sz="2600" b="1" dirty="0"/>
              <a:t>Objectifs spécifiques</a:t>
            </a:r>
          </a:p>
          <a:p>
            <a:pPr lvl="0" algn="just">
              <a:lnSpc>
                <a:spcPct val="110000"/>
              </a:lnSpc>
              <a:spcAft>
                <a:spcPts val="400"/>
              </a:spcAft>
            </a:pPr>
            <a:r>
              <a:rPr lang="fr-FR" sz="2600" dirty="0"/>
              <a:t>Evaluer la charge des décès maternels, des mortinaissances et des décès néonatals, notamment l’évolution du nombre et des causes de décès </a:t>
            </a:r>
          </a:p>
          <a:p>
            <a:pPr lvl="0" algn="just">
              <a:lnSpc>
                <a:spcPct val="100000"/>
              </a:lnSpc>
              <a:spcAft>
                <a:spcPts val="400"/>
              </a:spcAft>
            </a:pPr>
            <a:r>
              <a:rPr lang="fr-FR" sz="2600" dirty="0"/>
              <a:t>Analyser les facteurs modifiables qui contribuent aux mortinaissances et aux décès néonatals </a:t>
            </a:r>
          </a:p>
          <a:p>
            <a:pPr lvl="0" algn="just">
              <a:lnSpc>
                <a:spcPct val="100000"/>
              </a:lnSpc>
              <a:spcAft>
                <a:spcPts val="400"/>
              </a:spcAft>
            </a:pPr>
            <a:r>
              <a:rPr lang="fr-FR" sz="2600" dirty="0"/>
              <a:t>Prévenir les décès similaires à l’avenir en utilisant les informations pour orienter l’action </a:t>
            </a:r>
          </a:p>
          <a:p>
            <a:r>
              <a:rPr lang="fr-FR" sz="2600" dirty="0"/>
              <a:t>Orienter les recherches relatives à la mortalité maternelle et périnatale</a:t>
            </a:r>
          </a:p>
        </p:txBody>
      </p:sp>
      <p:sp>
        <p:nvSpPr>
          <p:cNvPr id="4" name="Espace réservé du numéro de diapositive 3">
            <a:extLst>
              <a:ext uri="{FF2B5EF4-FFF2-40B4-BE49-F238E27FC236}">
                <a16:creationId xmlns:a16="http://schemas.microsoft.com/office/drawing/2014/main" id="{58C462C5-7B81-4657-A58C-4F05AD92A11E}"/>
              </a:ext>
            </a:extLst>
          </p:cNvPr>
          <p:cNvSpPr>
            <a:spLocks noGrp="1"/>
          </p:cNvSpPr>
          <p:nvPr>
            <p:ph type="sldNum" sz="quarter" idx="12"/>
          </p:nvPr>
        </p:nvSpPr>
        <p:spPr/>
        <p:txBody>
          <a:bodyPr/>
          <a:lstStyle/>
          <a:p>
            <a:fld id="{9922635A-DC2A-4537-95C4-026A5C65AE19}" type="slidenum">
              <a:rPr lang="fr-FR" smtClean="0"/>
              <a:t>22</a:t>
            </a:fld>
            <a:endParaRPr lang="fr-FR"/>
          </a:p>
        </p:txBody>
      </p:sp>
    </p:spTree>
    <p:extLst>
      <p:ext uri="{BB962C8B-B14F-4D97-AF65-F5344CB8AC3E}">
        <p14:creationId xmlns:p14="http://schemas.microsoft.com/office/powerpoint/2010/main" val="189003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DBC22-B08B-4837-9347-B5BB556ED634}"/>
              </a:ext>
            </a:extLst>
          </p:cNvPr>
          <p:cNvSpPr>
            <a:spLocks noGrp="1"/>
          </p:cNvSpPr>
          <p:nvPr>
            <p:ph type="title"/>
          </p:nvPr>
        </p:nvSpPr>
        <p:spPr>
          <a:xfrm>
            <a:off x="838200" y="70854"/>
            <a:ext cx="10515600" cy="1325563"/>
          </a:xfrm>
        </p:spPr>
        <p:txBody>
          <a:bodyPr>
            <a:normAutofit/>
          </a:bodyPr>
          <a:lstStyle/>
          <a:p>
            <a:pPr algn="ctr"/>
            <a:r>
              <a:rPr lang="fr-FR" sz="3200" b="1" dirty="0">
                <a:solidFill>
                  <a:srgbClr val="0070C0"/>
                </a:solidFill>
              </a:rPr>
              <a:t>DIRECTIVES </a:t>
            </a:r>
            <a:r>
              <a:rPr lang="fr-FR" sz="2400" b="1" dirty="0">
                <a:solidFill>
                  <a:srgbClr val="0070C0"/>
                </a:solidFill>
              </a:rPr>
              <a:t>(1/2)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22757A2-2AFD-4C84-9041-953DE21FDA72}"/>
              </a:ext>
            </a:extLst>
          </p:cNvPr>
          <p:cNvSpPr>
            <a:spLocks noGrp="1"/>
          </p:cNvSpPr>
          <p:nvPr>
            <p:ph idx="1"/>
          </p:nvPr>
        </p:nvSpPr>
        <p:spPr>
          <a:xfrm>
            <a:off x="838200" y="1396417"/>
            <a:ext cx="10515600" cy="4351338"/>
          </a:xfrm>
        </p:spPr>
        <p:txBody>
          <a:bodyPr>
            <a:noAutofit/>
          </a:bodyPr>
          <a:lstStyle/>
          <a:p>
            <a:pPr algn="just">
              <a:lnSpc>
                <a:spcPct val="100000"/>
              </a:lnSpc>
              <a:spcBef>
                <a:spcPts val="1200"/>
              </a:spcBef>
              <a:spcAft>
                <a:spcPts val="800"/>
              </a:spcAft>
            </a:pPr>
            <a:r>
              <a:rPr lang="fr-FR" sz="2600" b="1" dirty="0">
                <a:effectLst/>
                <a:ea typeface="Calibri" panose="020F0502020204030204" pitchFamily="34" charset="0"/>
                <a:cs typeface="Times New Roman" panose="02020603050405020304" pitchFamily="18" charset="0"/>
              </a:rPr>
              <a:t>Directive 1</a:t>
            </a:r>
            <a:r>
              <a:rPr lang="fr-FR" sz="2600" dirty="0">
                <a:effectLst/>
                <a:ea typeface="Calibri" panose="020F0502020204030204" pitchFamily="34" charset="0"/>
                <a:cs typeface="Times New Roman" panose="02020603050405020304" pitchFamily="18" charset="0"/>
              </a:rPr>
              <a:t> : tous les hôpitaux publics et privés doivent disposer d’un comité pluridisciplinaire d’audit de décès maternels et périnatals</a:t>
            </a:r>
          </a:p>
          <a:p>
            <a:pPr algn="just">
              <a:lnSpc>
                <a:spcPct val="100000"/>
              </a:lnSpc>
              <a:spcBef>
                <a:spcPts val="1200"/>
              </a:spcBef>
              <a:spcAft>
                <a:spcPts val="800"/>
              </a:spcAft>
            </a:pPr>
            <a:r>
              <a:rPr lang="fr-FR" sz="2600" b="1" dirty="0">
                <a:effectLst/>
                <a:ea typeface="Calibri" panose="020F0502020204030204" pitchFamily="34" charset="0"/>
                <a:cs typeface="Times New Roman" panose="02020603050405020304" pitchFamily="18" charset="0"/>
              </a:rPr>
              <a:t>Directive 2</a:t>
            </a:r>
            <a:r>
              <a:rPr lang="fr-FR" sz="2600" dirty="0">
                <a:effectLst/>
                <a:ea typeface="Calibri" panose="020F0502020204030204" pitchFamily="34" charset="0"/>
                <a:cs typeface="Times New Roman" panose="02020603050405020304" pitchFamily="18" charset="0"/>
              </a:rPr>
              <a:t> : tous les décès maternels et périnatals doivent être recensés dans toutes les unités et transmis au service de maternité et de pédiatrie pour être notifiés</a:t>
            </a:r>
          </a:p>
          <a:p>
            <a:pPr algn="just">
              <a:lnSpc>
                <a:spcPct val="100000"/>
              </a:lnSpc>
              <a:spcBef>
                <a:spcPts val="1200"/>
              </a:spcBef>
              <a:spcAft>
                <a:spcPts val="800"/>
              </a:spcAft>
            </a:pPr>
            <a:r>
              <a:rPr lang="fr-FR" sz="2600" b="1" dirty="0">
                <a:effectLst/>
                <a:ea typeface="Calibri" panose="020F0502020204030204" pitchFamily="34" charset="0"/>
                <a:cs typeface="Times New Roman" panose="02020603050405020304" pitchFamily="18" charset="0"/>
              </a:rPr>
              <a:t>Directive 3</a:t>
            </a:r>
            <a:r>
              <a:rPr lang="fr-FR" sz="2600" dirty="0">
                <a:effectLst/>
                <a:ea typeface="Calibri" panose="020F0502020204030204" pitchFamily="34" charset="0"/>
                <a:cs typeface="Times New Roman" panose="02020603050405020304" pitchFamily="18" charset="0"/>
              </a:rPr>
              <a:t> : tous les décès maternels et périnatals survenus en communauté doivent être recensés et notifiés à la formation sanitaire par les ASBC/AV</a:t>
            </a:r>
          </a:p>
          <a:p>
            <a:pPr algn="just">
              <a:lnSpc>
                <a:spcPct val="100000"/>
              </a:lnSpc>
              <a:spcBef>
                <a:spcPts val="1200"/>
              </a:spcBef>
              <a:spcAft>
                <a:spcPts val="800"/>
              </a:spcAft>
            </a:pPr>
            <a:r>
              <a:rPr lang="fr-FR" sz="2600" b="1" dirty="0">
                <a:effectLst/>
                <a:ea typeface="Calibri" panose="020F0502020204030204" pitchFamily="34" charset="0"/>
                <a:cs typeface="Times New Roman" panose="02020603050405020304" pitchFamily="18" charset="0"/>
              </a:rPr>
              <a:t>Directive 4</a:t>
            </a:r>
            <a:r>
              <a:rPr lang="fr-FR" sz="2600" dirty="0">
                <a:effectLst/>
                <a:ea typeface="Calibri" panose="020F0502020204030204" pitchFamily="34" charset="0"/>
                <a:cs typeface="Times New Roman" panose="02020603050405020304" pitchFamily="18" charset="0"/>
              </a:rPr>
              <a:t> : tous les décès maternels et périnatals doivent être notifiés immédiatement dans les 24 à 48 heures à la hiérarchie</a:t>
            </a:r>
          </a:p>
        </p:txBody>
      </p:sp>
      <p:sp>
        <p:nvSpPr>
          <p:cNvPr id="4" name="Espace réservé du numéro de diapositive 3">
            <a:extLst>
              <a:ext uri="{FF2B5EF4-FFF2-40B4-BE49-F238E27FC236}">
                <a16:creationId xmlns:a16="http://schemas.microsoft.com/office/drawing/2014/main" id="{ED46D77A-1B43-427A-A95A-C21C445CCED1}"/>
              </a:ext>
            </a:extLst>
          </p:cNvPr>
          <p:cNvSpPr>
            <a:spLocks noGrp="1"/>
          </p:cNvSpPr>
          <p:nvPr>
            <p:ph type="sldNum" sz="quarter" idx="12"/>
          </p:nvPr>
        </p:nvSpPr>
        <p:spPr/>
        <p:txBody>
          <a:bodyPr/>
          <a:lstStyle/>
          <a:p>
            <a:fld id="{9922635A-DC2A-4537-95C4-026A5C65AE19}" type="slidenum">
              <a:rPr lang="fr-FR" smtClean="0"/>
              <a:t>23</a:t>
            </a:fld>
            <a:endParaRPr lang="fr-FR"/>
          </a:p>
        </p:txBody>
      </p:sp>
    </p:spTree>
    <p:extLst>
      <p:ext uri="{BB962C8B-B14F-4D97-AF65-F5344CB8AC3E}">
        <p14:creationId xmlns:p14="http://schemas.microsoft.com/office/powerpoint/2010/main" val="2897105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DBC22-B08B-4837-9347-B5BB556ED634}"/>
              </a:ext>
            </a:extLst>
          </p:cNvPr>
          <p:cNvSpPr>
            <a:spLocks noGrp="1"/>
          </p:cNvSpPr>
          <p:nvPr>
            <p:ph type="title"/>
          </p:nvPr>
        </p:nvSpPr>
        <p:spPr>
          <a:xfrm>
            <a:off x="838200" y="18255"/>
            <a:ext cx="10515600" cy="1325563"/>
          </a:xfrm>
        </p:spPr>
        <p:txBody>
          <a:bodyPr>
            <a:normAutofit/>
          </a:bodyPr>
          <a:lstStyle/>
          <a:p>
            <a:pPr algn="ctr"/>
            <a:r>
              <a:rPr lang="fr-FR" sz="3200" b="1" dirty="0">
                <a:solidFill>
                  <a:srgbClr val="0070C0"/>
                </a:solidFill>
              </a:rPr>
              <a:t>DIRECTIVES </a:t>
            </a:r>
            <a:r>
              <a:rPr lang="fr-FR" sz="2400" b="1" dirty="0">
                <a:solidFill>
                  <a:srgbClr val="0070C0"/>
                </a:solidFill>
              </a:rPr>
              <a:t>(2/2)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322757A2-2AFD-4C84-9041-953DE21FDA72}"/>
              </a:ext>
            </a:extLst>
          </p:cNvPr>
          <p:cNvSpPr>
            <a:spLocks noGrp="1"/>
          </p:cNvSpPr>
          <p:nvPr>
            <p:ph idx="1"/>
          </p:nvPr>
        </p:nvSpPr>
        <p:spPr>
          <a:xfrm>
            <a:off x="838200" y="1573697"/>
            <a:ext cx="10515600" cy="5023045"/>
          </a:xfrm>
        </p:spPr>
        <p:txBody>
          <a:bodyPr>
            <a:noAutofit/>
          </a:bodyPr>
          <a:lstStyle/>
          <a:p>
            <a:pPr algn="just">
              <a:lnSpc>
                <a:spcPct val="100000"/>
              </a:lnSpc>
              <a:spcBef>
                <a:spcPts val="1200"/>
              </a:spcBef>
              <a:spcAft>
                <a:spcPts val="800"/>
              </a:spcAft>
            </a:pPr>
            <a:r>
              <a:rPr lang="fr-FR" sz="2600" b="1" dirty="0">
                <a:effectLst/>
                <a:ea typeface="Calibri" panose="020F0502020204030204" pitchFamily="34" charset="0"/>
                <a:cs typeface="Times New Roman" panose="02020603050405020304" pitchFamily="18" charset="0"/>
              </a:rPr>
              <a:t>Directive 5</a:t>
            </a:r>
            <a:r>
              <a:rPr lang="fr-FR" sz="2600" dirty="0">
                <a:effectLst/>
                <a:ea typeface="Calibri" panose="020F0502020204030204" pitchFamily="34" charset="0"/>
                <a:cs typeface="Times New Roman" panose="02020603050405020304" pitchFamily="18" charset="0"/>
              </a:rPr>
              <a:t> : tous les cas de décès maternels et périnatals survenus doivent être transmis à travers le Télégramme lettre officiel hebdomadaire (TLOH)</a:t>
            </a:r>
          </a:p>
          <a:p>
            <a:pPr algn="just">
              <a:lnSpc>
                <a:spcPct val="100000"/>
              </a:lnSpc>
              <a:spcBef>
                <a:spcPts val="1200"/>
              </a:spcBef>
              <a:spcAft>
                <a:spcPts val="800"/>
              </a:spcAft>
            </a:pPr>
            <a:r>
              <a:rPr lang="fr-FR" sz="2600" b="1" dirty="0">
                <a:effectLst/>
                <a:ea typeface="Calibri" panose="020F0502020204030204" pitchFamily="34" charset="0"/>
                <a:cs typeface="Times New Roman" panose="02020603050405020304" pitchFamily="18" charset="0"/>
              </a:rPr>
              <a:t>Directive 6</a:t>
            </a:r>
            <a:r>
              <a:rPr lang="fr-FR" sz="2600" dirty="0">
                <a:effectLst/>
                <a:ea typeface="Calibri" panose="020F0502020204030204" pitchFamily="34" charset="0"/>
                <a:cs typeface="Times New Roman" panose="02020603050405020304" pitchFamily="18" charset="0"/>
              </a:rPr>
              <a:t> : tous les cas de décès maternels et périnatals doivent être audités</a:t>
            </a:r>
          </a:p>
          <a:p>
            <a:pPr algn="just">
              <a:lnSpc>
                <a:spcPct val="100000"/>
              </a:lnSpc>
              <a:spcBef>
                <a:spcPts val="1200"/>
              </a:spcBef>
              <a:spcAft>
                <a:spcPts val="800"/>
              </a:spcAft>
            </a:pPr>
            <a:r>
              <a:rPr lang="fr-FR" sz="2600" b="1" dirty="0">
                <a:effectLst/>
                <a:ea typeface="Calibri" panose="020F0502020204030204" pitchFamily="34" charset="0"/>
                <a:cs typeface="Times New Roman" panose="02020603050405020304" pitchFamily="18" charset="0"/>
              </a:rPr>
              <a:t>Directive 7</a:t>
            </a:r>
            <a:r>
              <a:rPr lang="fr-FR" sz="2600" dirty="0">
                <a:effectLst/>
                <a:ea typeface="Calibri" panose="020F0502020204030204" pitchFamily="34" charset="0"/>
                <a:cs typeface="Times New Roman" panose="02020603050405020304" pitchFamily="18" charset="0"/>
              </a:rPr>
              <a:t> : chaque comité d’audit doit disposer d’une charte que tous les membres doivent signer et respecter</a:t>
            </a:r>
          </a:p>
          <a:p>
            <a:r>
              <a:rPr lang="fr-FR" sz="2600" b="1" dirty="0">
                <a:effectLst/>
                <a:ea typeface="Calibri" panose="020F0502020204030204" pitchFamily="34" charset="0"/>
              </a:rPr>
              <a:t>Directive 8</a:t>
            </a:r>
            <a:r>
              <a:rPr lang="fr-FR" sz="2600" dirty="0">
                <a:effectLst/>
                <a:ea typeface="Calibri" panose="020F0502020204030204" pitchFamily="34" charset="0"/>
              </a:rPr>
              <a:t> : un comité national de la SDMPR doit être mis en place pour le suivi de la mise en œuvre de la SDMPR, l’application et le respect des directives</a:t>
            </a:r>
            <a:endParaRPr lang="fr-FR" sz="2600" dirty="0"/>
          </a:p>
        </p:txBody>
      </p:sp>
      <p:sp>
        <p:nvSpPr>
          <p:cNvPr id="4" name="Espace réservé du numéro de diapositive 3">
            <a:extLst>
              <a:ext uri="{FF2B5EF4-FFF2-40B4-BE49-F238E27FC236}">
                <a16:creationId xmlns:a16="http://schemas.microsoft.com/office/drawing/2014/main" id="{7A9769C1-C193-4CE0-9ED9-F126BBF1F5A8}"/>
              </a:ext>
            </a:extLst>
          </p:cNvPr>
          <p:cNvSpPr>
            <a:spLocks noGrp="1"/>
          </p:cNvSpPr>
          <p:nvPr>
            <p:ph type="sldNum" sz="quarter" idx="12"/>
          </p:nvPr>
        </p:nvSpPr>
        <p:spPr/>
        <p:txBody>
          <a:bodyPr/>
          <a:lstStyle/>
          <a:p>
            <a:fld id="{9922635A-DC2A-4537-95C4-026A5C65AE19}" type="slidenum">
              <a:rPr lang="fr-FR" smtClean="0"/>
              <a:t>24</a:t>
            </a:fld>
            <a:endParaRPr lang="fr-FR"/>
          </a:p>
        </p:txBody>
      </p:sp>
    </p:spTree>
    <p:extLst>
      <p:ext uri="{BB962C8B-B14F-4D97-AF65-F5344CB8AC3E}">
        <p14:creationId xmlns:p14="http://schemas.microsoft.com/office/powerpoint/2010/main" val="3353666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0FCA17-E1BF-42BA-957D-77C8F55527C9}"/>
              </a:ext>
            </a:extLst>
          </p:cNvPr>
          <p:cNvSpPr>
            <a:spLocks noGrp="1"/>
          </p:cNvSpPr>
          <p:nvPr>
            <p:ph type="title"/>
          </p:nvPr>
        </p:nvSpPr>
        <p:spPr>
          <a:xfrm>
            <a:off x="838200" y="75876"/>
            <a:ext cx="10515600" cy="913169"/>
          </a:xfrm>
        </p:spPr>
        <p:txBody>
          <a:bodyPr>
            <a:normAutofit/>
          </a:bodyPr>
          <a:lstStyle/>
          <a:p>
            <a:pPr algn="ctr"/>
            <a:r>
              <a:rPr lang="fr-FR" sz="3200" b="1" dirty="0">
                <a:solidFill>
                  <a:srgbClr val="0070C0"/>
                </a:solidFill>
              </a:rPr>
              <a:t>PROCESSUS DE LA SDMPR</a:t>
            </a:r>
          </a:p>
        </p:txBody>
      </p:sp>
      <p:pic>
        <p:nvPicPr>
          <p:cNvPr id="4" name="Espace réservé du contenu 3">
            <a:extLst>
              <a:ext uri="{FF2B5EF4-FFF2-40B4-BE49-F238E27FC236}">
                <a16:creationId xmlns:a16="http://schemas.microsoft.com/office/drawing/2014/main" id="{674B24CA-9BA8-47AF-8A2D-249F97ACD0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4960" y="1595535"/>
            <a:ext cx="9942095" cy="4133461"/>
          </a:xfrm>
          <a:prstGeom prst="rect">
            <a:avLst/>
          </a:prstGeom>
        </p:spPr>
      </p:pic>
      <p:sp>
        <p:nvSpPr>
          <p:cNvPr id="5" name="Espace réservé du numéro de diapositive 4">
            <a:extLst>
              <a:ext uri="{FF2B5EF4-FFF2-40B4-BE49-F238E27FC236}">
                <a16:creationId xmlns:a16="http://schemas.microsoft.com/office/drawing/2014/main" id="{911397E5-F6F3-40E3-9B32-5E6B0740E509}"/>
              </a:ext>
            </a:extLst>
          </p:cNvPr>
          <p:cNvSpPr>
            <a:spLocks noGrp="1"/>
          </p:cNvSpPr>
          <p:nvPr>
            <p:ph type="sldNum" sz="quarter" idx="12"/>
          </p:nvPr>
        </p:nvSpPr>
        <p:spPr/>
        <p:txBody>
          <a:bodyPr/>
          <a:lstStyle/>
          <a:p>
            <a:fld id="{9922635A-DC2A-4537-95C4-026A5C65AE19}" type="slidenum">
              <a:rPr lang="fr-FR" smtClean="0"/>
              <a:t>25</a:t>
            </a:fld>
            <a:endParaRPr lang="fr-FR"/>
          </a:p>
        </p:txBody>
      </p:sp>
    </p:spTree>
    <p:extLst>
      <p:ext uri="{BB962C8B-B14F-4D97-AF65-F5344CB8AC3E}">
        <p14:creationId xmlns:p14="http://schemas.microsoft.com/office/powerpoint/2010/main" val="1931936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44A004-7B30-4ED7-919C-63A721E1CA95}"/>
              </a:ext>
            </a:extLst>
          </p:cNvPr>
          <p:cNvSpPr>
            <a:spLocks noGrp="1"/>
          </p:cNvSpPr>
          <p:nvPr>
            <p:ph type="title"/>
          </p:nvPr>
        </p:nvSpPr>
        <p:spPr>
          <a:xfrm>
            <a:off x="838200" y="365125"/>
            <a:ext cx="10515600" cy="829193"/>
          </a:xfrm>
        </p:spPr>
        <p:txBody>
          <a:bodyPr>
            <a:normAutofit/>
          </a:bodyPr>
          <a:lstStyle/>
          <a:p>
            <a:pPr algn="ctr"/>
            <a:r>
              <a:rPr lang="fr-FR" sz="3200" b="1" dirty="0">
                <a:solidFill>
                  <a:srgbClr val="0070C0"/>
                </a:solidFill>
              </a:rPr>
              <a:t>ETAPE 1 : Identification et notification</a:t>
            </a:r>
          </a:p>
        </p:txBody>
      </p:sp>
      <p:sp>
        <p:nvSpPr>
          <p:cNvPr id="3" name="Espace réservé du contenu 2">
            <a:extLst>
              <a:ext uri="{FF2B5EF4-FFF2-40B4-BE49-F238E27FC236}">
                <a16:creationId xmlns:a16="http://schemas.microsoft.com/office/drawing/2014/main" id="{19127439-4195-4DFE-B39D-8C4D3C37D641}"/>
              </a:ext>
            </a:extLst>
          </p:cNvPr>
          <p:cNvSpPr>
            <a:spLocks noGrp="1"/>
          </p:cNvSpPr>
          <p:nvPr>
            <p:ph idx="1"/>
          </p:nvPr>
        </p:nvSpPr>
        <p:spPr>
          <a:xfrm>
            <a:off x="838200" y="1455576"/>
            <a:ext cx="10515600" cy="5187820"/>
          </a:xfrm>
        </p:spPr>
        <p:txBody>
          <a:bodyPr>
            <a:noAutofit/>
          </a:bodyPr>
          <a:lstStyle/>
          <a:p>
            <a:pPr algn="just">
              <a:lnSpc>
                <a:spcPct val="100000"/>
              </a:lnSpc>
              <a:spcBef>
                <a:spcPts val="1200"/>
              </a:spcBef>
              <a:spcAft>
                <a:spcPts val="800"/>
              </a:spcAft>
            </a:pPr>
            <a:r>
              <a:rPr lang="fr-FR" sz="2400" dirty="0">
                <a:solidFill>
                  <a:srgbClr val="000000"/>
                </a:solidFill>
                <a:effectLst/>
                <a:ea typeface="Calibri" panose="020F0502020204030204" pitchFamily="34" charset="0"/>
                <a:cs typeface="Times New Roman" panose="02020603050405020304" pitchFamily="18" charset="0"/>
              </a:rPr>
              <a:t>L’identification et la notification des décès maternels et périnatals dans les établissements de santé (maternité et autres unités) et au sein des communautés doivent se faire selon le circuit et les délais de transmission des données de surveillance nationale (SIMR)</a:t>
            </a:r>
          </a:p>
          <a:p>
            <a:pPr algn="just">
              <a:lnSpc>
                <a:spcPct val="100000"/>
              </a:lnSpc>
              <a:spcBef>
                <a:spcPts val="1200"/>
              </a:spcBef>
              <a:spcAft>
                <a:spcPts val="800"/>
              </a:spcAft>
            </a:pPr>
            <a:r>
              <a:rPr lang="fr-FR" sz="2400" dirty="0">
                <a:solidFill>
                  <a:srgbClr val="000000"/>
                </a:solidFill>
                <a:effectLst/>
                <a:ea typeface="Calibri" panose="020F0502020204030204" pitchFamily="34" charset="0"/>
                <a:cs typeface="Times New Roman" panose="02020603050405020304" pitchFamily="18" charset="0"/>
              </a:rPr>
              <a:t>La notification doit être immédiate de la structure/communauté où le décès a lieu vers le niveau supérieur (dans les 24 à 48 heures)</a:t>
            </a:r>
          </a:p>
          <a:p>
            <a:pPr>
              <a:lnSpc>
                <a:spcPct val="100000"/>
              </a:lnSpc>
            </a:pPr>
            <a:r>
              <a:rPr lang="fr-FR" sz="2400" dirty="0">
                <a:solidFill>
                  <a:srgbClr val="000000"/>
                </a:solidFill>
                <a:effectLst/>
                <a:ea typeface="Calibri" panose="020F0502020204030204" pitchFamily="34" charset="0"/>
              </a:rPr>
              <a:t>L’objectif de cette étape est de recenser tous les décès maternels, mortinaissances et </a:t>
            </a:r>
            <a:r>
              <a:rPr lang="fr-FR" sz="2400">
                <a:solidFill>
                  <a:srgbClr val="000000"/>
                </a:solidFill>
                <a:effectLst/>
                <a:ea typeface="Calibri" panose="020F0502020204030204" pitchFamily="34" charset="0"/>
              </a:rPr>
              <a:t>décès néonatals</a:t>
            </a:r>
            <a:endParaRPr lang="fr-FR" sz="2400" dirty="0">
              <a:solidFill>
                <a:srgbClr val="000000"/>
              </a:solidFill>
              <a:effectLst/>
              <a:ea typeface="Calibri" panose="020F0502020204030204" pitchFamily="34" charset="0"/>
            </a:endParaRPr>
          </a:p>
          <a:p>
            <a:pPr>
              <a:lnSpc>
                <a:spcPct val="100000"/>
              </a:lnSpc>
            </a:pPr>
            <a:r>
              <a:rPr lang="fr-FR" sz="2400" dirty="0">
                <a:solidFill>
                  <a:srgbClr val="000000"/>
                </a:solidFill>
                <a:effectLst/>
                <a:ea typeface="Calibri" panose="020F0502020204030204" pitchFamily="34" charset="0"/>
              </a:rPr>
              <a:t>L’identification des décès maternels et périnatals doit s’appuyer sur les définitions opérationnelles</a:t>
            </a:r>
            <a:endParaRPr lang="fr-FR" sz="2400" dirty="0"/>
          </a:p>
        </p:txBody>
      </p:sp>
      <p:sp>
        <p:nvSpPr>
          <p:cNvPr id="4" name="Espace réservé du numéro de diapositive 3">
            <a:extLst>
              <a:ext uri="{FF2B5EF4-FFF2-40B4-BE49-F238E27FC236}">
                <a16:creationId xmlns:a16="http://schemas.microsoft.com/office/drawing/2014/main" id="{386536C0-64FF-4DD8-9FC9-892A1AF1FB4A}"/>
              </a:ext>
            </a:extLst>
          </p:cNvPr>
          <p:cNvSpPr>
            <a:spLocks noGrp="1"/>
          </p:cNvSpPr>
          <p:nvPr>
            <p:ph type="sldNum" sz="quarter" idx="12"/>
          </p:nvPr>
        </p:nvSpPr>
        <p:spPr/>
        <p:txBody>
          <a:bodyPr/>
          <a:lstStyle/>
          <a:p>
            <a:fld id="{9922635A-DC2A-4537-95C4-026A5C65AE19}" type="slidenum">
              <a:rPr lang="fr-FR" smtClean="0"/>
              <a:t>26</a:t>
            </a:fld>
            <a:endParaRPr lang="fr-FR"/>
          </a:p>
        </p:txBody>
      </p:sp>
    </p:spTree>
    <p:extLst>
      <p:ext uri="{BB962C8B-B14F-4D97-AF65-F5344CB8AC3E}">
        <p14:creationId xmlns:p14="http://schemas.microsoft.com/office/powerpoint/2010/main" val="439952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561921-9CC8-448E-AAF7-884C6EDE0C90}"/>
              </a:ext>
            </a:extLst>
          </p:cNvPr>
          <p:cNvSpPr>
            <a:spLocks noGrp="1"/>
          </p:cNvSpPr>
          <p:nvPr>
            <p:ph type="title"/>
          </p:nvPr>
        </p:nvSpPr>
        <p:spPr>
          <a:xfrm>
            <a:off x="838200" y="365125"/>
            <a:ext cx="10515600" cy="857185"/>
          </a:xfrm>
        </p:spPr>
        <p:txBody>
          <a:bodyPr>
            <a:normAutofit/>
          </a:bodyPr>
          <a:lstStyle/>
          <a:p>
            <a:pPr algn="ctr"/>
            <a:r>
              <a:rPr lang="fr-FR" sz="3200" b="1" dirty="0">
                <a:solidFill>
                  <a:srgbClr val="0070C0"/>
                </a:solidFill>
              </a:rPr>
              <a:t>ETAPE 2 : Audit des décès maternels et périnatals </a:t>
            </a:r>
            <a:r>
              <a:rPr lang="fr-FR" sz="2400" b="1" dirty="0">
                <a:solidFill>
                  <a:srgbClr val="0070C0"/>
                </a:solidFill>
              </a:rPr>
              <a:t>(1/2)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F12DDBCD-85BD-48D6-AD7B-E6B15D097013}"/>
              </a:ext>
            </a:extLst>
          </p:cNvPr>
          <p:cNvSpPr>
            <a:spLocks noGrp="1"/>
          </p:cNvSpPr>
          <p:nvPr>
            <p:ph idx="1"/>
          </p:nvPr>
        </p:nvSpPr>
        <p:spPr>
          <a:xfrm>
            <a:off x="838200" y="1492898"/>
            <a:ext cx="10515600" cy="5103845"/>
          </a:xfrm>
        </p:spPr>
        <p:txBody>
          <a:bodyPr>
            <a:noAutofit/>
          </a:bodyPr>
          <a:lstStyle/>
          <a:p>
            <a:pPr algn="just">
              <a:lnSpc>
                <a:spcPct val="100000"/>
              </a:lnSpc>
              <a:spcBef>
                <a:spcPts val="1200"/>
              </a:spcBef>
              <a:spcAft>
                <a:spcPts val="800"/>
              </a:spcAft>
            </a:pPr>
            <a:r>
              <a:rPr lang="fr-FR" sz="2400" dirty="0">
                <a:effectLst/>
                <a:ea typeface="Calibri" panose="020F0502020204030204" pitchFamily="34" charset="0"/>
                <a:cs typeface="Times New Roman" panose="02020603050405020304" pitchFamily="18" charset="0"/>
              </a:rPr>
              <a:t>L’objectif est d’intégrer les processus d’audit des décès maternels et périnatals et la coordination des activités dans la mesure du possible, sans perdre les informations propres à chaque spécialité </a:t>
            </a:r>
          </a:p>
          <a:p>
            <a:pPr algn="just">
              <a:lnSpc>
                <a:spcPct val="100000"/>
              </a:lnSpc>
              <a:spcBef>
                <a:spcPts val="1200"/>
              </a:spcBef>
              <a:spcAft>
                <a:spcPts val="800"/>
              </a:spcAft>
            </a:pPr>
            <a:r>
              <a:rPr lang="fr-FR" sz="2400" dirty="0">
                <a:effectLst/>
                <a:ea typeface="Calibri" panose="020F0502020204030204" pitchFamily="34" charset="0"/>
                <a:cs typeface="Times New Roman" panose="02020603050405020304" pitchFamily="18" charset="0"/>
              </a:rPr>
              <a:t>Il est important que le processus d’audit des décès maternels et périnatals soit coordonné et lié, au lieu de fonctionner en parallèle</a:t>
            </a:r>
          </a:p>
          <a:p>
            <a:pPr algn="just">
              <a:lnSpc>
                <a:spcPct val="100000"/>
              </a:lnSpc>
              <a:spcBef>
                <a:spcPts val="1200"/>
              </a:spcBef>
              <a:spcAft>
                <a:spcPts val="800"/>
              </a:spcAft>
            </a:pPr>
            <a:r>
              <a:rPr lang="fr-FR" sz="2400" dirty="0">
                <a:effectLst/>
                <a:ea typeface="Calibri" panose="020F0502020204030204" pitchFamily="34" charset="0"/>
                <a:cs typeface="Times New Roman" panose="02020603050405020304" pitchFamily="18" charset="0"/>
              </a:rPr>
              <a:t>Le principe est d’auditer tous les décès maternels et périnatals à chaque réunion d’audit mais les équipes peuvent envisager d’étudier, au minimum, une sélection de mortinaissances intra partum et de décès néonatals</a:t>
            </a:r>
          </a:p>
          <a:p>
            <a:pPr>
              <a:lnSpc>
                <a:spcPct val="100000"/>
              </a:lnSpc>
            </a:pPr>
            <a:r>
              <a:rPr lang="fr-FR" sz="2400" dirty="0">
                <a:effectLst/>
                <a:ea typeface="Calibri" panose="020F0502020204030204" pitchFamily="34" charset="0"/>
              </a:rPr>
              <a:t>Les audits des décès maternels et périnatals se font en formation sanitaire (institution)</a:t>
            </a:r>
            <a:endParaRPr lang="fr-FR" sz="2400" dirty="0"/>
          </a:p>
        </p:txBody>
      </p:sp>
      <p:sp>
        <p:nvSpPr>
          <p:cNvPr id="4" name="Espace réservé du numéro de diapositive 3">
            <a:extLst>
              <a:ext uri="{FF2B5EF4-FFF2-40B4-BE49-F238E27FC236}">
                <a16:creationId xmlns:a16="http://schemas.microsoft.com/office/drawing/2014/main" id="{4B4CBF15-BDFD-4619-A319-BCF912E49166}"/>
              </a:ext>
            </a:extLst>
          </p:cNvPr>
          <p:cNvSpPr>
            <a:spLocks noGrp="1"/>
          </p:cNvSpPr>
          <p:nvPr>
            <p:ph type="sldNum" sz="quarter" idx="12"/>
          </p:nvPr>
        </p:nvSpPr>
        <p:spPr/>
        <p:txBody>
          <a:bodyPr/>
          <a:lstStyle/>
          <a:p>
            <a:fld id="{9922635A-DC2A-4537-95C4-026A5C65AE19}" type="slidenum">
              <a:rPr lang="fr-FR" smtClean="0"/>
              <a:t>27</a:t>
            </a:fld>
            <a:endParaRPr lang="fr-FR"/>
          </a:p>
        </p:txBody>
      </p:sp>
    </p:spTree>
    <p:extLst>
      <p:ext uri="{BB962C8B-B14F-4D97-AF65-F5344CB8AC3E}">
        <p14:creationId xmlns:p14="http://schemas.microsoft.com/office/powerpoint/2010/main" val="4250296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561921-9CC8-448E-AAF7-884C6EDE0C90}"/>
              </a:ext>
            </a:extLst>
          </p:cNvPr>
          <p:cNvSpPr>
            <a:spLocks noGrp="1"/>
          </p:cNvSpPr>
          <p:nvPr>
            <p:ph type="title"/>
          </p:nvPr>
        </p:nvSpPr>
        <p:spPr>
          <a:xfrm>
            <a:off x="838200" y="365125"/>
            <a:ext cx="10515600" cy="857185"/>
          </a:xfrm>
        </p:spPr>
        <p:txBody>
          <a:bodyPr>
            <a:normAutofit/>
          </a:bodyPr>
          <a:lstStyle/>
          <a:p>
            <a:pPr algn="ctr"/>
            <a:r>
              <a:rPr lang="fr-FR" sz="3200" b="1" dirty="0">
                <a:solidFill>
                  <a:srgbClr val="0070C0"/>
                </a:solidFill>
              </a:rPr>
              <a:t>ETAPE 2 : Audit des décès maternels et périnatals </a:t>
            </a:r>
            <a:r>
              <a:rPr lang="fr-FR" sz="2400" b="1" dirty="0">
                <a:solidFill>
                  <a:srgbClr val="0070C0"/>
                </a:solidFill>
              </a:rPr>
              <a:t>(2/2)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F12DDBCD-85BD-48D6-AD7B-E6B15D097013}"/>
              </a:ext>
            </a:extLst>
          </p:cNvPr>
          <p:cNvSpPr>
            <a:spLocks noGrp="1"/>
          </p:cNvSpPr>
          <p:nvPr>
            <p:ph idx="1"/>
          </p:nvPr>
        </p:nvSpPr>
        <p:spPr>
          <a:xfrm>
            <a:off x="838200" y="1492898"/>
            <a:ext cx="10515600" cy="5103845"/>
          </a:xfrm>
        </p:spPr>
        <p:txBody>
          <a:bodyPr>
            <a:noAutofit/>
          </a:bodyPr>
          <a:lstStyle/>
          <a:p>
            <a:pPr algn="just">
              <a:lnSpc>
                <a:spcPct val="100000"/>
              </a:lnSpc>
              <a:spcBef>
                <a:spcPts val="1200"/>
              </a:spcBef>
              <a:spcAft>
                <a:spcPts val="800"/>
              </a:spcAft>
            </a:pPr>
            <a:r>
              <a:rPr lang="fr-FR" sz="2400" dirty="0">
                <a:effectLst/>
                <a:ea typeface="Calibri" panose="020F0502020204030204" pitchFamily="34" charset="0"/>
                <a:cs typeface="Times New Roman" panose="02020603050405020304" pitchFamily="18" charset="0"/>
              </a:rPr>
              <a:t>Planification et préparation des réunions d’audit</a:t>
            </a:r>
          </a:p>
          <a:p>
            <a:pPr algn="just">
              <a:lnSpc>
                <a:spcPct val="100000"/>
              </a:lnSpc>
              <a:spcBef>
                <a:spcPts val="1200"/>
              </a:spcBef>
              <a:spcAft>
                <a:spcPts val="800"/>
              </a:spcAft>
            </a:pPr>
            <a:endParaRPr lang="fr-FR" sz="2400" dirty="0">
              <a:effectLst/>
              <a:ea typeface="Calibri" panose="020F0502020204030204" pitchFamily="34" charset="0"/>
              <a:cs typeface="Times New Roman" panose="02020603050405020304" pitchFamily="18" charset="0"/>
            </a:endParaRPr>
          </a:p>
          <a:p>
            <a:pPr algn="just">
              <a:lnSpc>
                <a:spcPct val="100000"/>
              </a:lnSpc>
              <a:spcBef>
                <a:spcPts val="1200"/>
              </a:spcBef>
              <a:spcAft>
                <a:spcPts val="800"/>
              </a:spcAft>
            </a:pPr>
            <a:r>
              <a:rPr lang="fr-FR" sz="2400" dirty="0">
                <a:cs typeface="Times New Roman" panose="02020603050405020304" pitchFamily="18" charset="0"/>
              </a:rPr>
              <a:t>Tenue des réunions d’audit des décès (Comité)</a:t>
            </a:r>
          </a:p>
          <a:p>
            <a:pPr lvl="1" algn="just">
              <a:lnSpc>
                <a:spcPct val="100000"/>
              </a:lnSpc>
              <a:spcBef>
                <a:spcPts val="1200"/>
              </a:spcBef>
              <a:spcAft>
                <a:spcPts val="800"/>
              </a:spcAft>
            </a:pPr>
            <a:r>
              <a:rPr lang="fr-FR" sz="2000" dirty="0">
                <a:cs typeface="Times New Roman" panose="02020603050405020304" pitchFamily="18" charset="0"/>
              </a:rPr>
              <a:t>Président compétent, modérateur impartial, rapporteur (prise de notes, rédaction des PV et remplissage des formulaires au fur et à mesure que l’audit avance)</a:t>
            </a:r>
          </a:p>
          <a:p>
            <a:pPr lvl="1" algn="just">
              <a:lnSpc>
                <a:spcPct val="100000"/>
              </a:lnSpc>
              <a:spcBef>
                <a:spcPts val="1200"/>
              </a:spcBef>
              <a:spcAft>
                <a:spcPts val="800"/>
              </a:spcAft>
            </a:pPr>
            <a:endParaRPr lang="fr-FR" sz="2000" dirty="0">
              <a:cs typeface="Times New Roman" panose="02020603050405020304" pitchFamily="18" charset="0"/>
            </a:endParaRPr>
          </a:p>
          <a:p>
            <a:pPr algn="just">
              <a:lnSpc>
                <a:spcPct val="100000"/>
              </a:lnSpc>
              <a:spcBef>
                <a:spcPts val="1200"/>
              </a:spcBef>
              <a:spcAft>
                <a:spcPts val="800"/>
              </a:spcAft>
            </a:pPr>
            <a:r>
              <a:rPr lang="fr-FR" sz="2400" dirty="0">
                <a:cs typeface="Times New Roman" panose="02020603050405020304" pitchFamily="18" charset="0"/>
              </a:rPr>
              <a:t>Préparation des rapports d’audits de décès dans la SDMPR</a:t>
            </a:r>
          </a:p>
          <a:p>
            <a:pPr lvl="1">
              <a:lnSpc>
                <a:spcPct val="100000"/>
              </a:lnSpc>
              <a:spcBef>
                <a:spcPts val="1200"/>
              </a:spcBef>
              <a:spcAft>
                <a:spcPts val="800"/>
              </a:spcAft>
            </a:pPr>
            <a:r>
              <a:rPr lang="fr-FR" sz="2000" dirty="0">
                <a:cs typeface="Times New Roman" panose="02020603050405020304" pitchFamily="18" charset="0"/>
              </a:rPr>
              <a:t>Fréquence décidée par le Comité : analyse des tendances</a:t>
            </a:r>
          </a:p>
          <a:p>
            <a:pPr lvl="1">
              <a:lnSpc>
                <a:spcPct val="100000"/>
              </a:lnSpc>
              <a:spcBef>
                <a:spcPts val="1200"/>
              </a:spcBef>
              <a:spcAft>
                <a:spcPts val="800"/>
              </a:spcAft>
            </a:pPr>
            <a:r>
              <a:rPr lang="fr-FR" sz="2000" dirty="0">
                <a:cs typeface="Times New Roman" panose="02020603050405020304" pitchFamily="18" charset="0"/>
              </a:rPr>
              <a:t>Mécanisme de mise en œuvre des recommandations</a:t>
            </a:r>
          </a:p>
          <a:p>
            <a:pPr algn="just">
              <a:lnSpc>
                <a:spcPct val="100000"/>
              </a:lnSpc>
              <a:spcBef>
                <a:spcPts val="1200"/>
              </a:spcBef>
              <a:spcAft>
                <a:spcPts val="800"/>
              </a:spcAft>
            </a:pPr>
            <a:endParaRPr lang="fr-FR" sz="2400" dirty="0"/>
          </a:p>
        </p:txBody>
      </p:sp>
      <p:sp>
        <p:nvSpPr>
          <p:cNvPr id="4" name="Espace réservé du numéro de diapositive 3">
            <a:extLst>
              <a:ext uri="{FF2B5EF4-FFF2-40B4-BE49-F238E27FC236}">
                <a16:creationId xmlns:a16="http://schemas.microsoft.com/office/drawing/2014/main" id="{4B4CBF15-BDFD-4619-A319-BCF912E49166}"/>
              </a:ext>
            </a:extLst>
          </p:cNvPr>
          <p:cNvSpPr>
            <a:spLocks noGrp="1"/>
          </p:cNvSpPr>
          <p:nvPr>
            <p:ph type="sldNum" sz="quarter" idx="12"/>
          </p:nvPr>
        </p:nvSpPr>
        <p:spPr/>
        <p:txBody>
          <a:bodyPr/>
          <a:lstStyle/>
          <a:p>
            <a:fld id="{9922635A-DC2A-4537-95C4-026A5C65AE19}" type="slidenum">
              <a:rPr lang="fr-FR" smtClean="0"/>
              <a:t>28</a:t>
            </a:fld>
            <a:endParaRPr lang="fr-FR"/>
          </a:p>
        </p:txBody>
      </p:sp>
    </p:spTree>
    <p:extLst>
      <p:ext uri="{BB962C8B-B14F-4D97-AF65-F5344CB8AC3E}">
        <p14:creationId xmlns:p14="http://schemas.microsoft.com/office/powerpoint/2010/main" val="570873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CCD9BD-65C9-4964-B368-A795B48CEE28}"/>
              </a:ext>
            </a:extLst>
          </p:cNvPr>
          <p:cNvSpPr>
            <a:spLocks noGrp="1"/>
          </p:cNvSpPr>
          <p:nvPr>
            <p:ph type="title"/>
          </p:nvPr>
        </p:nvSpPr>
        <p:spPr>
          <a:xfrm>
            <a:off x="838200" y="136525"/>
            <a:ext cx="10515600" cy="899173"/>
          </a:xfrm>
        </p:spPr>
        <p:txBody>
          <a:bodyPr>
            <a:normAutofit/>
          </a:bodyPr>
          <a:lstStyle/>
          <a:p>
            <a:pPr algn="ctr"/>
            <a:r>
              <a:rPr lang="fr-FR" sz="3200" b="1" dirty="0">
                <a:solidFill>
                  <a:srgbClr val="0070C0"/>
                </a:solidFill>
              </a:rPr>
              <a:t>ETAPE 3 : Analyse et interprétation des résultats </a:t>
            </a:r>
            <a:r>
              <a:rPr lang="fr-FR" sz="2400" b="1" dirty="0">
                <a:solidFill>
                  <a:srgbClr val="0070C0"/>
                </a:solidFill>
              </a:rPr>
              <a:t>(1/2)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AC621F3E-AAC7-4E2F-87C7-861B0457E59A}"/>
              </a:ext>
            </a:extLst>
          </p:cNvPr>
          <p:cNvSpPr>
            <a:spLocks noGrp="1"/>
          </p:cNvSpPr>
          <p:nvPr>
            <p:ph idx="1"/>
          </p:nvPr>
        </p:nvSpPr>
        <p:spPr>
          <a:xfrm>
            <a:off x="838200" y="1175656"/>
            <a:ext cx="10515600" cy="5318449"/>
          </a:xfrm>
        </p:spPr>
        <p:txBody>
          <a:bodyPr>
            <a:noAutofit/>
          </a:bodyPr>
          <a:lstStyle/>
          <a:p>
            <a:r>
              <a:rPr lang="fr-FR" sz="2400" dirty="0">
                <a:effectLst/>
                <a:ea typeface="Calibri" panose="020F0502020204030204" pitchFamily="34" charset="0"/>
              </a:rPr>
              <a:t>L’objectif de cette analyse est d’utiliser des données quantitatives et qualitatives pour identifier les modèles et les tendances de manière à obtenir les solutions potentielles</a:t>
            </a:r>
          </a:p>
          <a:p>
            <a:endParaRPr lang="fr-FR" sz="2400" dirty="0">
              <a:effectLst/>
              <a:ea typeface="Calibri" panose="020F0502020204030204" pitchFamily="34" charset="0"/>
            </a:endParaRPr>
          </a:p>
          <a:p>
            <a:pPr algn="just">
              <a:lnSpc>
                <a:spcPct val="100000"/>
              </a:lnSpc>
              <a:spcAft>
                <a:spcPts val="800"/>
              </a:spcAft>
            </a:pPr>
            <a:r>
              <a:rPr lang="fr-FR" sz="2400" dirty="0"/>
              <a:t>Analyses informatives pouvant être entreprises par le responsable du comité d’audit ou par le personnel désigné et devant orienter la prise de décision</a:t>
            </a:r>
          </a:p>
          <a:p>
            <a:pPr algn="just">
              <a:lnSpc>
                <a:spcPct val="100000"/>
              </a:lnSpc>
              <a:spcAft>
                <a:spcPts val="800"/>
              </a:spcAft>
            </a:pPr>
            <a:endParaRPr lang="fr-FR" sz="2400" dirty="0"/>
          </a:p>
          <a:p>
            <a:pPr algn="just">
              <a:lnSpc>
                <a:spcPct val="100000"/>
              </a:lnSpc>
              <a:spcAft>
                <a:spcPts val="800"/>
              </a:spcAft>
            </a:pPr>
            <a:r>
              <a:rPr lang="fr-FR" sz="2400" dirty="0"/>
              <a:t>Ces informations seront présentées lors de réunions programmées et affichées publiquement dans les services ou les unités concernées</a:t>
            </a:r>
            <a:endParaRPr lang="fr-FR" sz="2400" dirty="0">
              <a:effectLst/>
              <a:ea typeface="Calibri" panose="020F0502020204030204" pitchFamily="34" charset="0"/>
              <a:cs typeface="Times New Roman" panose="02020603050405020304" pitchFamily="18" charset="0"/>
            </a:endParaRPr>
          </a:p>
          <a:p>
            <a:pPr marL="0" indent="0">
              <a:buNone/>
            </a:pPr>
            <a:endParaRPr lang="fr-FR" sz="2400" dirty="0"/>
          </a:p>
        </p:txBody>
      </p:sp>
      <p:sp>
        <p:nvSpPr>
          <p:cNvPr id="4" name="Espace réservé du numéro de diapositive 3">
            <a:extLst>
              <a:ext uri="{FF2B5EF4-FFF2-40B4-BE49-F238E27FC236}">
                <a16:creationId xmlns:a16="http://schemas.microsoft.com/office/drawing/2014/main" id="{569D062C-DDE8-41D8-B06C-67A75EB578E2}"/>
              </a:ext>
            </a:extLst>
          </p:cNvPr>
          <p:cNvSpPr>
            <a:spLocks noGrp="1"/>
          </p:cNvSpPr>
          <p:nvPr>
            <p:ph type="sldNum" sz="quarter" idx="12"/>
          </p:nvPr>
        </p:nvSpPr>
        <p:spPr/>
        <p:txBody>
          <a:bodyPr/>
          <a:lstStyle/>
          <a:p>
            <a:fld id="{9922635A-DC2A-4537-95C4-026A5C65AE19}" type="slidenum">
              <a:rPr lang="fr-FR" smtClean="0"/>
              <a:t>29</a:t>
            </a:fld>
            <a:endParaRPr lang="fr-FR"/>
          </a:p>
        </p:txBody>
      </p:sp>
    </p:spTree>
    <p:extLst>
      <p:ext uri="{BB962C8B-B14F-4D97-AF65-F5344CB8AC3E}">
        <p14:creationId xmlns:p14="http://schemas.microsoft.com/office/powerpoint/2010/main" val="111363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58B7A-7A05-432F-BFF5-4F2FE3E20C3D}"/>
              </a:ext>
            </a:extLst>
          </p:cNvPr>
          <p:cNvSpPr>
            <a:spLocks noGrp="1"/>
          </p:cNvSpPr>
          <p:nvPr>
            <p:ph type="title"/>
          </p:nvPr>
        </p:nvSpPr>
        <p:spPr/>
        <p:txBody>
          <a:bodyPr>
            <a:normAutofit/>
          </a:bodyPr>
          <a:lstStyle/>
          <a:p>
            <a:pPr algn="ctr"/>
            <a:r>
              <a:rPr lang="fr-FR" sz="3200" b="1" dirty="0">
                <a:solidFill>
                  <a:srgbClr val="0070C0"/>
                </a:solidFill>
              </a:rPr>
              <a:t>PLAN DE PRESENTATION</a:t>
            </a:r>
          </a:p>
        </p:txBody>
      </p:sp>
      <p:sp>
        <p:nvSpPr>
          <p:cNvPr id="3" name="Espace réservé du contenu 2">
            <a:extLst>
              <a:ext uri="{FF2B5EF4-FFF2-40B4-BE49-F238E27FC236}">
                <a16:creationId xmlns:a16="http://schemas.microsoft.com/office/drawing/2014/main" id="{E09ABE6F-88C6-458B-BA8E-3FFEBCB87D82}"/>
              </a:ext>
            </a:extLst>
          </p:cNvPr>
          <p:cNvSpPr>
            <a:spLocks noGrp="1"/>
          </p:cNvSpPr>
          <p:nvPr>
            <p:ph idx="1"/>
          </p:nvPr>
        </p:nvSpPr>
        <p:spPr/>
        <p:txBody>
          <a:bodyPr>
            <a:normAutofit/>
          </a:bodyPr>
          <a:lstStyle/>
          <a:p>
            <a:r>
              <a:rPr lang="fr-FR" dirty="0"/>
              <a:t>SIMR et RSI</a:t>
            </a:r>
          </a:p>
          <a:p>
            <a:endParaRPr lang="fr-FR" dirty="0"/>
          </a:p>
          <a:p>
            <a:r>
              <a:rPr lang="fr-FR" dirty="0"/>
              <a:t>Directives nationales pour la SDMPR</a:t>
            </a:r>
          </a:p>
          <a:p>
            <a:pPr lvl="1"/>
            <a:r>
              <a:rPr lang="fr-FR" sz="2200" dirty="0"/>
              <a:t>Contexte et justification</a:t>
            </a:r>
          </a:p>
          <a:p>
            <a:pPr lvl="1"/>
            <a:r>
              <a:rPr lang="fr-FR" sz="2200" dirty="0"/>
              <a:t>Objectifs</a:t>
            </a:r>
          </a:p>
          <a:p>
            <a:pPr lvl="1"/>
            <a:r>
              <a:rPr lang="fr-FR" sz="2200" dirty="0"/>
              <a:t>Directives</a:t>
            </a:r>
          </a:p>
          <a:p>
            <a:pPr lvl="1"/>
            <a:r>
              <a:rPr lang="fr-FR" sz="2200" dirty="0"/>
              <a:t>Processus de surveillance</a:t>
            </a:r>
          </a:p>
          <a:p>
            <a:pPr lvl="1"/>
            <a:r>
              <a:rPr lang="fr-FR" sz="2200" dirty="0"/>
              <a:t>Mécanisme de coordination, de surveillance et d’évaluation</a:t>
            </a:r>
          </a:p>
          <a:p>
            <a:pPr lvl="1"/>
            <a:endParaRPr lang="fr-FR" sz="2200" dirty="0"/>
          </a:p>
        </p:txBody>
      </p:sp>
      <p:sp>
        <p:nvSpPr>
          <p:cNvPr id="4" name="Espace réservé du numéro de diapositive 3">
            <a:extLst>
              <a:ext uri="{FF2B5EF4-FFF2-40B4-BE49-F238E27FC236}">
                <a16:creationId xmlns:a16="http://schemas.microsoft.com/office/drawing/2014/main" id="{EAAD92FB-3A70-422E-B1AA-7D4A53ED7EF4}"/>
              </a:ext>
            </a:extLst>
          </p:cNvPr>
          <p:cNvSpPr>
            <a:spLocks noGrp="1"/>
          </p:cNvSpPr>
          <p:nvPr>
            <p:ph type="sldNum" sz="quarter" idx="12"/>
          </p:nvPr>
        </p:nvSpPr>
        <p:spPr/>
        <p:txBody>
          <a:bodyPr/>
          <a:lstStyle/>
          <a:p>
            <a:fld id="{9922635A-DC2A-4537-95C4-026A5C65AE19}" type="slidenum">
              <a:rPr lang="fr-FR" smtClean="0"/>
              <a:t>3</a:t>
            </a:fld>
            <a:endParaRPr lang="fr-FR"/>
          </a:p>
        </p:txBody>
      </p:sp>
    </p:spTree>
    <p:extLst>
      <p:ext uri="{BB962C8B-B14F-4D97-AF65-F5344CB8AC3E}">
        <p14:creationId xmlns:p14="http://schemas.microsoft.com/office/powerpoint/2010/main" val="3326918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CCD9BD-65C9-4964-B368-A795B48CEE28}"/>
              </a:ext>
            </a:extLst>
          </p:cNvPr>
          <p:cNvSpPr>
            <a:spLocks noGrp="1"/>
          </p:cNvSpPr>
          <p:nvPr>
            <p:ph type="title"/>
          </p:nvPr>
        </p:nvSpPr>
        <p:spPr>
          <a:xfrm>
            <a:off x="838200" y="136525"/>
            <a:ext cx="10515600" cy="899173"/>
          </a:xfrm>
        </p:spPr>
        <p:txBody>
          <a:bodyPr>
            <a:normAutofit/>
          </a:bodyPr>
          <a:lstStyle/>
          <a:p>
            <a:pPr algn="ctr"/>
            <a:r>
              <a:rPr lang="fr-FR" sz="3200" b="1" dirty="0">
                <a:solidFill>
                  <a:srgbClr val="0070C0"/>
                </a:solidFill>
              </a:rPr>
              <a:t>ETAPE 3 : Analyse et interprétation des résultats </a:t>
            </a:r>
            <a:r>
              <a:rPr lang="fr-FR" sz="2400" b="1" dirty="0">
                <a:solidFill>
                  <a:srgbClr val="0070C0"/>
                </a:solidFill>
              </a:rPr>
              <a:t>(2/2)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AC621F3E-AAC7-4E2F-87C7-861B0457E59A}"/>
              </a:ext>
            </a:extLst>
          </p:cNvPr>
          <p:cNvSpPr>
            <a:spLocks noGrp="1"/>
          </p:cNvSpPr>
          <p:nvPr>
            <p:ph idx="1"/>
          </p:nvPr>
        </p:nvSpPr>
        <p:spPr>
          <a:xfrm>
            <a:off x="838200" y="1175656"/>
            <a:ext cx="10515600" cy="5318449"/>
          </a:xfrm>
        </p:spPr>
        <p:txBody>
          <a:bodyPr>
            <a:noAutofit/>
          </a:bodyPr>
          <a:lstStyle/>
          <a:p>
            <a:pPr algn="just">
              <a:lnSpc>
                <a:spcPct val="100000"/>
              </a:lnSpc>
              <a:spcAft>
                <a:spcPts val="800"/>
              </a:spcAft>
            </a:pPr>
            <a:r>
              <a:rPr lang="fr-FR" sz="2400" dirty="0">
                <a:effectLst/>
                <a:ea typeface="Calibri" panose="020F0502020204030204" pitchFamily="34" charset="0"/>
                <a:cs typeface="Times New Roman" panose="02020603050405020304" pitchFamily="18" charset="0"/>
              </a:rPr>
              <a:t>Les analyses au niveau de l’établissement auront des fonctions et des réponses correspondantes différentes de celles obtenues au niveau du district et au niveau national</a:t>
            </a:r>
            <a:endParaRPr lang="fr-FR" sz="2400" dirty="0">
              <a:ea typeface="Calibri" panose="020F0502020204030204" pitchFamily="34" charset="0"/>
              <a:cs typeface="Times New Roman" panose="02020603050405020304" pitchFamily="18" charset="0"/>
            </a:endParaRPr>
          </a:p>
          <a:p>
            <a:pPr algn="just">
              <a:lnSpc>
                <a:spcPct val="100000"/>
              </a:lnSpc>
              <a:spcAft>
                <a:spcPts val="800"/>
              </a:spcAft>
            </a:pPr>
            <a:r>
              <a:rPr lang="fr-FR" sz="2400" dirty="0">
                <a:effectLst/>
                <a:ea typeface="Calibri" panose="020F0502020204030204" pitchFamily="34" charset="0"/>
                <a:cs typeface="Times New Roman" panose="02020603050405020304" pitchFamily="18" charset="0"/>
              </a:rPr>
              <a:t>L’analyse doit tenir compte des décès maternels et périnatals survenus en institution et en communauté pour les structures ayant une population cible </a:t>
            </a:r>
          </a:p>
          <a:p>
            <a:pPr algn="just">
              <a:lnSpc>
                <a:spcPct val="100000"/>
              </a:lnSpc>
              <a:spcAft>
                <a:spcPts val="800"/>
              </a:spcAft>
            </a:pPr>
            <a:r>
              <a:rPr lang="fr-FR" sz="2400" dirty="0">
                <a:effectLst/>
                <a:ea typeface="Calibri" panose="020F0502020204030204" pitchFamily="34" charset="0"/>
                <a:cs typeface="Times New Roman" panose="02020603050405020304" pitchFamily="18" charset="0"/>
              </a:rPr>
              <a:t>Tous les établissements doivent connaître le nombre de décès maternels et périnatals enregistrés à leur niveau et doivent calculer les indicateurs y relatifs et rendre compte des causes de décès et des caractéristiques de base correspondantes consignées dans le fichier minimum de données périnatales</a:t>
            </a:r>
            <a:endParaRPr lang="fr-FR" sz="2400" dirty="0">
              <a:ea typeface="Calibri" panose="020F0502020204030204" pitchFamily="34" charset="0"/>
              <a:cs typeface="Times New Roman" panose="02020603050405020304" pitchFamily="18" charset="0"/>
            </a:endParaRPr>
          </a:p>
          <a:p>
            <a:pPr algn="just">
              <a:lnSpc>
                <a:spcPct val="100000"/>
              </a:lnSpc>
              <a:spcAft>
                <a:spcPts val="800"/>
              </a:spcAft>
            </a:pPr>
            <a:r>
              <a:rPr lang="fr-FR" sz="2400" dirty="0">
                <a:cs typeface="Times New Roman" panose="02020603050405020304" pitchFamily="18" charset="0"/>
              </a:rPr>
              <a:t>Des programmes électroniques seront conçus pour effectuer des analyses et produire des tableaux, graphiques et cartes normalisés susceptibles d’améliorer l’utilisation et la communication des données</a:t>
            </a:r>
          </a:p>
          <a:p>
            <a:endParaRPr lang="fr-FR" sz="2400" dirty="0"/>
          </a:p>
        </p:txBody>
      </p:sp>
      <p:sp>
        <p:nvSpPr>
          <p:cNvPr id="4" name="Espace réservé du numéro de diapositive 3">
            <a:extLst>
              <a:ext uri="{FF2B5EF4-FFF2-40B4-BE49-F238E27FC236}">
                <a16:creationId xmlns:a16="http://schemas.microsoft.com/office/drawing/2014/main" id="{569D062C-DDE8-41D8-B06C-67A75EB578E2}"/>
              </a:ext>
            </a:extLst>
          </p:cNvPr>
          <p:cNvSpPr>
            <a:spLocks noGrp="1"/>
          </p:cNvSpPr>
          <p:nvPr>
            <p:ph type="sldNum" sz="quarter" idx="12"/>
          </p:nvPr>
        </p:nvSpPr>
        <p:spPr/>
        <p:txBody>
          <a:bodyPr/>
          <a:lstStyle/>
          <a:p>
            <a:fld id="{9922635A-DC2A-4537-95C4-026A5C65AE19}" type="slidenum">
              <a:rPr lang="fr-FR" smtClean="0"/>
              <a:t>30</a:t>
            </a:fld>
            <a:endParaRPr lang="fr-FR"/>
          </a:p>
        </p:txBody>
      </p:sp>
    </p:spTree>
    <p:extLst>
      <p:ext uri="{BB962C8B-B14F-4D97-AF65-F5344CB8AC3E}">
        <p14:creationId xmlns:p14="http://schemas.microsoft.com/office/powerpoint/2010/main" val="227050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DDC1AA-1894-4CC8-8CC6-A607BFE1F5B0}"/>
              </a:ext>
            </a:extLst>
          </p:cNvPr>
          <p:cNvSpPr>
            <a:spLocks noGrp="1"/>
          </p:cNvSpPr>
          <p:nvPr>
            <p:ph type="title"/>
          </p:nvPr>
        </p:nvSpPr>
        <p:spPr>
          <a:xfrm>
            <a:off x="838200" y="365126"/>
            <a:ext cx="10515600" cy="689234"/>
          </a:xfrm>
        </p:spPr>
        <p:txBody>
          <a:bodyPr>
            <a:normAutofit/>
          </a:bodyPr>
          <a:lstStyle/>
          <a:p>
            <a:pPr algn="ctr"/>
            <a:r>
              <a:rPr lang="fr-FR" sz="3200" b="1" dirty="0">
                <a:solidFill>
                  <a:srgbClr val="0070C0"/>
                </a:solidFill>
              </a:rPr>
              <a:t>ETAPE 4 : Riposte</a:t>
            </a:r>
            <a:endParaRPr lang="fr-FR" sz="3200" dirty="0"/>
          </a:p>
        </p:txBody>
      </p:sp>
      <p:sp>
        <p:nvSpPr>
          <p:cNvPr id="3" name="Espace réservé du contenu 2">
            <a:extLst>
              <a:ext uri="{FF2B5EF4-FFF2-40B4-BE49-F238E27FC236}">
                <a16:creationId xmlns:a16="http://schemas.microsoft.com/office/drawing/2014/main" id="{0C9CE58C-3B35-4AEC-AC69-62BF103084F3}"/>
              </a:ext>
            </a:extLst>
          </p:cNvPr>
          <p:cNvSpPr>
            <a:spLocks noGrp="1"/>
          </p:cNvSpPr>
          <p:nvPr>
            <p:ph idx="1"/>
          </p:nvPr>
        </p:nvSpPr>
        <p:spPr>
          <a:xfrm>
            <a:off x="838200" y="1194318"/>
            <a:ext cx="10515600" cy="4982645"/>
          </a:xfrm>
        </p:spPr>
        <p:txBody>
          <a:bodyPr>
            <a:noAutofit/>
          </a:bodyPr>
          <a:lstStyle/>
          <a:p>
            <a:r>
              <a:rPr lang="fr-FR" sz="2400" dirty="0">
                <a:effectLst/>
                <a:latin typeface="Arial" panose="020B0604020202020204" pitchFamily="34" charset="0"/>
                <a:ea typeface="Calibri" panose="020F0502020204030204" pitchFamily="34" charset="0"/>
              </a:rPr>
              <a:t>Les conclusions des audits et des résultats des autopsies verbales doivent conduire à des actions immédiates pour prévenir des décès similaires, dans les établissements de soins comme au niveau communautaire</a:t>
            </a:r>
          </a:p>
          <a:p>
            <a:endParaRPr lang="fr-FR" sz="2400" dirty="0">
              <a:effectLst/>
              <a:latin typeface="Arial" panose="020B0604020202020204" pitchFamily="34" charset="0"/>
              <a:ea typeface="Calibri" panose="020F0502020204030204" pitchFamily="34" charset="0"/>
            </a:endParaRPr>
          </a:p>
          <a:p>
            <a:r>
              <a:rPr lang="fr-FR" sz="2400" dirty="0">
                <a:latin typeface="Arial" panose="020B0604020202020204" pitchFamily="34" charset="0"/>
              </a:rPr>
              <a:t>Quelques principes:</a:t>
            </a:r>
          </a:p>
          <a:p>
            <a:pPr marL="800100" lvl="1" indent="-342900" algn="just">
              <a:lnSpc>
                <a:spcPct val="150000"/>
              </a:lnSpc>
              <a:spcAft>
                <a:spcPts val="800"/>
              </a:spcAft>
              <a:buClr>
                <a:srgbClr val="A52134"/>
              </a:buClr>
              <a:buSzPts val="1000"/>
              <a:buFont typeface="Palatino Linotype" panose="02040502050505030304" pitchFamily="18" charset="0"/>
              <a:buChar char="•"/>
              <a:tabLst>
                <a:tab pos="817880" algn="l"/>
              </a:tabLst>
            </a:pP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partir</a:t>
            </a:r>
            <a:r>
              <a:rPr lang="fr-FR" sz="2000" spc="-1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des</a:t>
            </a:r>
            <a:r>
              <a:rPr lang="fr-FR" sz="2000" spc="-1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facteurs</a:t>
            </a:r>
            <a:r>
              <a:rPr lang="fr-FR" sz="2000" spc="-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évitables</a:t>
            </a:r>
            <a:r>
              <a:rPr lang="fr-FR" sz="2000" spc="-1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identifiés</a:t>
            </a:r>
            <a:r>
              <a:rPr lang="fr-FR" sz="2000" spc="-1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lors</a:t>
            </a:r>
            <a:r>
              <a:rPr lang="fr-FR" sz="2000" spc="-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des audits </a:t>
            </a:r>
            <a:endParaRPr lang="fr-FR" sz="2000" dirty="0">
              <a:effectLst/>
              <a:latin typeface="Calibri" panose="020F0502020204030204" pitchFamily="34" charset="0"/>
              <a:ea typeface="Palatino Linotype" panose="02040502050505030304" pitchFamily="18" charset="0"/>
              <a:cs typeface="Palatino Linotype" panose="02040502050505030304" pitchFamily="18" charset="0"/>
            </a:endParaRPr>
          </a:p>
          <a:p>
            <a:pPr marL="800100" lvl="1" indent="-342900" algn="just">
              <a:lnSpc>
                <a:spcPct val="150000"/>
              </a:lnSpc>
              <a:spcAft>
                <a:spcPts val="800"/>
              </a:spcAft>
              <a:buClr>
                <a:srgbClr val="A52134"/>
              </a:buClr>
              <a:buSzPts val="1000"/>
              <a:buFont typeface="Palatino Linotype" panose="02040502050505030304" pitchFamily="18" charset="0"/>
              <a:buChar char="•"/>
              <a:tabLst>
                <a:tab pos="817880" algn="l"/>
              </a:tabLst>
            </a:pP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adopter</a:t>
            </a:r>
            <a:r>
              <a:rPr lang="fr-FR" sz="2000" spc="-1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une</a:t>
            </a:r>
            <a:r>
              <a:rPr lang="fr-FR" sz="2000" spc="-1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approche</a:t>
            </a:r>
            <a:r>
              <a:rPr lang="fr-FR" sz="2000" spc="-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sur</a:t>
            </a:r>
            <a:r>
              <a:rPr lang="fr-FR" sz="2000" spc="-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des</a:t>
            </a:r>
            <a:r>
              <a:rPr lang="fr-FR" sz="2000" spc="-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bases</a:t>
            </a:r>
            <a:r>
              <a:rPr lang="fr-FR" sz="2000" spc="-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factuelles </a:t>
            </a:r>
            <a:endParaRPr lang="fr-FR" sz="2000" dirty="0">
              <a:effectLst/>
              <a:latin typeface="Calibri" panose="020F0502020204030204" pitchFamily="34" charset="0"/>
              <a:ea typeface="Palatino Linotype" panose="02040502050505030304" pitchFamily="18" charset="0"/>
              <a:cs typeface="Palatino Linotype" panose="02040502050505030304" pitchFamily="18" charset="0"/>
            </a:endParaRPr>
          </a:p>
          <a:p>
            <a:pPr marL="800100" lvl="1" indent="-342900" algn="just">
              <a:lnSpc>
                <a:spcPct val="150000"/>
              </a:lnSpc>
              <a:spcAft>
                <a:spcPts val="800"/>
              </a:spcAft>
              <a:buClr>
                <a:srgbClr val="A52134"/>
              </a:buClr>
              <a:buSzPts val="1000"/>
              <a:buFont typeface="Palatino Linotype" panose="02040502050505030304" pitchFamily="18" charset="0"/>
              <a:buChar char="•"/>
              <a:tabLst>
                <a:tab pos="817880" algn="l"/>
              </a:tabLst>
            </a:pP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prioriser</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les</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actions</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(en</a:t>
            </a:r>
            <a:r>
              <a:rPr lang="fr-FR" sz="2000" spc="6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fonction</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de</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la</a:t>
            </a:r>
            <a:r>
              <a:rPr lang="fr-FR" sz="2000" spc="6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prévalence,</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de</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la</a:t>
            </a:r>
            <a:r>
              <a:rPr lang="fr-FR" sz="2000" spc="6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faisabilité,</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des</a:t>
            </a:r>
            <a:r>
              <a:rPr lang="fr-FR" sz="2000" spc="5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ressources,</a:t>
            </a:r>
            <a:r>
              <a:rPr lang="fr-FR" sz="2000" spc="6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du degré de préparation du</a:t>
            </a:r>
            <a:r>
              <a:rPr lang="fr-FR" sz="2000" spc="-5"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 </a:t>
            </a:r>
            <a:r>
              <a:rPr lang="fr-FR" sz="2000" dirty="0">
                <a:solidFill>
                  <a:srgbClr val="231F20"/>
                </a:solidFill>
                <a:effectLst/>
                <a:latin typeface="Arial" panose="020B0604020202020204" pitchFamily="34" charset="0"/>
                <a:ea typeface="Palatino Linotype" panose="02040502050505030304" pitchFamily="18" charset="0"/>
                <a:cs typeface="Palatino Linotype" panose="02040502050505030304" pitchFamily="18" charset="0"/>
              </a:rPr>
              <a:t>système de santé) </a:t>
            </a:r>
          </a:p>
          <a:p>
            <a:pPr marL="800100" lvl="1" indent="-342900" algn="just">
              <a:lnSpc>
                <a:spcPct val="150000"/>
              </a:lnSpc>
              <a:spcAft>
                <a:spcPts val="800"/>
              </a:spcAft>
              <a:buClr>
                <a:srgbClr val="A52134"/>
              </a:buClr>
              <a:buSzPts val="1000"/>
              <a:buFont typeface="Palatino Linotype" panose="02040502050505030304" pitchFamily="18" charset="0"/>
              <a:buChar char="•"/>
              <a:tabLst>
                <a:tab pos="817880" algn="l"/>
              </a:tabLst>
            </a:pPr>
            <a:r>
              <a:rPr lang="fr-FR" sz="2000" dirty="0">
                <a:solidFill>
                  <a:srgbClr val="231F20"/>
                </a:solidFill>
                <a:effectLst/>
                <a:latin typeface="Arial" panose="020B0604020202020204" pitchFamily="34" charset="0"/>
                <a:ea typeface="Calibri" panose="020F0502020204030204" pitchFamily="34" charset="0"/>
              </a:rPr>
              <a:t>établir</a:t>
            </a:r>
            <a:r>
              <a:rPr lang="fr-FR" sz="2000" spc="-10"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un</a:t>
            </a:r>
            <a:r>
              <a:rPr lang="fr-FR" sz="2000" spc="-10"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calendrier</a:t>
            </a:r>
            <a:r>
              <a:rPr lang="fr-FR" sz="2000" spc="-10"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(perspectives</a:t>
            </a:r>
            <a:r>
              <a:rPr lang="fr-FR" sz="2000" spc="-10"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immédiates,</a:t>
            </a:r>
            <a:r>
              <a:rPr lang="fr-FR" sz="2000" spc="-10"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court,</a:t>
            </a:r>
            <a:r>
              <a:rPr lang="fr-FR" sz="2000" spc="-10"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moyen</a:t>
            </a:r>
            <a:r>
              <a:rPr lang="fr-FR" sz="2000" spc="-10"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et</a:t>
            </a:r>
            <a:r>
              <a:rPr lang="fr-FR" sz="2000" spc="-15"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long</a:t>
            </a:r>
            <a:r>
              <a:rPr lang="fr-FR" sz="2000" spc="-15" dirty="0">
                <a:solidFill>
                  <a:srgbClr val="231F20"/>
                </a:solidFill>
                <a:effectLst/>
                <a:latin typeface="Arial" panose="020B0604020202020204" pitchFamily="34" charset="0"/>
                <a:ea typeface="Calibri" panose="020F0502020204030204" pitchFamily="34" charset="0"/>
              </a:rPr>
              <a:t> </a:t>
            </a:r>
            <a:r>
              <a:rPr lang="fr-FR" sz="2000" dirty="0">
                <a:solidFill>
                  <a:srgbClr val="231F20"/>
                </a:solidFill>
                <a:effectLst/>
                <a:latin typeface="Arial" panose="020B0604020202020204" pitchFamily="34" charset="0"/>
                <a:ea typeface="Calibri" panose="020F0502020204030204" pitchFamily="34" charset="0"/>
              </a:rPr>
              <a:t>termes) </a:t>
            </a:r>
            <a:endParaRPr lang="fr-FR" sz="2000" dirty="0"/>
          </a:p>
        </p:txBody>
      </p:sp>
      <p:sp>
        <p:nvSpPr>
          <p:cNvPr id="4" name="Espace réservé du numéro de diapositive 3">
            <a:extLst>
              <a:ext uri="{FF2B5EF4-FFF2-40B4-BE49-F238E27FC236}">
                <a16:creationId xmlns:a16="http://schemas.microsoft.com/office/drawing/2014/main" id="{39644FFC-D8D8-4AC6-BBF7-29EAE15896D4}"/>
              </a:ext>
            </a:extLst>
          </p:cNvPr>
          <p:cNvSpPr>
            <a:spLocks noGrp="1"/>
          </p:cNvSpPr>
          <p:nvPr>
            <p:ph type="sldNum" sz="quarter" idx="12"/>
          </p:nvPr>
        </p:nvSpPr>
        <p:spPr/>
        <p:txBody>
          <a:bodyPr/>
          <a:lstStyle/>
          <a:p>
            <a:fld id="{9922635A-DC2A-4537-95C4-026A5C65AE19}" type="slidenum">
              <a:rPr lang="fr-FR" smtClean="0"/>
              <a:t>31</a:t>
            </a:fld>
            <a:endParaRPr lang="fr-FR"/>
          </a:p>
        </p:txBody>
      </p:sp>
    </p:spTree>
    <p:extLst>
      <p:ext uri="{BB962C8B-B14F-4D97-AF65-F5344CB8AC3E}">
        <p14:creationId xmlns:p14="http://schemas.microsoft.com/office/powerpoint/2010/main" val="4156092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2FE1D-F37F-4515-A735-9661CEAD1908}"/>
              </a:ext>
            </a:extLst>
          </p:cNvPr>
          <p:cNvSpPr>
            <a:spLocks noGrp="1"/>
          </p:cNvSpPr>
          <p:nvPr>
            <p:ph type="title"/>
          </p:nvPr>
        </p:nvSpPr>
        <p:spPr/>
        <p:txBody>
          <a:bodyPr>
            <a:normAutofit/>
          </a:bodyPr>
          <a:lstStyle/>
          <a:p>
            <a:pPr algn="ctr"/>
            <a:r>
              <a:rPr lang="fr-FR" sz="3200" b="1" dirty="0">
                <a:solidFill>
                  <a:srgbClr val="0070C0"/>
                </a:solidFill>
              </a:rPr>
              <a:t>ETAPE 5 : Diffusion des résultats et recommandations des interventions</a:t>
            </a:r>
          </a:p>
        </p:txBody>
      </p:sp>
      <p:sp>
        <p:nvSpPr>
          <p:cNvPr id="3" name="Espace réservé du contenu 2">
            <a:extLst>
              <a:ext uri="{FF2B5EF4-FFF2-40B4-BE49-F238E27FC236}">
                <a16:creationId xmlns:a16="http://schemas.microsoft.com/office/drawing/2014/main" id="{D27672A4-4E3F-4EE8-BE67-359DD78DE52A}"/>
              </a:ext>
            </a:extLst>
          </p:cNvPr>
          <p:cNvSpPr>
            <a:spLocks noGrp="1"/>
          </p:cNvSpPr>
          <p:nvPr>
            <p:ph idx="1"/>
          </p:nvPr>
        </p:nvSpPr>
        <p:spPr/>
        <p:txBody>
          <a:bodyPr>
            <a:normAutofit/>
          </a:bodyPr>
          <a:lstStyle/>
          <a:p>
            <a:pPr algn="just">
              <a:lnSpc>
                <a:spcPct val="100000"/>
              </a:lnSpc>
              <a:spcBef>
                <a:spcPts val="1200"/>
              </a:spcBef>
              <a:spcAft>
                <a:spcPts val="800"/>
              </a:spcAft>
            </a:pPr>
            <a:r>
              <a:rPr lang="fr-FR" sz="2400" dirty="0">
                <a:effectLst/>
                <a:ea typeface="Calibri" panose="020F0502020204030204" pitchFamily="34" charset="0"/>
                <a:cs typeface="Times New Roman" panose="02020603050405020304" pitchFamily="18" charset="0"/>
              </a:rPr>
              <a:t>Les résultats des audits seront partagés à tous les acteurs intervenant dans le processus de la SDMPR</a:t>
            </a:r>
          </a:p>
          <a:p>
            <a:pPr algn="just">
              <a:lnSpc>
                <a:spcPct val="100000"/>
              </a:lnSpc>
              <a:spcBef>
                <a:spcPts val="1200"/>
              </a:spcBef>
              <a:spcAft>
                <a:spcPts val="800"/>
              </a:spcAft>
            </a:pPr>
            <a:r>
              <a:rPr lang="fr-FR" sz="2400" dirty="0">
                <a:effectLst/>
                <a:ea typeface="Calibri" panose="020F0502020204030204" pitchFamily="34" charset="0"/>
                <a:cs typeface="Times New Roman" panose="02020603050405020304" pitchFamily="18" charset="0"/>
              </a:rPr>
              <a:t>Cette diffusion se fera lors des rencontres intégrées, des rencontres de restitution lors des cadres de concertation au niveau des hôpitaux, des districts, des régions et au niveau central </a:t>
            </a:r>
          </a:p>
          <a:p>
            <a:r>
              <a:rPr lang="fr-FR" sz="2400" dirty="0">
                <a:effectLst/>
                <a:ea typeface="Calibri" panose="020F0502020204030204" pitchFamily="34" charset="0"/>
              </a:rPr>
              <a:t>Le suivi de la mise en œuvre des recommandations se fera en continu par le comité d’audit </a:t>
            </a:r>
          </a:p>
          <a:p>
            <a:r>
              <a:rPr lang="fr-FR" sz="2400" dirty="0">
                <a:ea typeface="Calibri" panose="020F0502020204030204" pitchFamily="34" charset="0"/>
              </a:rPr>
              <a:t>U</a:t>
            </a:r>
            <a:r>
              <a:rPr lang="fr-FR" sz="2400" dirty="0">
                <a:effectLst/>
                <a:ea typeface="Calibri" panose="020F0502020204030204" pitchFamily="34" charset="0"/>
              </a:rPr>
              <a:t>ne évaluation doit être faite au début d’une nouvelle séance d’audit</a:t>
            </a:r>
            <a:endParaRPr lang="fr-FR" sz="2400" dirty="0"/>
          </a:p>
        </p:txBody>
      </p:sp>
      <p:sp>
        <p:nvSpPr>
          <p:cNvPr id="4" name="Espace réservé du numéro de diapositive 3">
            <a:extLst>
              <a:ext uri="{FF2B5EF4-FFF2-40B4-BE49-F238E27FC236}">
                <a16:creationId xmlns:a16="http://schemas.microsoft.com/office/drawing/2014/main" id="{E867BEC6-5554-4AB1-89F5-49F5679972F9}"/>
              </a:ext>
            </a:extLst>
          </p:cNvPr>
          <p:cNvSpPr>
            <a:spLocks noGrp="1"/>
          </p:cNvSpPr>
          <p:nvPr>
            <p:ph type="sldNum" sz="quarter" idx="12"/>
          </p:nvPr>
        </p:nvSpPr>
        <p:spPr/>
        <p:txBody>
          <a:bodyPr/>
          <a:lstStyle/>
          <a:p>
            <a:fld id="{9922635A-DC2A-4537-95C4-026A5C65AE19}" type="slidenum">
              <a:rPr lang="fr-FR" smtClean="0"/>
              <a:t>32</a:t>
            </a:fld>
            <a:endParaRPr lang="fr-FR"/>
          </a:p>
        </p:txBody>
      </p:sp>
    </p:spTree>
    <p:extLst>
      <p:ext uri="{BB962C8B-B14F-4D97-AF65-F5344CB8AC3E}">
        <p14:creationId xmlns:p14="http://schemas.microsoft.com/office/powerpoint/2010/main" val="3944551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DBC22-B08B-4837-9347-B5BB556ED634}"/>
              </a:ext>
            </a:extLst>
          </p:cNvPr>
          <p:cNvSpPr>
            <a:spLocks noGrp="1"/>
          </p:cNvSpPr>
          <p:nvPr>
            <p:ph type="title"/>
          </p:nvPr>
        </p:nvSpPr>
        <p:spPr>
          <a:xfrm>
            <a:off x="838200" y="18255"/>
            <a:ext cx="10515600" cy="1325563"/>
          </a:xfrm>
        </p:spPr>
        <p:txBody>
          <a:bodyPr>
            <a:normAutofit/>
          </a:bodyPr>
          <a:lstStyle/>
          <a:p>
            <a:pPr algn="ctr"/>
            <a:r>
              <a:rPr lang="fr-FR" sz="3200" b="1" dirty="0">
                <a:solidFill>
                  <a:srgbClr val="0070C0"/>
                </a:solidFill>
              </a:rPr>
              <a:t>PLAN DE MISE EN ŒUVRE DE LA SDMPR</a:t>
            </a:r>
          </a:p>
        </p:txBody>
      </p:sp>
      <p:sp>
        <p:nvSpPr>
          <p:cNvPr id="3" name="Espace réservé du contenu 2">
            <a:extLst>
              <a:ext uri="{FF2B5EF4-FFF2-40B4-BE49-F238E27FC236}">
                <a16:creationId xmlns:a16="http://schemas.microsoft.com/office/drawing/2014/main" id="{322757A2-2AFD-4C84-9041-953DE21FDA72}"/>
              </a:ext>
            </a:extLst>
          </p:cNvPr>
          <p:cNvSpPr>
            <a:spLocks noGrp="1"/>
          </p:cNvSpPr>
          <p:nvPr>
            <p:ph idx="1"/>
          </p:nvPr>
        </p:nvSpPr>
        <p:spPr>
          <a:xfrm>
            <a:off x="838200" y="1573697"/>
            <a:ext cx="10515600" cy="5023045"/>
          </a:xfrm>
        </p:spPr>
        <p:txBody>
          <a:bodyPr>
            <a:noAutofit/>
          </a:bodyPr>
          <a:lstStyle/>
          <a:p>
            <a:pPr algn="just">
              <a:lnSpc>
                <a:spcPct val="100000"/>
              </a:lnSpc>
              <a:spcBef>
                <a:spcPts val="1200"/>
              </a:spcBef>
              <a:spcAft>
                <a:spcPts val="800"/>
              </a:spcAft>
            </a:pPr>
            <a:r>
              <a:rPr lang="fr-FR" sz="2600" dirty="0">
                <a:cs typeface="Times New Roman" panose="02020603050405020304" pitchFamily="18" charset="0"/>
              </a:rPr>
              <a:t>Au niveau central</a:t>
            </a:r>
          </a:p>
          <a:p>
            <a:pPr algn="just">
              <a:lnSpc>
                <a:spcPct val="100000"/>
              </a:lnSpc>
              <a:spcBef>
                <a:spcPts val="1200"/>
              </a:spcBef>
              <a:spcAft>
                <a:spcPts val="800"/>
              </a:spcAft>
            </a:pPr>
            <a:r>
              <a:rPr lang="fr-FR" sz="2600" dirty="0">
                <a:cs typeface="Times New Roman" panose="02020603050405020304" pitchFamily="18" charset="0"/>
              </a:rPr>
              <a:t>Au niveau régional</a:t>
            </a:r>
          </a:p>
          <a:p>
            <a:pPr algn="just">
              <a:lnSpc>
                <a:spcPct val="100000"/>
              </a:lnSpc>
              <a:spcBef>
                <a:spcPts val="1200"/>
              </a:spcBef>
              <a:spcAft>
                <a:spcPts val="800"/>
              </a:spcAft>
            </a:pPr>
            <a:r>
              <a:rPr lang="fr-FR" sz="2600" dirty="0">
                <a:cs typeface="Times New Roman" panose="02020603050405020304" pitchFamily="18" charset="0"/>
              </a:rPr>
              <a:t>Au niveau DS et FS</a:t>
            </a:r>
          </a:p>
          <a:p>
            <a:pPr algn="just">
              <a:lnSpc>
                <a:spcPct val="100000"/>
              </a:lnSpc>
              <a:spcBef>
                <a:spcPts val="1200"/>
              </a:spcBef>
              <a:spcAft>
                <a:spcPts val="800"/>
              </a:spcAft>
            </a:pPr>
            <a:r>
              <a:rPr lang="fr-FR" sz="2600" dirty="0">
                <a:cs typeface="Times New Roman" panose="02020603050405020304" pitchFamily="18" charset="0"/>
              </a:rPr>
              <a:t>Au niveau communautaire</a:t>
            </a:r>
          </a:p>
          <a:p>
            <a:pPr algn="just">
              <a:lnSpc>
                <a:spcPct val="100000"/>
              </a:lnSpc>
              <a:spcBef>
                <a:spcPts val="1200"/>
              </a:spcBef>
              <a:spcAft>
                <a:spcPts val="800"/>
              </a:spcAft>
            </a:pPr>
            <a:endParaRPr lang="fr-FR" sz="2600" dirty="0">
              <a:cs typeface="Times New Roman" panose="02020603050405020304" pitchFamily="18" charset="0"/>
            </a:endParaRPr>
          </a:p>
          <a:p>
            <a:pPr algn="just">
              <a:lnSpc>
                <a:spcPct val="100000"/>
              </a:lnSpc>
              <a:spcBef>
                <a:spcPts val="1200"/>
              </a:spcBef>
              <a:spcAft>
                <a:spcPts val="800"/>
              </a:spcAft>
            </a:pPr>
            <a:r>
              <a:rPr lang="fr-FR" sz="2600" dirty="0">
                <a:cs typeface="Times New Roman" panose="02020603050405020304" pitchFamily="18" charset="0"/>
              </a:rPr>
              <a:t>Outils de collecte à chaque niveau</a:t>
            </a:r>
            <a:endParaRPr lang="fr-FR" sz="2600" dirty="0"/>
          </a:p>
        </p:txBody>
      </p:sp>
      <p:sp>
        <p:nvSpPr>
          <p:cNvPr id="4" name="Espace réservé du numéro de diapositive 3">
            <a:extLst>
              <a:ext uri="{FF2B5EF4-FFF2-40B4-BE49-F238E27FC236}">
                <a16:creationId xmlns:a16="http://schemas.microsoft.com/office/drawing/2014/main" id="{637C24BB-0299-4491-B467-CC9A46F29EFC}"/>
              </a:ext>
            </a:extLst>
          </p:cNvPr>
          <p:cNvSpPr>
            <a:spLocks noGrp="1"/>
          </p:cNvSpPr>
          <p:nvPr>
            <p:ph type="sldNum" sz="quarter" idx="12"/>
          </p:nvPr>
        </p:nvSpPr>
        <p:spPr/>
        <p:txBody>
          <a:bodyPr/>
          <a:lstStyle/>
          <a:p>
            <a:fld id="{9922635A-DC2A-4537-95C4-026A5C65AE19}" type="slidenum">
              <a:rPr lang="fr-FR" smtClean="0"/>
              <a:t>33</a:t>
            </a:fld>
            <a:endParaRPr lang="fr-FR"/>
          </a:p>
        </p:txBody>
      </p:sp>
    </p:spTree>
    <p:extLst>
      <p:ext uri="{BB962C8B-B14F-4D97-AF65-F5344CB8AC3E}">
        <p14:creationId xmlns:p14="http://schemas.microsoft.com/office/powerpoint/2010/main" val="1137546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6DBC22-B08B-4837-9347-B5BB556ED634}"/>
              </a:ext>
            </a:extLst>
          </p:cNvPr>
          <p:cNvSpPr>
            <a:spLocks noGrp="1"/>
          </p:cNvSpPr>
          <p:nvPr>
            <p:ph type="title"/>
          </p:nvPr>
        </p:nvSpPr>
        <p:spPr>
          <a:xfrm>
            <a:off x="838200" y="18255"/>
            <a:ext cx="10515600" cy="1325563"/>
          </a:xfrm>
        </p:spPr>
        <p:txBody>
          <a:bodyPr>
            <a:normAutofit/>
          </a:bodyPr>
          <a:lstStyle/>
          <a:p>
            <a:pPr algn="ctr"/>
            <a:r>
              <a:rPr lang="fr-FR" sz="3200" b="1" dirty="0">
                <a:solidFill>
                  <a:srgbClr val="0070C0"/>
                </a:solidFill>
              </a:rPr>
              <a:t>CIRCUIT ET PERIODICITE DE TRANSMISSION</a:t>
            </a:r>
          </a:p>
        </p:txBody>
      </p:sp>
      <p:pic>
        <p:nvPicPr>
          <p:cNvPr id="75" name="Espace réservé du contenu 74">
            <a:extLst>
              <a:ext uri="{FF2B5EF4-FFF2-40B4-BE49-F238E27FC236}">
                <a16:creationId xmlns:a16="http://schemas.microsoft.com/office/drawing/2014/main" id="{CF4E3E56-F53A-4B9A-9A0F-78B25137A6CF}"/>
              </a:ext>
            </a:extLst>
          </p:cNvPr>
          <p:cNvPicPr>
            <a:picLocks noGrp="1" noChangeAspect="1"/>
          </p:cNvPicPr>
          <p:nvPr>
            <p:ph idx="1"/>
          </p:nvPr>
        </p:nvPicPr>
        <p:blipFill>
          <a:blip r:embed="rId2"/>
          <a:stretch>
            <a:fillRect/>
          </a:stretch>
        </p:blipFill>
        <p:spPr>
          <a:xfrm>
            <a:off x="1110205" y="1210756"/>
            <a:ext cx="8780243" cy="4416304"/>
          </a:xfrm>
          <a:prstGeom prst="rect">
            <a:avLst/>
          </a:prstGeom>
        </p:spPr>
      </p:pic>
      <p:sp>
        <p:nvSpPr>
          <p:cNvPr id="76" name="ZoneTexte 75">
            <a:extLst>
              <a:ext uri="{FF2B5EF4-FFF2-40B4-BE49-F238E27FC236}">
                <a16:creationId xmlns:a16="http://schemas.microsoft.com/office/drawing/2014/main" id="{6ED4133B-029E-4114-9390-C8615F0210B8}"/>
              </a:ext>
            </a:extLst>
          </p:cNvPr>
          <p:cNvSpPr txBox="1"/>
          <p:nvPr/>
        </p:nvSpPr>
        <p:spPr>
          <a:xfrm>
            <a:off x="1268963" y="5962261"/>
            <a:ext cx="7800392" cy="492443"/>
          </a:xfrm>
          <a:prstGeom prst="rect">
            <a:avLst/>
          </a:prstGeom>
          <a:noFill/>
        </p:spPr>
        <p:txBody>
          <a:bodyPr wrap="square" rtlCol="0">
            <a:spAutoFit/>
          </a:bodyPr>
          <a:lstStyle/>
          <a:p>
            <a:r>
              <a:rPr lang="fr-FR" sz="2600" dirty="0"/>
              <a:t>Transmission le lundi à travers le TLOH</a:t>
            </a:r>
          </a:p>
        </p:txBody>
      </p:sp>
      <p:sp>
        <p:nvSpPr>
          <p:cNvPr id="77" name="Espace réservé du numéro de diapositive 76">
            <a:extLst>
              <a:ext uri="{FF2B5EF4-FFF2-40B4-BE49-F238E27FC236}">
                <a16:creationId xmlns:a16="http://schemas.microsoft.com/office/drawing/2014/main" id="{F2C5EBB3-15B9-457A-93F3-61330EE75440}"/>
              </a:ext>
            </a:extLst>
          </p:cNvPr>
          <p:cNvSpPr>
            <a:spLocks noGrp="1"/>
          </p:cNvSpPr>
          <p:nvPr>
            <p:ph type="sldNum" sz="quarter" idx="12"/>
          </p:nvPr>
        </p:nvSpPr>
        <p:spPr/>
        <p:txBody>
          <a:bodyPr/>
          <a:lstStyle/>
          <a:p>
            <a:fld id="{9922635A-DC2A-4537-95C4-026A5C65AE19}" type="slidenum">
              <a:rPr lang="fr-FR" smtClean="0"/>
              <a:t>34</a:t>
            </a:fld>
            <a:endParaRPr lang="fr-FR"/>
          </a:p>
        </p:txBody>
      </p:sp>
    </p:spTree>
    <p:extLst>
      <p:ext uri="{BB962C8B-B14F-4D97-AF65-F5344CB8AC3E}">
        <p14:creationId xmlns:p14="http://schemas.microsoft.com/office/powerpoint/2010/main" val="708314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182A74-B63A-4D42-86F1-504B176D457D}"/>
              </a:ext>
            </a:extLst>
          </p:cNvPr>
          <p:cNvSpPr>
            <a:spLocks noGrp="1"/>
          </p:cNvSpPr>
          <p:nvPr>
            <p:ph type="title"/>
          </p:nvPr>
        </p:nvSpPr>
        <p:spPr/>
        <p:txBody>
          <a:bodyPr>
            <a:normAutofit/>
          </a:bodyPr>
          <a:lstStyle/>
          <a:p>
            <a:pPr algn="ctr"/>
            <a:r>
              <a:rPr lang="fr-FR" sz="3200" b="1" dirty="0">
                <a:solidFill>
                  <a:srgbClr val="0070C0"/>
                </a:solidFill>
              </a:rPr>
              <a:t>MECANISME DE COORDINATION, DE SURVEILLANCE ET D’EVALUATION </a:t>
            </a:r>
          </a:p>
        </p:txBody>
      </p:sp>
      <p:sp>
        <p:nvSpPr>
          <p:cNvPr id="3" name="Espace réservé du contenu 2">
            <a:extLst>
              <a:ext uri="{FF2B5EF4-FFF2-40B4-BE49-F238E27FC236}">
                <a16:creationId xmlns:a16="http://schemas.microsoft.com/office/drawing/2014/main" id="{46603691-01EC-4B24-BB12-7122DE759585}"/>
              </a:ext>
            </a:extLst>
          </p:cNvPr>
          <p:cNvSpPr>
            <a:spLocks noGrp="1"/>
          </p:cNvSpPr>
          <p:nvPr>
            <p:ph idx="1"/>
          </p:nvPr>
        </p:nvSpPr>
        <p:spPr/>
        <p:txBody>
          <a:bodyPr/>
          <a:lstStyle/>
          <a:p>
            <a:r>
              <a:rPr lang="fr-FR" sz="2600" b="1" dirty="0">
                <a:cs typeface="Arial" panose="020B0604020202020204" pitchFamily="34" charset="0"/>
              </a:rPr>
              <a:t>Coordination</a:t>
            </a:r>
          </a:p>
          <a:p>
            <a:pPr lvl="1"/>
            <a:r>
              <a:rPr lang="fr-FR" sz="2200" dirty="0">
                <a:cs typeface="Arial" panose="020B0604020202020204" pitchFamily="34" charset="0"/>
              </a:rPr>
              <a:t>Ancrage institutionnel de la SDMPR : Direction de la santé de la famille (DSF) </a:t>
            </a:r>
          </a:p>
          <a:p>
            <a:pPr lvl="1"/>
            <a:r>
              <a:rPr lang="fr-FR" sz="2200" dirty="0">
                <a:cs typeface="Arial" panose="020B0604020202020204" pitchFamily="34" charset="0"/>
              </a:rPr>
              <a:t>Coordination : DSF </a:t>
            </a:r>
          </a:p>
          <a:p>
            <a:r>
              <a:rPr lang="fr-FR" sz="2600" b="1" dirty="0">
                <a:cs typeface="Arial" panose="020B0604020202020204" pitchFamily="34" charset="0"/>
              </a:rPr>
              <a:t>Surveillance et évaluation </a:t>
            </a:r>
          </a:p>
          <a:p>
            <a:pPr marL="0" indent="0">
              <a:buNone/>
            </a:pPr>
            <a:r>
              <a:rPr lang="fr-FR" sz="2600" dirty="0">
                <a:cs typeface="Arial" panose="020B0604020202020204" pitchFamily="34" charset="0"/>
              </a:rPr>
              <a:t>Nécessaires pour s’assurer de la fonctionnalité parfaite de ses principales phases et qu’elles s’améliorent au fil du temps</a:t>
            </a:r>
          </a:p>
          <a:p>
            <a:r>
              <a:rPr lang="fr-FR" sz="2600" b="1" dirty="0">
                <a:cs typeface="Arial" panose="020B0604020202020204" pitchFamily="34" charset="0"/>
              </a:rPr>
              <a:t>Actions déclinées par niveau</a:t>
            </a:r>
          </a:p>
          <a:p>
            <a:r>
              <a:rPr lang="fr-FR" sz="2600" b="1" dirty="0">
                <a:cs typeface="Arial" panose="020B0604020202020204" pitchFamily="34" charset="0"/>
              </a:rPr>
              <a:t>Comité national SDMPR</a:t>
            </a:r>
          </a:p>
          <a:p>
            <a:endParaRPr lang="fr-FR" dirty="0">
              <a:latin typeface="Arial" panose="020B0604020202020204" pitchFamily="34" charset="0"/>
              <a:cs typeface="Arial" panose="020B0604020202020204" pitchFamily="34" charset="0"/>
            </a:endParaRPr>
          </a:p>
          <a:p>
            <a:endParaRPr lang="fr-FR" dirty="0"/>
          </a:p>
        </p:txBody>
      </p:sp>
      <p:sp>
        <p:nvSpPr>
          <p:cNvPr id="4" name="Espace réservé du numéro de diapositive 3">
            <a:extLst>
              <a:ext uri="{FF2B5EF4-FFF2-40B4-BE49-F238E27FC236}">
                <a16:creationId xmlns:a16="http://schemas.microsoft.com/office/drawing/2014/main" id="{0CE8707A-DB45-4361-A545-201BCAEDBF97}"/>
              </a:ext>
            </a:extLst>
          </p:cNvPr>
          <p:cNvSpPr>
            <a:spLocks noGrp="1"/>
          </p:cNvSpPr>
          <p:nvPr>
            <p:ph type="sldNum" sz="quarter" idx="12"/>
          </p:nvPr>
        </p:nvSpPr>
        <p:spPr/>
        <p:txBody>
          <a:bodyPr/>
          <a:lstStyle/>
          <a:p>
            <a:fld id="{9922635A-DC2A-4537-95C4-026A5C65AE19}" type="slidenum">
              <a:rPr lang="fr-FR" smtClean="0"/>
              <a:t>35</a:t>
            </a:fld>
            <a:endParaRPr lang="fr-FR"/>
          </a:p>
        </p:txBody>
      </p:sp>
    </p:spTree>
    <p:extLst>
      <p:ext uri="{BB962C8B-B14F-4D97-AF65-F5344CB8AC3E}">
        <p14:creationId xmlns:p14="http://schemas.microsoft.com/office/powerpoint/2010/main" val="3389172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94C7F6-CE5D-416F-8084-375CA14BC291}"/>
              </a:ext>
            </a:extLst>
          </p:cNvPr>
          <p:cNvSpPr>
            <a:spLocks noGrp="1"/>
          </p:cNvSpPr>
          <p:nvPr>
            <p:ph type="title"/>
          </p:nvPr>
        </p:nvSpPr>
        <p:spPr>
          <a:xfrm>
            <a:off x="838200" y="2632464"/>
            <a:ext cx="10515600" cy="1325563"/>
          </a:xfrm>
        </p:spPr>
        <p:txBody>
          <a:bodyPr>
            <a:normAutofit/>
          </a:bodyPr>
          <a:lstStyle/>
          <a:p>
            <a:pPr algn="ctr"/>
            <a:r>
              <a:rPr lang="fr-FR" sz="3200" b="1" dirty="0">
                <a:solidFill>
                  <a:srgbClr val="0070C0"/>
                </a:solidFill>
              </a:rPr>
              <a:t>MERCI DE VOTRE AIMABLE ATTENTION !</a:t>
            </a:r>
          </a:p>
        </p:txBody>
      </p:sp>
      <p:sp>
        <p:nvSpPr>
          <p:cNvPr id="3" name="Espace réservé du numéro de diapositive 2">
            <a:extLst>
              <a:ext uri="{FF2B5EF4-FFF2-40B4-BE49-F238E27FC236}">
                <a16:creationId xmlns:a16="http://schemas.microsoft.com/office/drawing/2014/main" id="{2475C1E4-F019-467B-9035-465639780046}"/>
              </a:ext>
            </a:extLst>
          </p:cNvPr>
          <p:cNvSpPr>
            <a:spLocks noGrp="1"/>
          </p:cNvSpPr>
          <p:nvPr>
            <p:ph type="sldNum" sz="quarter" idx="12"/>
          </p:nvPr>
        </p:nvSpPr>
        <p:spPr/>
        <p:txBody>
          <a:bodyPr/>
          <a:lstStyle/>
          <a:p>
            <a:fld id="{9922635A-DC2A-4537-95C4-026A5C65AE19}" type="slidenum">
              <a:rPr lang="fr-FR" smtClean="0"/>
              <a:t>36</a:t>
            </a:fld>
            <a:endParaRPr lang="fr-FR"/>
          </a:p>
        </p:txBody>
      </p:sp>
    </p:spTree>
    <p:extLst>
      <p:ext uri="{BB962C8B-B14F-4D97-AF65-F5344CB8AC3E}">
        <p14:creationId xmlns:p14="http://schemas.microsoft.com/office/powerpoint/2010/main" val="221255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95D5EE-D4A1-48BB-89C8-23908177D9FB}"/>
              </a:ext>
            </a:extLst>
          </p:cNvPr>
          <p:cNvSpPr>
            <a:spLocks noGrp="1"/>
          </p:cNvSpPr>
          <p:nvPr>
            <p:ph type="title"/>
          </p:nvPr>
        </p:nvSpPr>
        <p:spPr>
          <a:xfrm>
            <a:off x="838200" y="2766218"/>
            <a:ext cx="10515600" cy="1325563"/>
          </a:xfrm>
        </p:spPr>
        <p:txBody>
          <a:bodyPr>
            <a:normAutofit/>
          </a:bodyPr>
          <a:lstStyle/>
          <a:p>
            <a:pPr algn="ctr"/>
            <a:r>
              <a:rPr lang="fr-FR" sz="3200" b="1" dirty="0">
                <a:solidFill>
                  <a:srgbClr val="0070C0"/>
                </a:solidFill>
              </a:rPr>
              <a:t>SIMR ET RSI</a:t>
            </a:r>
          </a:p>
        </p:txBody>
      </p:sp>
      <p:sp>
        <p:nvSpPr>
          <p:cNvPr id="3" name="Espace réservé du numéro de diapositive 2">
            <a:extLst>
              <a:ext uri="{FF2B5EF4-FFF2-40B4-BE49-F238E27FC236}">
                <a16:creationId xmlns:a16="http://schemas.microsoft.com/office/drawing/2014/main" id="{1AA02AA0-46F4-4C65-9765-D4BFD3C44103}"/>
              </a:ext>
            </a:extLst>
          </p:cNvPr>
          <p:cNvSpPr>
            <a:spLocks noGrp="1"/>
          </p:cNvSpPr>
          <p:nvPr>
            <p:ph type="sldNum" sz="quarter" idx="12"/>
          </p:nvPr>
        </p:nvSpPr>
        <p:spPr/>
        <p:txBody>
          <a:bodyPr/>
          <a:lstStyle/>
          <a:p>
            <a:fld id="{9922635A-DC2A-4537-95C4-026A5C65AE19}" type="slidenum">
              <a:rPr lang="fr-FR" smtClean="0"/>
              <a:t>4</a:t>
            </a:fld>
            <a:endParaRPr lang="fr-FR"/>
          </a:p>
        </p:txBody>
      </p:sp>
    </p:spTree>
    <p:extLst>
      <p:ext uri="{BB962C8B-B14F-4D97-AF65-F5344CB8AC3E}">
        <p14:creationId xmlns:p14="http://schemas.microsoft.com/office/powerpoint/2010/main" val="102462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CD7DD2A-D42C-4414-AA8B-975E2A6079F3}"/>
              </a:ext>
            </a:extLst>
          </p:cNvPr>
          <p:cNvSpPr>
            <a:spLocks noGrp="1"/>
          </p:cNvSpPr>
          <p:nvPr>
            <p:ph type="sldNum" sz="quarter" idx="12"/>
          </p:nvPr>
        </p:nvSpPr>
        <p:spPr/>
        <p:txBody>
          <a:bodyPr/>
          <a:lstStyle/>
          <a:p>
            <a:fld id="{9922635A-DC2A-4537-95C4-026A5C65AE19}" type="slidenum">
              <a:rPr lang="fr-FR" smtClean="0"/>
              <a:t>5</a:t>
            </a:fld>
            <a:endParaRPr lang="fr-FR"/>
          </a:p>
        </p:txBody>
      </p:sp>
      <p:pic>
        <p:nvPicPr>
          <p:cNvPr id="4" name="Image 3">
            <a:extLst>
              <a:ext uri="{FF2B5EF4-FFF2-40B4-BE49-F238E27FC236}">
                <a16:creationId xmlns:a16="http://schemas.microsoft.com/office/drawing/2014/main" id="{9F9E7B1B-31FE-4EE0-B9F0-A2111537A94D}"/>
              </a:ext>
            </a:extLst>
          </p:cNvPr>
          <p:cNvPicPr>
            <a:picLocks noChangeAspect="1"/>
          </p:cNvPicPr>
          <p:nvPr/>
        </p:nvPicPr>
        <p:blipFill>
          <a:blip r:embed="rId2"/>
          <a:stretch>
            <a:fillRect/>
          </a:stretch>
        </p:blipFill>
        <p:spPr>
          <a:xfrm>
            <a:off x="3702664" y="0"/>
            <a:ext cx="4786672" cy="6858000"/>
          </a:xfrm>
          <a:prstGeom prst="rect">
            <a:avLst/>
          </a:prstGeom>
        </p:spPr>
      </p:pic>
    </p:spTree>
    <p:extLst>
      <p:ext uri="{BB962C8B-B14F-4D97-AF65-F5344CB8AC3E}">
        <p14:creationId xmlns:p14="http://schemas.microsoft.com/office/powerpoint/2010/main" val="177213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FDDC99-B4CC-4265-AFDC-C17325E04772}"/>
              </a:ext>
            </a:extLst>
          </p:cNvPr>
          <p:cNvSpPr>
            <a:spLocks noGrp="1"/>
          </p:cNvSpPr>
          <p:nvPr>
            <p:ph type="title"/>
          </p:nvPr>
        </p:nvSpPr>
        <p:spPr>
          <a:xfrm>
            <a:off x="838200" y="289767"/>
            <a:ext cx="10515600" cy="782540"/>
          </a:xfrm>
        </p:spPr>
        <p:txBody>
          <a:bodyPr>
            <a:normAutofit/>
          </a:bodyPr>
          <a:lstStyle/>
          <a:p>
            <a:pPr algn="ctr"/>
            <a:r>
              <a:rPr lang="fr-FR" sz="3200" b="1" dirty="0">
                <a:solidFill>
                  <a:srgbClr val="0070C0"/>
                </a:solidFill>
              </a:rPr>
              <a:t>HISTORIQUE </a:t>
            </a:r>
            <a:r>
              <a:rPr lang="fr-FR" sz="2400" b="1" dirty="0">
                <a:solidFill>
                  <a:srgbClr val="0070C0"/>
                </a:solidFill>
              </a:rPr>
              <a:t>(1/2)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0042CD9E-4E4B-45DB-A928-A2A9877FD5F6}"/>
              </a:ext>
            </a:extLst>
          </p:cNvPr>
          <p:cNvSpPr>
            <a:spLocks noGrp="1"/>
          </p:cNvSpPr>
          <p:nvPr>
            <p:ph idx="1"/>
          </p:nvPr>
        </p:nvSpPr>
        <p:spPr>
          <a:xfrm>
            <a:off x="838200" y="1623527"/>
            <a:ext cx="10515600" cy="5097948"/>
          </a:xfrm>
        </p:spPr>
        <p:txBody>
          <a:bodyPr>
            <a:normAutofit/>
          </a:bodyPr>
          <a:lstStyle/>
          <a:p>
            <a:r>
              <a:rPr lang="fr-FR" dirty="0"/>
              <a:t>Septembre 1998 : adoption de la résolution AFR/RC/48/R2 sur la Surveillance intégrée de la maladie (SIM)</a:t>
            </a:r>
          </a:p>
          <a:p>
            <a:pPr lvl="1"/>
            <a:r>
              <a:rPr lang="fr-FR" dirty="0"/>
              <a:t>Objectif de cette résolution : lutter efficacement contre les maladies identifiées comme problèmes de santé publique</a:t>
            </a:r>
          </a:p>
          <a:p>
            <a:pPr marL="457200" lvl="1" indent="0">
              <a:buNone/>
            </a:pPr>
            <a:endParaRPr lang="fr-FR" dirty="0"/>
          </a:p>
          <a:p>
            <a:r>
              <a:rPr lang="fr-FR" dirty="0"/>
              <a:t>2001 : Surveillance intégrée de la maladie et la riposte (SIMR)</a:t>
            </a:r>
          </a:p>
          <a:p>
            <a:pPr lvl="1"/>
            <a:r>
              <a:rPr lang="fr-FR" dirty="0"/>
              <a:t>Intégration de la notion de riposte du fait du lien étroit et essentiel entre la surveillance et la riposte</a:t>
            </a:r>
          </a:p>
          <a:p>
            <a:endParaRPr lang="fr-FR" dirty="0"/>
          </a:p>
        </p:txBody>
      </p:sp>
      <p:sp>
        <p:nvSpPr>
          <p:cNvPr id="4" name="Espace réservé du numéro de diapositive 3">
            <a:extLst>
              <a:ext uri="{FF2B5EF4-FFF2-40B4-BE49-F238E27FC236}">
                <a16:creationId xmlns:a16="http://schemas.microsoft.com/office/drawing/2014/main" id="{70F2EBF0-4856-4869-83BA-E5683E54779E}"/>
              </a:ext>
            </a:extLst>
          </p:cNvPr>
          <p:cNvSpPr>
            <a:spLocks noGrp="1"/>
          </p:cNvSpPr>
          <p:nvPr>
            <p:ph type="sldNum" sz="quarter" idx="12"/>
          </p:nvPr>
        </p:nvSpPr>
        <p:spPr/>
        <p:txBody>
          <a:bodyPr/>
          <a:lstStyle/>
          <a:p>
            <a:fld id="{9922635A-DC2A-4537-95C4-026A5C65AE19}" type="slidenum">
              <a:rPr lang="fr-FR" smtClean="0"/>
              <a:t>6</a:t>
            </a:fld>
            <a:endParaRPr lang="fr-FR"/>
          </a:p>
        </p:txBody>
      </p:sp>
    </p:spTree>
    <p:extLst>
      <p:ext uri="{BB962C8B-B14F-4D97-AF65-F5344CB8AC3E}">
        <p14:creationId xmlns:p14="http://schemas.microsoft.com/office/powerpoint/2010/main" val="194070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FDDC99-B4CC-4265-AFDC-C17325E04772}"/>
              </a:ext>
            </a:extLst>
          </p:cNvPr>
          <p:cNvSpPr>
            <a:spLocks noGrp="1"/>
          </p:cNvSpPr>
          <p:nvPr>
            <p:ph type="title"/>
          </p:nvPr>
        </p:nvSpPr>
        <p:spPr>
          <a:xfrm>
            <a:off x="838200" y="289767"/>
            <a:ext cx="10515600" cy="782540"/>
          </a:xfrm>
        </p:spPr>
        <p:txBody>
          <a:bodyPr>
            <a:normAutofit/>
          </a:bodyPr>
          <a:lstStyle/>
          <a:p>
            <a:pPr algn="ctr"/>
            <a:r>
              <a:rPr lang="fr-FR" sz="3200" b="1" dirty="0">
                <a:solidFill>
                  <a:srgbClr val="0070C0"/>
                </a:solidFill>
              </a:rPr>
              <a:t>HISTORIQUE </a:t>
            </a:r>
            <a:r>
              <a:rPr lang="fr-FR" sz="2400" b="1" dirty="0">
                <a:solidFill>
                  <a:srgbClr val="0070C0"/>
                </a:solidFill>
              </a:rPr>
              <a:t>(2/2)</a:t>
            </a:r>
            <a:endParaRPr lang="fr-FR" sz="3200" b="1" dirty="0">
              <a:solidFill>
                <a:srgbClr val="0070C0"/>
              </a:solidFill>
            </a:endParaRPr>
          </a:p>
        </p:txBody>
      </p:sp>
      <p:sp>
        <p:nvSpPr>
          <p:cNvPr id="3" name="Espace réservé du contenu 2">
            <a:extLst>
              <a:ext uri="{FF2B5EF4-FFF2-40B4-BE49-F238E27FC236}">
                <a16:creationId xmlns:a16="http://schemas.microsoft.com/office/drawing/2014/main" id="{0042CD9E-4E4B-45DB-A928-A2A9877FD5F6}"/>
              </a:ext>
            </a:extLst>
          </p:cNvPr>
          <p:cNvSpPr>
            <a:spLocks noGrp="1"/>
          </p:cNvSpPr>
          <p:nvPr>
            <p:ph idx="1"/>
          </p:nvPr>
        </p:nvSpPr>
        <p:spPr>
          <a:xfrm>
            <a:off x="838200" y="1595535"/>
            <a:ext cx="10515600" cy="5125940"/>
          </a:xfrm>
        </p:spPr>
        <p:txBody>
          <a:bodyPr>
            <a:normAutofit/>
          </a:bodyPr>
          <a:lstStyle/>
          <a:p>
            <a:r>
              <a:rPr lang="fr-FR" dirty="0"/>
              <a:t>2005 : Règlement sanitaire international (RSI) exige aux Etats la surveillance et le contrôle non seulement des maladies prioritaires mais aussi les évènements de santé publique de portée internationale</a:t>
            </a:r>
          </a:p>
          <a:p>
            <a:endParaRPr lang="fr-FR" dirty="0"/>
          </a:p>
          <a:p>
            <a:r>
              <a:rPr lang="fr-FR" dirty="0"/>
              <a:t>2012 : relecture du guide SIMR</a:t>
            </a:r>
          </a:p>
          <a:p>
            <a:endParaRPr lang="fr-FR" dirty="0"/>
          </a:p>
          <a:p>
            <a:r>
              <a:rPr lang="fr-FR" dirty="0"/>
              <a:t>2016 : Révision du guide SIMR</a:t>
            </a:r>
          </a:p>
          <a:p>
            <a:endParaRPr lang="fr-FR" dirty="0"/>
          </a:p>
          <a:p>
            <a:r>
              <a:rPr lang="fr-FR" dirty="0"/>
              <a:t>SDMPR : un des volets de la SIMR</a:t>
            </a:r>
          </a:p>
        </p:txBody>
      </p:sp>
      <p:sp>
        <p:nvSpPr>
          <p:cNvPr id="4" name="Espace réservé du numéro de diapositive 3">
            <a:extLst>
              <a:ext uri="{FF2B5EF4-FFF2-40B4-BE49-F238E27FC236}">
                <a16:creationId xmlns:a16="http://schemas.microsoft.com/office/drawing/2014/main" id="{70F2EBF0-4856-4869-83BA-E5683E54779E}"/>
              </a:ext>
            </a:extLst>
          </p:cNvPr>
          <p:cNvSpPr>
            <a:spLocks noGrp="1"/>
          </p:cNvSpPr>
          <p:nvPr>
            <p:ph type="sldNum" sz="quarter" idx="12"/>
          </p:nvPr>
        </p:nvSpPr>
        <p:spPr/>
        <p:txBody>
          <a:bodyPr/>
          <a:lstStyle/>
          <a:p>
            <a:fld id="{9922635A-DC2A-4537-95C4-026A5C65AE19}" type="slidenum">
              <a:rPr lang="fr-FR" smtClean="0"/>
              <a:t>7</a:t>
            </a:fld>
            <a:endParaRPr lang="fr-FR"/>
          </a:p>
        </p:txBody>
      </p:sp>
    </p:spTree>
    <p:extLst>
      <p:ext uri="{BB962C8B-B14F-4D97-AF65-F5344CB8AC3E}">
        <p14:creationId xmlns:p14="http://schemas.microsoft.com/office/powerpoint/2010/main" val="406425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8E5B93-922E-4476-A388-A1C323907FB3}"/>
              </a:ext>
            </a:extLst>
          </p:cNvPr>
          <p:cNvSpPr>
            <a:spLocks noGrp="1"/>
          </p:cNvSpPr>
          <p:nvPr>
            <p:ph type="title"/>
          </p:nvPr>
        </p:nvSpPr>
        <p:spPr/>
        <p:txBody>
          <a:bodyPr>
            <a:normAutofit/>
          </a:bodyPr>
          <a:lstStyle/>
          <a:p>
            <a:pPr algn="ctr"/>
            <a:r>
              <a:rPr lang="fr-FR" sz="3200" b="1" dirty="0">
                <a:solidFill>
                  <a:srgbClr val="0070C0"/>
                </a:solidFill>
              </a:rPr>
              <a:t>QU’EST-CE QUE LA SURVEILLANCE DES MALADIES ?</a:t>
            </a:r>
          </a:p>
        </p:txBody>
      </p:sp>
      <p:sp>
        <p:nvSpPr>
          <p:cNvPr id="3" name="Espace réservé du contenu 2">
            <a:extLst>
              <a:ext uri="{FF2B5EF4-FFF2-40B4-BE49-F238E27FC236}">
                <a16:creationId xmlns:a16="http://schemas.microsoft.com/office/drawing/2014/main" id="{10C502D2-FF98-4B8C-A1CC-B8C331E704D0}"/>
              </a:ext>
            </a:extLst>
          </p:cNvPr>
          <p:cNvSpPr>
            <a:spLocks noGrp="1"/>
          </p:cNvSpPr>
          <p:nvPr>
            <p:ph idx="1"/>
          </p:nvPr>
        </p:nvSpPr>
        <p:spPr/>
        <p:txBody>
          <a:bodyPr/>
          <a:lstStyle/>
          <a:p>
            <a:r>
              <a:rPr lang="fr-FR" dirty="0"/>
              <a:t>C’est un ensemble d’actions comprenant le recueil systématique et continu des données, leur analyse et leur interprétation ainsi que la diffusion des informations auprès de ceux qui en ont besoin pour prendre les mesures sanitaires nécessaires</a:t>
            </a:r>
          </a:p>
          <a:p>
            <a:endParaRPr lang="fr-FR" dirty="0"/>
          </a:p>
          <a:p>
            <a:r>
              <a:rPr lang="fr-FR" dirty="0"/>
              <a:t>Elle est essentielle pour planifier, mettre en œuvre et évaluer les pratiques sanitaires</a:t>
            </a:r>
          </a:p>
        </p:txBody>
      </p:sp>
      <p:sp>
        <p:nvSpPr>
          <p:cNvPr id="4" name="Espace réservé du numéro de diapositive 3">
            <a:extLst>
              <a:ext uri="{FF2B5EF4-FFF2-40B4-BE49-F238E27FC236}">
                <a16:creationId xmlns:a16="http://schemas.microsoft.com/office/drawing/2014/main" id="{00580012-D519-4E0D-A315-407CD7CC2F58}"/>
              </a:ext>
            </a:extLst>
          </p:cNvPr>
          <p:cNvSpPr>
            <a:spLocks noGrp="1"/>
          </p:cNvSpPr>
          <p:nvPr>
            <p:ph type="sldNum" sz="quarter" idx="12"/>
          </p:nvPr>
        </p:nvSpPr>
        <p:spPr/>
        <p:txBody>
          <a:bodyPr/>
          <a:lstStyle/>
          <a:p>
            <a:fld id="{9922635A-DC2A-4537-95C4-026A5C65AE19}" type="slidenum">
              <a:rPr lang="fr-FR" smtClean="0"/>
              <a:t>8</a:t>
            </a:fld>
            <a:endParaRPr lang="fr-FR"/>
          </a:p>
        </p:txBody>
      </p:sp>
    </p:spTree>
    <p:extLst>
      <p:ext uri="{BB962C8B-B14F-4D97-AF65-F5344CB8AC3E}">
        <p14:creationId xmlns:p14="http://schemas.microsoft.com/office/powerpoint/2010/main" val="135676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BDEB9C-147E-496D-A79A-37926A80F13B}"/>
              </a:ext>
            </a:extLst>
          </p:cNvPr>
          <p:cNvSpPr>
            <a:spLocks noGrp="1"/>
          </p:cNvSpPr>
          <p:nvPr>
            <p:ph type="title"/>
          </p:nvPr>
        </p:nvSpPr>
        <p:spPr/>
        <p:txBody>
          <a:bodyPr>
            <a:normAutofit/>
          </a:bodyPr>
          <a:lstStyle/>
          <a:p>
            <a:pPr algn="ctr"/>
            <a:r>
              <a:rPr lang="fr-FR" sz="3200" b="1" dirty="0">
                <a:solidFill>
                  <a:srgbClr val="0070C0"/>
                </a:solidFill>
              </a:rPr>
              <a:t>QU’EST-CE QUE LA SURVEILLANCE INTEGREE DE LA MALADIE ET LA RIPOSTE ?</a:t>
            </a:r>
            <a:endParaRPr lang="fr-FR" sz="3200" dirty="0"/>
          </a:p>
        </p:txBody>
      </p:sp>
      <p:sp>
        <p:nvSpPr>
          <p:cNvPr id="3" name="Espace réservé du contenu 2">
            <a:extLst>
              <a:ext uri="{FF2B5EF4-FFF2-40B4-BE49-F238E27FC236}">
                <a16:creationId xmlns:a16="http://schemas.microsoft.com/office/drawing/2014/main" id="{E3EFD309-5760-4AF7-8CB6-05E6C4070D24}"/>
              </a:ext>
            </a:extLst>
          </p:cNvPr>
          <p:cNvSpPr>
            <a:spLocks noGrp="1"/>
          </p:cNvSpPr>
          <p:nvPr>
            <p:ph idx="1"/>
          </p:nvPr>
        </p:nvSpPr>
        <p:spPr>
          <a:xfrm>
            <a:off x="838200" y="2285999"/>
            <a:ext cx="10515600" cy="3890963"/>
          </a:xfrm>
        </p:spPr>
        <p:txBody>
          <a:bodyPr/>
          <a:lstStyle/>
          <a:p>
            <a:r>
              <a:rPr lang="fr-FR" dirty="0"/>
              <a:t>C’est une approche permettant de coordonner les activités de surveillance à tous les niveaux</a:t>
            </a:r>
          </a:p>
          <a:p>
            <a:endParaRPr lang="fr-FR" dirty="0"/>
          </a:p>
          <a:p>
            <a:r>
              <a:rPr lang="fr-FR" dirty="0"/>
              <a:t>Elle vise à garantir la prompte fourniture des données à tous les programmes de prévention et de lutte pour une prise de décision adéquate</a:t>
            </a:r>
          </a:p>
        </p:txBody>
      </p:sp>
      <p:sp>
        <p:nvSpPr>
          <p:cNvPr id="4" name="Espace réservé du numéro de diapositive 3">
            <a:extLst>
              <a:ext uri="{FF2B5EF4-FFF2-40B4-BE49-F238E27FC236}">
                <a16:creationId xmlns:a16="http://schemas.microsoft.com/office/drawing/2014/main" id="{87BAE71E-00BB-4BF8-B27A-98557F90F140}"/>
              </a:ext>
            </a:extLst>
          </p:cNvPr>
          <p:cNvSpPr>
            <a:spLocks noGrp="1"/>
          </p:cNvSpPr>
          <p:nvPr>
            <p:ph type="sldNum" sz="quarter" idx="12"/>
          </p:nvPr>
        </p:nvSpPr>
        <p:spPr/>
        <p:txBody>
          <a:bodyPr/>
          <a:lstStyle/>
          <a:p>
            <a:fld id="{9922635A-DC2A-4537-95C4-026A5C65AE19}" type="slidenum">
              <a:rPr lang="fr-FR" smtClean="0"/>
              <a:t>9</a:t>
            </a:fld>
            <a:endParaRPr lang="fr-FR"/>
          </a:p>
        </p:txBody>
      </p:sp>
    </p:spTree>
    <p:extLst>
      <p:ext uri="{BB962C8B-B14F-4D97-AF65-F5344CB8AC3E}">
        <p14:creationId xmlns:p14="http://schemas.microsoft.com/office/powerpoint/2010/main" val="246183587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1747</Words>
  <Application>Microsoft Office PowerPoint</Application>
  <PresentationFormat>Grand écran</PresentationFormat>
  <Paragraphs>208</Paragraphs>
  <Slides>36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36</vt:i4>
      </vt:variant>
    </vt:vector>
  </HeadingPairs>
  <TitlesOfParts>
    <vt:vector size="43" baseType="lpstr">
      <vt:lpstr>SimSun</vt:lpstr>
      <vt:lpstr>Arial</vt:lpstr>
      <vt:lpstr>Calibri</vt:lpstr>
      <vt:lpstr>Calibri Light</vt:lpstr>
      <vt:lpstr>Palatino Linotype</vt:lpstr>
      <vt:lpstr>Times New Roman</vt:lpstr>
      <vt:lpstr>Thème Office</vt:lpstr>
      <vt:lpstr>DIRECTIVES NATIONALES POUR LA SURVEILLANCE DES DECES MATERNELS ET PERINATALS ET LA RIPOSTE  Direction  de la santé de la famille  </vt:lpstr>
      <vt:lpstr>OBJECTIFS</vt:lpstr>
      <vt:lpstr>PLAN DE PRESENTATION</vt:lpstr>
      <vt:lpstr>SIMR ET RSI</vt:lpstr>
      <vt:lpstr>Présentation PowerPoint</vt:lpstr>
      <vt:lpstr>HISTORIQUE (1/2)</vt:lpstr>
      <vt:lpstr>HISTORIQUE (2/2)</vt:lpstr>
      <vt:lpstr>QU’EST-CE QUE LA SURVEILLANCE DES MALADIES ?</vt:lpstr>
      <vt:lpstr>QU’EST-CE QUE LA SURVEILLANCE INTEGREE DE LA MALADIE ET LA RIPOSTE ?</vt:lpstr>
      <vt:lpstr>BUT ET OBJECTIF DE LA SIMR</vt:lpstr>
      <vt:lpstr>LE REGLEMENT SANITAIRE INTERNATIONAL</vt:lpstr>
      <vt:lpstr>APPLICATION DU RSI PAR LA SIMR</vt:lpstr>
      <vt:lpstr>SDMPR</vt:lpstr>
      <vt:lpstr>Présentation PowerPoint</vt:lpstr>
      <vt:lpstr>CONTEXTE ET JUSTIFICATION (1/3)</vt:lpstr>
      <vt:lpstr>CONTEXTE ET JUSTIFICATION (2/3)</vt:lpstr>
      <vt:lpstr>CONTEXTE ET JUSTIFICATION (3/3)</vt:lpstr>
      <vt:lpstr>QUELQUES DEFINITIONS (1/3)</vt:lpstr>
      <vt:lpstr>QUELQUES DEFINITIONS (2/3)</vt:lpstr>
      <vt:lpstr>QUELQUES DEFINITIONS (3/3)</vt:lpstr>
      <vt:lpstr>BUT ET OBJECTIFS DE LA SDMPR (1/2)</vt:lpstr>
      <vt:lpstr>BUT ET OBJECTIFS DE LA SDMPR (2/2)</vt:lpstr>
      <vt:lpstr>DIRECTIVES (1/2)</vt:lpstr>
      <vt:lpstr>DIRECTIVES (2/2)</vt:lpstr>
      <vt:lpstr>PROCESSUS DE LA SDMPR</vt:lpstr>
      <vt:lpstr>ETAPE 1 : Identification et notification</vt:lpstr>
      <vt:lpstr>ETAPE 2 : Audit des décès maternels et périnatals (1/2)</vt:lpstr>
      <vt:lpstr>ETAPE 2 : Audit des décès maternels et périnatals (2/2)</vt:lpstr>
      <vt:lpstr>ETAPE 3 : Analyse et interprétation des résultats (1/2)</vt:lpstr>
      <vt:lpstr>ETAPE 3 : Analyse et interprétation des résultats (2/2)</vt:lpstr>
      <vt:lpstr>ETAPE 4 : Riposte</vt:lpstr>
      <vt:lpstr>ETAPE 5 : Diffusion des résultats et recommandations des interventions</vt:lpstr>
      <vt:lpstr>PLAN DE MISE EN ŒUVRE DE LA SDMPR</vt:lpstr>
      <vt:lpstr>CIRCUIT ET PERIODICITE DE TRANSMISSION</vt:lpstr>
      <vt:lpstr>MECANISME DE COORDINATION, DE SURVEILLANCE ET D’EVALUATION </vt:lpstr>
      <vt:lpstr>MERCI DE VOTRE AIMABLE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Directives nationales de la SDMPR</dc:title>
  <dc:creator>Dr Moussa DADJOARI</dc:creator>
  <cp:keywords>Directives, SDMPR.</cp:keywords>
  <cp:lastModifiedBy>HP</cp:lastModifiedBy>
  <cp:revision>33</cp:revision>
  <dcterms:created xsi:type="dcterms:W3CDTF">2021-12-26T08:49:45Z</dcterms:created>
  <dcterms:modified xsi:type="dcterms:W3CDTF">2022-05-25T13:45:00Z</dcterms:modified>
</cp:coreProperties>
</file>