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314" r:id="rId4"/>
    <p:sldId id="312" r:id="rId5"/>
    <p:sldId id="296" r:id="rId6"/>
    <p:sldId id="321" r:id="rId7"/>
    <p:sldId id="332" r:id="rId8"/>
    <p:sldId id="315" r:id="rId9"/>
    <p:sldId id="316" r:id="rId10"/>
    <p:sldId id="320" r:id="rId11"/>
    <p:sldId id="317" r:id="rId12"/>
    <p:sldId id="319" r:id="rId13"/>
    <p:sldId id="322" r:id="rId14"/>
    <p:sldId id="323" r:id="rId15"/>
    <p:sldId id="324" r:id="rId16"/>
    <p:sldId id="325" r:id="rId17"/>
    <p:sldId id="335" r:id="rId18"/>
    <p:sldId id="334" r:id="rId19"/>
    <p:sldId id="336" r:id="rId20"/>
    <p:sldId id="339" r:id="rId21"/>
    <p:sldId id="338" r:id="rId22"/>
    <p:sldId id="337" r:id="rId23"/>
    <p:sldId id="345" r:id="rId24"/>
    <p:sldId id="340" r:id="rId25"/>
    <p:sldId id="341" r:id="rId26"/>
    <p:sldId id="342" r:id="rId27"/>
    <p:sldId id="343" r:id="rId28"/>
    <p:sldId id="286" r:id="rId29"/>
    <p:sldId id="333" r:id="rId30"/>
    <p:sldId id="267" r:id="rId31"/>
    <p:sldId id="330" r:id="rId32"/>
    <p:sldId id="326" r:id="rId33"/>
    <p:sldId id="328" r:id="rId34"/>
    <p:sldId id="329" r:id="rId35"/>
    <p:sldId id="327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58" y="67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68528-F18C-46AC-86C3-EC5E40E8D03E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F2938-4E19-43BD-87C1-8DDE35DDE5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82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F2938-4E19-43BD-87C1-8DDE35DDE51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156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F2938-4E19-43BD-87C1-8DDE35DDE51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90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F2938-4E19-43BD-87C1-8DDE35DDE51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544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527175" y="706438"/>
            <a:ext cx="4129088" cy="2324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722864" y="3377723"/>
            <a:ext cx="6091272" cy="585763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altLang="fr-FR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6D7753-1840-48E6-A619-CC810CD1C12A}" type="slidenum">
              <a:rPr lang="fr-FR" altLang="fr-FR" smtClean="0"/>
              <a:pPr/>
              <a:t>34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932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4DF1B-7392-485F-8F04-954C6B4CE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51F89E0-7BCF-40C5-A6EF-C20CF6EE8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01E266-C9C2-46AD-B1F6-D2F91A98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96BDD-693B-4171-B4A6-D984D9BBD0DE}" type="datetime1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F6E4CE-F410-47C9-9CD1-EB86E82A0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C15F44-746E-485B-B2CC-6E72050D1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91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1B537-6BCE-4784-9694-9A514B4C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5403BF5-41F0-4E8A-AC74-50C3B8E2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3DD78B-4713-4B7A-9DCC-26B3060B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7211-E5FC-4E3F-BAB4-41F352A2E9B8}" type="datetime1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00971F-4B67-4066-ABA2-CD7A95B3D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264280-0794-4122-BA03-B06EC4DB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88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8EAE8F-FF4D-4DCF-AF74-BE096EE3A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4BF33D-18F6-4C7E-9980-73CCEBF42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9AA322-247B-4829-A67C-1E831312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64CC-9075-4CE8-8FFA-6CEA149849FE}" type="datetime1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ED7901-1BC4-4AA3-BAC2-4CE46546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2A2F77-9DAE-49C9-9723-5445D4C0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81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86BC7-5161-4DAC-9DC7-DD4DF329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2E72F0-820E-457E-93C1-AC1994647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E10B0C-DB1C-48CD-92AA-9EE0EE1C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D3C0-B2FA-4B1D-86BC-8C75D95F4F67}" type="datetime1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32E91D-3E0B-4392-A4A7-D294736D2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1302E9-1551-433A-926D-E7EF36BE5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8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FBB70-8FAF-4B85-ACDA-E7539156F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D149EA-EDB7-48B3-B68F-48502B810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865F39-D0F7-4BBB-BA78-DFFF2FD7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F772-5FF3-4C98-99BB-5429BAC49A36}" type="datetime1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7C61A1-7D2D-46E7-8904-7D3FB9DAD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9B3BE4-992D-4E38-8451-142DE5F4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71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A3B996-3DB7-41B7-B80F-B3DDEA0A2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E5D9B2-A969-4897-BFF4-D6BE3C244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0DE342-E223-4ECC-9986-D3023DADC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E12E9A-B5BE-4E48-80E6-C5FD21276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3E63-310B-4464-8E9F-54042E3A61B5}" type="datetime1">
              <a:rPr lang="fr-FR" smtClean="0"/>
              <a:t>03/06/2022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6B8A42-EA1A-489C-B3C4-30FAEEC0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4962EC-7AB4-4FFB-98A2-F14D3F79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480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1D62D-AB26-415D-A10C-66A6E86B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CF58F2-7D18-4F20-B71C-CD69F8765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452443-C694-4E0C-9D18-1F8E03E77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4AC2BD-A5AF-4331-9101-884C15A62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EF0F286-22C2-4F30-8E52-EDDFA42F8C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BA8F4CB-B8DE-4FA4-8D9A-4C3D1B1C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9CB-9694-47FB-9D44-0869BA10C299}" type="datetime1">
              <a:rPr lang="fr-FR" smtClean="0"/>
              <a:t>03/06/2022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F923037-482F-4FF5-A201-3592DDB2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DB0DF0-449F-4C00-9226-5B2F9B67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254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DF8C8-7366-4C93-BB7C-A6E47F5C8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87BF610-40C7-447B-A141-0B2603062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7D66-9A4D-448D-B3A3-B60E73893ED4}" type="datetime1">
              <a:rPr lang="fr-FR" smtClean="0"/>
              <a:t>03/06/2022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0F7B1F-8D0F-4D25-BBC9-C76A77FF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E70C29-D010-4B71-86D0-38ED23092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82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2BA0063-11B4-42AE-95D9-797992A9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C05F-190E-4B4C-9778-27CD99273531}" type="datetime1">
              <a:rPr lang="fr-FR" smtClean="0"/>
              <a:t>03/06/2022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D2CC05-6B3D-42E8-8DDE-45A37B95A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E9A901-9473-4837-8B9E-A48856CE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46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38E164-93B9-4FCB-B47F-ADD367E73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67A0AC-53EC-4610-AAB5-4BCF34CF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EFD622-B135-432E-9CE5-2B796970A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A6CA0C-FEA2-4DEF-8F3F-FFB777F3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F5647-0F92-4BDD-B492-4C63F22D129D}" type="datetime1">
              <a:rPr lang="fr-FR" smtClean="0"/>
              <a:t>03/06/2022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4152CE-7826-4909-B573-41C01747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744B8-863E-4B66-AEE5-963D8B13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48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59C15-035A-480F-805E-A4D91655D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D5B38A-0A2D-4634-8D2D-5FF41054F6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8F602A-E0FF-45DE-8999-63602E42E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DB7BD6-E6E6-494C-8834-73BFEF64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1218-DBBF-4BF1-863F-096C02CECDE0}" type="datetime1">
              <a:rPr lang="fr-FR" smtClean="0"/>
              <a:t>03/06/2022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382DEA-6F06-4FEA-B1AC-DDC9B6E3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3A496F-F366-4B6E-BCCF-1CDC02059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689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F884C65-7279-4070-8405-D69B5278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66B7C8-FB8F-41A0-B85D-A8134982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17C77F-C5F9-4B9E-AD95-E004D465D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C05F1-BC7C-4D44-ACE8-7EE5C8A42890}" type="datetime1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CD1EE6-B27C-4A21-B0D1-3BB81391A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B6EF38-082B-4110-9134-4788C990D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13692-AA01-4C18-BDDD-0FE9F3BDB7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65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1.emf"/><Relationship Id="rId2" Type="http://schemas.openxmlformats.org/officeDocument/2006/relationships/image" Target="../media/image46.pn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mehb-bf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59CE5-3175-49E9-8AAA-E057DDE7B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135" y="2038350"/>
            <a:ext cx="11217729" cy="1934937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chemeClr val="bg1"/>
                </a:solidFill>
                <a:latin typeface="Arial Black" panose="020B0A04020102020204" pitchFamily="34" charset="0"/>
              </a:rPr>
              <a:t>Le Réseau mères enfants des Hauts-Bassins (Remehbs) du Burkina Faso : contribution à l’analyse des tendances 2005-2020 de la région sanitaire des Hauts-Bassins et identification des besoins</a:t>
            </a:r>
            <a:endParaRPr lang="fr-FR" sz="3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0FFFBA-DE4E-4193-80A6-2AD6B661D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571" y="4269923"/>
            <a:ext cx="11430000" cy="22941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b="1" dirty="0"/>
              <a:t>Méda Ziemlé Clément</a:t>
            </a:r>
            <a:r>
              <a:rPr lang="fr-FR" sz="1600" b="1" baseline="30000" dirty="0"/>
              <a:t>1,2,3</a:t>
            </a:r>
            <a:r>
              <a:rPr lang="fr-FR" sz="1600" dirty="0"/>
              <a:t>, Ouattara Habib Hermann</a:t>
            </a:r>
            <a:r>
              <a:rPr lang="fr-FR" sz="1600" baseline="30000" dirty="0"/>
              <a:t>1,4</a:t>
            </a:r>
            <a:r>
              <a:rPr lang="fr-FR" sz="1600" dirty="0"/>
              <a:t>, Soma Honorine</a:t>
            </a:r>
            <a:r>
              <a:rPr lang="fr-FR" sz="1600" baseline="30000" dirty="0"/>
              <a:t>1,5</a:t>
            </a:r>
            <a:r>
              <a:rPr lang="fr-FR" sz="1600" dirty="0"/>
              <a:t>, </a:t>
            </a:r>
            <a:r>
              <a:rPr lang="fr-FR" sz="1600" dirty="0" err="1"/>
              <a:t>Somé</a:t>
            </a:r>
            <a:r>
              <a:rPr lang="fr-FR" sz="1600" dirty="0"/>
              <a:t> Der Adolphe</a:t>
            </a:r>
            <a:r>
              <a:rPr lang="fr-FR" sz="1600" baseline="30000" dirty="0"/>
              <a:t>1,2,3</a:t>
            </a:r>
            <a:r>
              <a:rPr lang="fr-FR" sz="1600" dirty="0"/>
              <a:t>, Ouattara Souleymane</a:t>
            </a:r>
            <a:r>
              <a:rPr lang="fr-FR" sz="1600" baseline="30000" dirty="0"/>
              <a:t>1,2,3</a:t>
            </a:r>
            <a:r>
              <a:rPr lang="fr-FR" sz="1600" dirty="0"/>
              <a:t>, Dao Blami</a:t>
            </a:r>
            <a:r>
              <a:rPr lang="fr-FR" sz="1600" baseline="30000" dirty="0"/>
              <a:t>1,6</a:t>
            </a: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dirty="0"/>
              <a:t> 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400" dirty="0"/>
              <a:t>1. Réseau mères  enfants des Hauts-Bassins (Remehbs), Bobo Dioulasso, Burkina Faso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400" dirty="0"/>
              <a:t>2. Centre hospitalier universitaire Souro Sanou (CHUSS), Bobo Dioulasso, Burkina Faso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400" dirty="0"/>
              <a:t>3. Institut supérieur des sciences de la santé (INSSA), Université Nazi Boni, Bobo Dioulasso, Burkina Faso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400" dirty="0"/>
              <a:t>4. Hôpital de district du district sanitaire de Do, Bobo Dioulasso, Burkina Faso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400" dirty="0"/>
              <a:t>5. Clinique des sages-femmes, Bobo Dioulasso, Burkina Faso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400" dirty="0"/>
              <a:t>6. </a:t>
            </a:r>
            <a:r>
              <a:rPr lang="fr-FR" sz="1400" dirty="0" err="1"/>
              <a:t>Jhpiego</a:t>
            </a:r>
            <a:r>
              <a:rPr lang="fr-FR" sz="1400" dirty="0"/>
              <a:t>, Ouagadougou, Burkina Faso</a:t>
            </a:r>
          </a:p>
        </p:txBody>
      </p:sp>
      <p:pic>
        <p:nvPicPr>
          <p:cNvPr id="6" name="Imag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57742"/>
            <a:ext cx="2231570" cy="172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/>
          <p:nvPr/>
        </p:nvPicPr>
        <p:blipFill rotWithShape="1">
          <a:blip r:embed="rId4"/>
          <a:srcRect l="17436" t="23660" r="62338" b="43615"/>
          <a:stretch/>
        </p:blipFill>
        <p:spPr bwMode="auto">
          <a:xfrm>
            <a:off x="179614" y="37127"/>
            <a:ext cx="2422072" cy="2001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2848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443734" y="6490365"/>
            <a:ext cx="586408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185784A6-FEEE-487B-B95B-CDCCA33002E0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10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37855" t="26394" r="37386" b="48481"/>
          <a:stretch/>
        </p:blipFill>
        <p:spPr>
          <a:xfrm>
            <a:off x="6312813" y="1247445"/>
            <a:ext cx="5651301" cy="2620445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312234" y="100361"/>
            <a:ext cx="11651880" cy="81403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5400" b="1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Résultats : Journées de périnatalité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4742" y="1143272"/>
            <a:ext cx="5941258" cy="554055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1ères (en 2005), 2èmes (en 2010), et 3èmes (en 2017) journées du Réseau de périnatalité (Remehbs)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conjointes REMEHBS-SOGOB, Juillet 2019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2100" b="1" dirty="0">
                <a:latin typeface="Arial" panose="020B0604020202020204" pitchFamily="34" charset="0"/>
                <a:cs typeface="Arial" panose="020B0604020202020204" pitchFamily="34" charset="0"/>
              </a:rPr>
              <a:t>782 participants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2100" b="1" dirty="0">
                <a:latin typeface="Arial" panose="020B0604020202020204" pitchFamily="34" charset="0"/>
                <a:cs typeface="Arial" panose="020B0604020202020204" pitchFamily="34" charset="0"/>
              </a:rPr>
              <a:t>08 pays : Bénin, Centrafrique, Côte d’Ivoire, Mali, Niger, Sénégal, France, et Burkina Faso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Journées conjointes REMEHBS-SOBUPED-IASAD, du 29 au 31 Juillet 2021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(contexte COVID-19)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2100" b="1" dirty="0">
                <a:latin typeface="Arial" panose="020B0604020202020204" pitchFamily="34" charset="0"/>
                <a:cs typeface="Arial" panose="020B0604020202020204" pitchFamily="34" charset="0"/>
              </a:rPr>
              <a:t>732 participants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2100" b="1" dirty="0">
                <a:latin typeface="Arial" panose="020B0604020202020204" pitchFamily="34" charset="0"/>
                <a:cs typeface="Arial" panose="020B0604020202020204" pitchFamily="34" charset="0"/>
              </a:rPr>
              <a:t>08 pays : Bénin, Côte d’Ivoire, Mali, Niger, Sénégal, Togo, Cameroun, et Burkina Faso                                           </a:t>
            </a:r>
          </a:p>
        </p:txBody>
      </p:sp>
      <p:pic>
        <p:nvPicPr>
          <p:cNvPr id="9" name="Image 8"/>
          <p:cNvPicPr/>
          <p:nvPr/>
        </p:nvPicPr>
        <p:blipFill rotWithShape="1">
          <a:blip r:embed="rId3"/>
          <a:srcRect l="17435" t="23660" r="17969" b="38519"/>
          <a:stretch/>
        </p:blipFill>
        <p:spPr bwMode="auto">
          <a:xfrm>
            <a:off x="6203394" y="4325075"/>
            <a:ext cx="5760720" cy="2064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406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93914" y="163228"/>
            <a:ext cx="11808119" cy="1160462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altLang="fr-FR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Premières Journées du REMAHBS : 27 janvier 2007 Lancement et récompenses des maternités</a:t>
            </a:r>
          </a:p>
        </p:txBody>
      </p:sp>
      <p:pic>
        <p:nvPicPr>
          <p:cNvPr id="9" name="Content Placeholder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3668" y="2714967"/>
            <a:ext cx="6098365" cy="4143033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318263" y="6256622"/>
            <a:ext cx="664028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11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56" y="1323689"/>
            <a:ext cx="6481937" cy="43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00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914400" y="160338"/>
            <a:ext cx="10515600" cy="1203325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altLang="fr-FR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Premières Journées du REMEHBS : 27 janvier 2007 : </a:t>
            </a:r>
            <a:br>
              <a:rPr lang="fr-FR" altLang="fr-FR" sz="28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fr-FR" altLang="fr-FR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Cocktail de clôture</a:t>
            </a:r>
          </a:p>
        </p:txBody>
      </p:sp>
      <p:pic>
        <p:nvPicPr>
          <p:cNvPr id="14339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0691" y="1590336"/>
            <a:ext cx="5595716" cy="4799353"/>
          </a:xfrm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358142"/>
            <a:ext cx="3554413" cy="229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AutoShape 2" descr="Affichage de Photo 3 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66284"/>
            <a:ext cx="3086100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590" y="2341506"/>
            <a:ext cx="30861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461237" y="6283552"/>
            <a:ext cx="55517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12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413656" y="53976"/>
            <a:ext cx="11538857" cy="1263196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altLang="fr-FR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Résultats : </a:t>
            </a:r>
            <a:br>
              <a:rPr lang="fr-FR" altLang="fr-FR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fr-FR" altLang="fr-FR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Participation à l’élaboration des documents</a:t>
            </a:r>
          </a:p>
        </p:txBody>
      </p:sp>
      <p:pic>
        <p:nvPicPr>
          <p:cNvPr id="17411" name="Espace réservé du contenu 4" descr="New Logo Bioforce_Sélection01_V-1.jpg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3229" y="1611313"/>
            <a:ext cx="1863271" cy="1781175"/>
          </a:xfrm>
        </p:spPr>
      </p:pic>
      <p:pic>
        <p:nvPicPr>
          <p:cNvPr id="17412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1511413"/>
            <a:ext cx="2505075" cy="198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2"/>
          <p:cNvSpPr>
            <a:spLocks noChangeArrowheads="1" noChangeShapeType="1" noTextEdit="1"/>
          </p:cNvSpPr>
          <p:nvPr/>
        </p:nvSpPr>
        <p:spPr bwMode="auto">
          <a:xfrm>
            <a:off x="1401763" y="3856038"/>
            <a:ext cx="9266237" cy="2390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SOINS NEONATAUX </a:t>
            </a:r>
          </a:p>
          <a:p>
            <a:pPr algn="ctr"/>
            <a:r>
              <a:rPr lang="fr-FR" sz="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D'URGENCES AU CMA </a:t>
            </a:r>
          </a:p>
          <a:p>
            <a:pPr algn="ctr"/>
            <a:r>
              <a:rPr lang="fr-FR" sz="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ET EN CSPS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244942" y="6246813"/>
            <a:ext cx="544286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13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99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12CF5-661F-4341-94B8-BC04B4F8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8" y="174625"/>
            <a:ext cx="10985500" cy="1144588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Résultats :</a:t>
            </a:r>
            <a:br>
              <a:rPr lang="fr-FR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fr-FR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Formations sur site</a:t>
            </a:r>
          </a:p>
        </p:txBody>
      </p:sp>
      <p:sp>
        <p:nvSpPr>
          <p:cNvPr id="18435" name="Espace réservé du contenu 3"/>
          <p:cNvSpPr>
            <a:spLocks noGrp="1"/>
          </p:cNvSpPr>
          <p:nvPr>
            <p:ph sz="half" idx="1"/>
          </p:nvPr>
        </p:nvSpPr>
        <p:spPr>
          <a:xfrm>
            <a:off x="164798" y="1603830"/>
            <a:ext cx="5478538" cy="4351338"/>
          </a:xfrm>
        </p:spPr>
        <p:txBody>
          <a:bodyPr/>
          <a:lstStyle/>
          <a:p>
            <a:r>
              <a:rPr lang="fr-FR" altLang="fr-FR" dirty="0"/>
              <a:t>PARTOGRAMME POUR LES CSPS DE OUEZZIN VILLE ET FARAKAN</a:t>
            </a:r>
          </a:p>
        </p:txBody>
      </p:sp>
      <p:pic>
        <p:nvPicPr>
          <p:cNvPr id="18436" name="Espace réservé du contenu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99" y="2525713"/>
            <a:ext cx="5478537" cy="3967162"/>
          </a:xfrm>
        </p:spPr>
      </p:pic>
      <p:sp>
        <p:nvSpPr>
          <p:cNvPr id="18437" name="Espace réservé du contenu 3"/>
          <p:cNvSpPr txBox="1">
            <a:spLocks/>
          </p:cNvSpPr>
          <p:nvPr/>
        </p:nvSpPr>
        <p:spPr bwMode="auto">
          <a:xfrm>
            <a:off x="6270170" y="1596572"/>
            <a:ext cx="568234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dirty="0"/>
              <a:t>INSERTION ET RETRAIT DU DIU POUR LE CMA DE DANDE</a:t>
            </a:r>
          </a:p>
        </p:txBody>
      </p:sp>
      <p:pic>
        <p:nvPicPr>
          <p:cNvPr id="18438" name="Espace réservé du contenu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57" y="2525712"/>
            <a:ext cx="5595257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451771" y="6225269"/>
            <a:ext cx="587830" cy="379639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14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92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contenu 3"/>
          <p:cNvSpPr>
            <a:spLocks noGrp="1"/>
          </p:cNvSpPr>
          <p:nvPr>
            <p:ph sz="half" idx="1"/>
          </p:nvPr>
        </p:nvSpPr>
        <p:spPr>
          <a:xfrm>
            <a:off x="231095" y="1488173"/>
            <a:ext cx="3350305" cy="4645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altLang="fr-FR" sz="3200" b="1" dirty="0">
                <a:solidFill>
                  <a:srgbClr val="002060"/>
                </a:solidFill>
              </a:rPr>
              <a:t>Formations sur site : SOINS APRES AVORTEMENT POUR LES DS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fr-FR" sz="3200" dirty="0"/>
              <a:t>DANDE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fr-FR" sz="3200" dirty="0"/>
              <a:t>ORODARA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fr-FR" sz="3200" dirty="0"/>
              <a:t>HOUNDE</a:t>
            </a:r>
            <a:endParaRPr lang="fr-FR" altLang="fr-FR" dirty="0"/>
          </a:p>
        </p:txBody>
      </p:sp>
      <p:pic>
        <p:nvPicPr>
          <p:cNvPr id="19459" name="Espace réservé du contenu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8262" y="2823032"/>
            <a:ext cx="3592286" cy="3922256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336338" y="6173787"/>
            <a:ext cx="6096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15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4312CF5-661F-4341-94B8-BC04B4F8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8" y="174625"/>
            <a:ext cx="10985500" cy="1144588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Résultats :</a:t>
            </a:r>
            <a:br>
              <a:rPr lang="fr-FR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fr-FR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Formations et Activités des Précongrès</a:t>
            </a:r>
          </a:p>
        </p:txBody>
      </p:sp>
      <p:sp>
        <p:nvSpPr>
          <p:cNvPr id="8" name="Espace réservé du contenu 3"/>
          <p:cNvSpPr txBox="1">
            <a:spLocks/>
          </p:cNvSpPr>
          <p:nvPr/>
        </p:nvSpPr>
        <p:spPr>
          <a:xfrm>
            <a:off x="6302829" y="1488172"/>
            <a:ext cx="5540828" cy="52609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altLang="fr-FR" sz="3600" b="1" dirty="0">
                <a:solidFill>
                  <a:srgbClr val="002060"/>
                </a:solidFill>
              </a:rPr>
              <a:t>Précongrès/ DS rural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fr-FR" dirty="0"/>
              <a:t>Dépistage des lésions précancéreuses du col de l’utérus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fr-FR" dirty="0"/>
              <a:t>Dépistage de la malnutrition et diabète : enfants moins de 5 ans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fr-FR" dirty="0"/>
              <a:t>Formations : formation des formateurs, ABR/AMS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fr-FR" dirty="0"/>
              <a:t>Chirurgie voie vaginale (prolapsus utérin, et offre de formation aux DES)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fr-FR" dirty="0"/>
              <a:t>Emissions radios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fr-FR" dirty="0"/>
              <a:t>Activités de sensibilisation (femmes, élèves et jeunes) </a:t>
            </a:r>
          </a:p>
        </p:txBody>
      </p:sp>
    </p:spTree>
    <p:extLst>
      <p:ext uri="{BB962C8B-B14F-4D97-AF65-F5344CB8AC3E}">
        <p14:creationId xmlns:p14="http://schemas.microsoft.com/office/powerpoint/2010/main" val="2979611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33125" t="20000" r="14018" b="15397"/>
          <a:stretch/>
        </p:blipFill>
        <p:spPr>
          <a:xfrm>
            <a:off x="5715001" y="2348082"/>
            <a:ext cx="5992586" cy="4274343"/>
          </a:xfrm>
          <a:prstGeom prst="rect">
            <a:avLst/>
          </a:prstGeom>
        </p:spPr>
      </p:pic>
      <p:pic>
        <p:nvPicPr>
          <p:cNvPr id="20484" name="Espace réservé du contenu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07" y="2487383"/>
            <a:ext cx="5354027" cy="4049995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386458" y="6257300"/>
            <a:ext cx="642256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16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4312CF5-661F-4341-94B8-BC04B4F80DB2}"/>
              </a:ext>
            </a:extLst>
          </p:cNvPr>
          <p:cNvSpPr txBox="1">
            <a:spLocks/>
          </p:cNvSpPr>
          <p:nvPr/>
        </p:nvSpPr>
        <p:spPr>
          <a:xfrm>
            <a:off x="483507" y="235744"/>
            <a:ext cx="10985500" cy="87459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Résultats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78707" y="1656386"/>
            <a:ext cx="5010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</a:rPr>
              <a:t>Unité de soins Kangourou fonctionnelle au CMA de Do</a:t>
            </a:r>
            <a:endParaRPr lang="fr-FR" sz="2400" dirty="0"/>
          </a:p>
        </p:txBody>
      </p:sp>
      <p:sp>
        <p:nvSpPr>
          <p:cNvPr id="11" name="Rectangle 10"/>
          <p:cNvSpPr/>
          <p:nvPr/>
        </p:nvSpPr>
        <p:spPr>
          <a:xfrm>
            <a:off x="5532734" y="1518359"/>
            <a:ext cx="6332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>
                <a:latin typeface="Arial Black" panose="020B0A04020102020204" pitchFamily="34" charset="0"/>
              </a:rPr>
              <a:t>Participation à certaines sessions du Conseil de Direction de la DRS des HBS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26092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386458" y="6257300"/>
            <a:ext cx="642256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17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4312CF5-661F-4341-94B8-BC04B4F80DB2}"/>
              </a:ext>
            </a:extLst>
          </p:cNvPr>
          <p:cNvSpPr txBox="1">
            <a:spLocks/>
          </p:cNvSpPr>
          <p:nvPr/>
        </p:nvSpPr>
        <p:spPr>
          <a:xfrm>
            <a:off x="483507" y="235744"/>
            <a:ext cx="10985500" cy="87459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Résultats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3507" y="1622932"/>
            <a:ext cx="106565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Tendances des indicateurs de 2005 à 2020 du domaine de la santé </a:t>
            </a:r>
          </a:p>
          <a:p>
            <a:pPr marL="635000" lvl="1" indent="-177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Enfants</a:t>
            </a:r>
          </a:p>
          <a:p>
            <a:pPr marL="635000" lvl="1" indent="-177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Mères </a:t>
            </a:r>
          </a:p>
        </p:txBody>
      </p:sp>
      <p:sp>
        <p:nvSpPr>
          <p:cNvPr id="4" name="Ellipse 3"/>
          <p:cNvSpPr/>
          <p:nvPr/>
        </p:nvSpPr>
        <p:spPr>
          <a:xfrm>
            <a:off x="4027711" y="3058941"/>
            <a:ext cx="7112357" cy="211182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>
                <a:latin typeface="Arial Black" panose="020B0A04020102020204" pitchFamily="34" charset="0"/>
              </a:rPr>
              <a:t>Faible contribution</a:t>
            </a:r>
          </a:p>
        </p:txBody>
      </p:sp>
    </p:spTree>
    <p:extLst>
      <p:ext uri="{BB962C8B-B14F-4D97-AF65-F5344CB8AC3E}">
        <p14:creationId xmlns:p14="http://schemas.microsoft.com/office/powerpoint/2010/main" val="2098307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9820" t="33016" r="19464" b="17301"/>
          <a:stretch/>
        </p:blipFill>
        <p:spPr>
          <a:xfrm>
            <a:off x="3662506" y="374733"/>
            <a:ext cx="8430322" cy="3206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943" y="731608"/>
            <a:ext cx="33867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fr-CA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des pourcentages de </a:t>
            </a:r>
            <a:r>
              <a:rPr lang="fr-CA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faible poids de naissance</a:t>
            </a:r>
            <a:r>
              <a:rPr lang="fr-CA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la Région des Hauts-Bassins (HBS) à ceux nationaux (BFA) de 2005 à 2020  </a:t>
            </a:r>
            <a:endParaRPr lang="fr-FR" sz="1400" i="1" dirty="0">
              <a:solidFill>
                <a:srgbClr val="44546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3018" t="38699" r="27835" b="13983"/>
          <a:stretch/>
        </p:blipFill>
        <p:spPr>
          <a:xfrm>
            <a:off x="3662506" y="3545895"/>
            <a:ext cx="8430322" cy="3245005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38857" y="6503210"/>
            <a:ext cx="653143" cy="327479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18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9743" y="3825554"/>
            <a:ext cx="35427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des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couvertures vaccinales BCG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 Région des Hauts-Bassins (HBS) à celles nationales (BFA) de 2005 à 2020</a:t>
            </a:r>
          </a:p>
        </p:txBody>
      </p:sp>
    </p:spTree>
    <p:extLst>
      <p:ext uri="{BB962C8B-B14F-4D97-AF65-F5344CB8AC3E}">
        <p14:creationId xmlns:p14="http://schemas.microsoft.com/office/powerpoint/2010/main" val="23729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8661" t="28413" r="14286" b="11111"/>
          <a:stretch/>
        </p:blipFill>
        <p:spPr>
          <a:xfrm>
            <a:off x="3238140" y="3422187"/>
            <a:ext cx="8801460" cy="343581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604172" y="6472011"/>
            <a:ext cx="555171" cy="385989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19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4375" t="23017" r="18304" b="25555"/>
          <a:stretch/>
        </p:blipFill>
        <p:spPr>
          <a:xfrm>
            <a:off x="4125686" y="90045"/>
            <a:ext cx="7913914" cy="33024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4170" y="348343"/>
            <a:ext cx="34290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des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couvertures vaccinales VAT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 Région des Hauts-Bassins (HBS) à celles nationales (BFA) de 2005 à 2020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170" y="3556887"/>
            <a:ext cx="31292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des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couvertures CPN1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 Région des Hauts-Bassins (HBS) à celles nationales (BFA) de 2005 à 2020</a:t>
            </a:r>
          </a:p>
        </p:txBody>
      </p:sp>
    </p:spTree>
    <p:extLst>
      <p:ext uri="{BB962C8B-B14F-4D97-AF65-F5344CB8AC3E}">
        <p14:creationId xmlns:p14="http://schemas.microsoft.com/office/powerpoint/2010/main" val="127269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9AF91-CE0A-46AF-8495-F11B208C7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7" y="152400"/>
            <a:ext cx="11571515" cy="89698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3C96C4D-E778-4BA4-92E2-E4D2FD8CF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27" y="1247379"/>
            <a:ext cx="11669487" cy="53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sz="3200" b="1" dirty="0"/>
              <a:t>Santé de la mère et de l’enfant : </a:t>
            </a:r>
            <a:r>
              <a:rPr lang="fr-FR" sz="2800" dirty="0"/>
              <a:t>Priorité en santé publique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100" dirty="0"/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sz="3200" b="1" dirty="0"/>
              <a:t>Burkina Faso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000" b="1" dirty="0"/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fr-FR" sz="2800" b="1" dirty="0"/>
              <a:t>Ratio de mortalité maternelle </a:t>
            </a:r>
            <a:r>
              <a:rPr lang="fr-FR" sz="2800" b="1" dirty="0">
                <a:solidFill>
                  <a:srgbClr val="7030A0"/>
                </a:solidFill>
              </a:rPr>
              <a:t>(Banque Mondiale, 2021)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/>
              <a:t>	Plus de 317 décès pour 100 000 naissances vivantes (NV) en 2017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000" dirty="0"/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fr-FR" sz="2800" b="1" dirty="0"/>
              <a:t>Mortalité chez les enfants </a:t>
            </a:r>
            <a:r>
              <a:rPr lang="fr-FR" sz="2800" b="1" dirty="0">
                <a:solidFill>
                  <a:srgbClr val="7030A0"/>
                </a:solidFill>
              </a:rPr>
              <a:t>(INSD, 2015; INSP, 2020)</a:t>
            </a:r>
          </a:p>
          <a:p>
            <a:pPr marL="1252538" lvl="2" indent="-338138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fr-FR" sz="2800" dirty="0"/>
              <a:t>Néonatale : 23 décès pour 1 000 NV</a:t>
            </a:r>
          </a:p>
          <a:p>
            <a:pPr marL="1252538" lvl="2" indent="-338138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fr-FR" sz="2800" dirty="0"/>
              <a:t>Infantile     : 43 décès pour 1 000 NV </a:t>
            </a:r>
          </a:p>
          <a:p>
            <a:pPr marL="1252538" lvl="2" indent="-338138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fr-FR" sz="2800" dirty="0"/>
              <a:t>Juvénile     : 82 décès pour 1 000 NV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000" dirty="0"/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fr-FR" altLang="fr-FR" sz="2800" b="1" dirty="0"/>
              <a:t>Région des Hauts-Bassins : </a:t>
            </a: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Même faciès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altLang="fr-FR" sz="1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sz="2800" dirty="0"/>
              <a:t>Initiatives/opportunités pour la mère et enfant : 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</a:rPr>
              <a:t>réseaux de périnatalité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718471" y="6389396"/>
            <a:ext cx="468085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2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27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9197" t="37302" r="21429" b="14127"/>
          <a:stretch/>
        </p:blipFill>
        <p:spPr>
          <a:xfrm>
            <a:off x="3608613" y="3526971"/>
            <a:ext cx="8458201" cy="333102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658600" y="6492875"/>
            <a:ext cx="5334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20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9374" t="20317" r="22144" b="18413"/>
          <a:stretch/>
        </p:blipFill>
        <p:spPr>
          <a:xfrm>
            <a:off x="4103914" y="174171"/>
            <a:ext cx="8088086" cy="32183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970" y="423690"/>
            <a:ext cx="3722916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des pourcentages de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l’approche PCIME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 Région des Hauts-Bassins (HBS) à ceux nationales (BFA) de 2014 à 2020</a:t>
            </a:r>
            <a:endParaRPr lang="fr-F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3392488"/>
            <a:ext cx="340178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des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rayons moyens d’action théorique (RMAT)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sans le secteur privé de la Région des Hauts-Bassins (HBS) à ceux nationaux (BFA) de 2005 à 2020 </a:t>
            </a:r>
            <a:r>
              <a:rPr lang="fr-FR" sz="2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(DS de N’</a:t>
            </a:r>
            <a:r>
              <a:rPr lang="fr-FR" sz="2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Dorola</a:t>
            </a:r>
            <a:r>
              <a:rPr lang="fr-FR" sz="2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à RMAT élevé)</a:t>
            </a:r>
          </a:p>
        </p:txBody>
      </p:sp>
    </p:spTree>
    <p:extLst>
      <p:ext uri="{BB962C8B-B14F-4D97-AF65-F5344CB8AC3E}">
        <p14:creationId xmlns:p14="http://schemas.microsoft.com/office/powerpoint/2010/main" val="146275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9197" t="21587" r="21072" b="9206"/>
          <a:stretch/>
        </p:blipFill>
        <p:spPr>
          <a:xfrm>
            <a:off x="3385457" y="3287486"/>
            <a:ext cx="8665029" cy="357051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658600" y="6492875"/>
            <a:ext cx="5334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21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10357" t="20317" r="12946" b="10317"/>
          <a:stretch/>
        </p:blipFill>
        <p:spPr>
          <a:xfrm>
            <a:off x="3810000" y="185057"/>
            <a:ext cx="8240486" cy="32874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858" y="322106"/>
            <a:ext cx="35922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du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nombre de contacts par habitant et par an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 Région des Hauts-Bassins (HBS) à celui national (BFA) de 2005 à 2020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58" y="3472544"/>
            <a:ext cx="32765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de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l’effectif des sages-femmes /ME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la Région des Hauts-Bassins (HBS) à celui national (BFA) de 2005 à 2020</a:t>
            </a:r>
          </a:p>
        </p:txBody>
      </p:sp>
    </p:spTree>
    <p:extLst>
      <p:ext uri="{BB962C8B-B14F-4D97-AF65-F5344CB8AC3E}">
        <p14:creationId xmlns:p14="http://schemas.microsoft.com/office/powerpoint/2010/main" val="187750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386458" y="6257300"/>
            <a:ext cx="642256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22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4312CF5-661F-4341-94B8-BC04B4F80DB2}"/>
              </a:ext>
            </a:extLst>
          </p:cNvPr>
          <p:cNvSpPr txBox="1">
            <a:spLocks/>
          </p:cNvSpPr>
          <p:nvPr/>
        </p:nvSpPr>
        <p:spPr>
          <a:xfrm>
            <a:off x="483507" y="235744"/>
            <a:ext cx="10985500" cy="87459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Résultats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3507" y="1622932"/>
            <a:ext cx="106565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Tendances des indicateurs de 2005 à 2020 du domaine de la santé </a:t>
            </a:r>
          </a:p>
          <a:p>
            <a:pPr marL="635000" lvl="1" indent="-177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Enfants</a:t>
            </a:r>
          </a:p>
          <a:p>
            <a:pPr marL="635000" lvl="1" indent="-177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Mères </a:t>
            </a:r>
          </a:p>
        </p:txBody>
      </p:sp>
      <p:sp>
        <p:nvSpPr>
          <p:cNvPr id="4" name="Ellipse 3"/>
          <p:cNvSpPr/>
          <p:nvPr/>
        </p:nvSpPr>
        <p:spPr>
          <a:xfrm>
            <a:off x="4027711" y="3058941"/>
            <a:ext cx="6901546" cy="211182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>
                <a:latin typeface="Arial Black" panose="020B0A04020102020204" pitchFamily="34" charset="0"/>
              </a:rPr>
              <a:t>Forte contribution</a:t>
            </a:r>
          </a:p>
        </p:txBody>
      </p:sp>
    </p:spTree>
    <p:extLst>
      <p:ext uri="{BB962C8B-B14F-4D97-AF65-F5344CB8AC3E}">
        <p14:creationId xmlns:p14="http://schemas.microsoft.com/office/powerpoint/2010/main" val="4079366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0714" t="21111" r="15982" b="11111"/>
          <a:stretch/>
        </p:blipFill>
        <p:spPr>
          <a:xfrm>
            <a:off x="3603171" y="3322708"/>
            <a:ext cx="8588829" cy="347116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658600" y="6492875"/>
            <a:ext cx="5334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23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0714" t="24762" r="22232" b="14127"/>
          <a:stretch/>
        </p:blipFill>
        <p:spPr>
          <a:xfrm>
            <a:off x="4191000" y="163286"/>
            <a:ext cx="7619999" cy="31024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515" y="343878"/>
            <a:ext cx="4049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Décès en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effectifs des nouveau-nés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selon l’année de la Région des Hauts-Bassins (HBS) comparée à la situation nationale (BFA) de 2013 à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515" y="3757976"/>
            <a:ext cx="3537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 des décès néonatals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districts sanitaires et du CHUSS aux données nationales de 2011 à 2020</a:t>
            </a:r>
          </a:p>
        </p:txBody>
      </p:sp>
    </p:spTree>
    <p:extLst>
      <p:ext uri="{BB962C8B-B14F-4D97-AF65-F5344CB8AC3E}">
        <p14:creationId xmlns:p14="http://schemas.microsoft.com/office/powerpoint/2010/main" val="388778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5804" t="20794" r="15893" b="9365"/>
          <a:stretch/>
        </p:blipFill>
        <p:spPr>
          <a:xfrm>
            <a:off x="3722915" y="3414415"/>
            <a:ext cx="8392886" cy="3443585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658600" y="6492875"/>
            <a:ext cx="5334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24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0447" t="33968" r="20357" b="16825"/>
          <a:stretch/>
        </p:blipFill>
        <p:spPr>
          <a:xfrm>
            <a:off x="3619500" y="17916"/>
            <a:ext cx="8496300" cy="33745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286" y="354764"/>
            <a:ext cx="34562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Indicateur « 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Mise au sein à la première heure 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dans la Région des Hauts-Bassins (HBS) et la situation nationale (BFA) de 2015 à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286" y="3982045"/>
            <a:ext cx="36902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Nombre d’accouchements assistés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la Région des Hauts-Bassins (HBS) et la situation nationale (BFA) de 2005 à 2020</a:t>
            </a:r>
          </a:p>
        </p:txBody>
      </p:sp>
    </p:spTree>
    <p:extLst>
      <p:ext uri="{BB962C8B-B14F-4D97-AF65-F5344CB8AC3E}">
        <p14:creationId xmlns:p14="http://schemas.microsoft.com/office/powerpoint/2010/main" val="2855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2143" t="22381" r="9196" b="10159"/>
          <a:stretch/>
        </p:blipFill>
        <p:spPr>
          <a:xfrm>
            <a:off x="4060371" y="3304411"/>
            <a:ext cx="8049988" cy="351212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658600" y="6492875"/>
            <a:ext cx="5334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25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2589" t="19840" r="17946" b="9366"/>
          <a:stretch/>
        </p:blipFill>
        <p:spPr>
          <a:xfrm>
            <a:off x="3810001" y="70628"/>
            <a:ext cx="8240486" cy="31576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72" y="340863"/>
            <a:ext cx="36358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Taux d’accouchements assistés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la Région des Hauts-Bassins (HBS) et la situation nationale (BFA) de 2005 à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3392488"/>
            <a:ext cx="41474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de l’indicateur « 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Pourcentages accouchements dystociques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» par année de la Région des Hauts-Bassins (HBS) à la situation nationale (BFA) de 2005 à 2020</a:t>
            </a:r>
          </a:p>
        </p:txBody>
      </p:sp>
    </p:spTree>
    <p:extLst>
      <p:ext uri="{BB962C8B-B14F-4D97-AF65-F5344CB8AC3E}">
        <p14:creationId xmlns:p14="http://schemas.microsoft.com/office/powerpoint/2010/main" val="262849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6428" t="26349" r="11964" b="15714"/>
          <a:stretch/>
        </p:blipFill>
        <p:spPr>
          <a:xfrm>
            <a:off x="3336471" y="3250363"/>
            <a:ext cx="8730344" cy="3466125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658600" y="6492875"/>
            <a:ext cx="5334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26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6428" t="20159" r="20089" b="13651"/>
          <a:stretch/>
        </p:blipFill>
        <p:spPr>
          <a:xfrm>
            <a:off x="3848101" y="231305"/>
            <a:ext cx="8077199" cy="29282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343" y="322106"/>
            <a:ext cx="35160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du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nombre de décès maternels par année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 Région des Hauts-Bassins (HBS) par rapport à la situation nationale (BFA) de 2005 à 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564" y="3519297"/>
            <a:ext cx="33636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Parts de décès maternels par année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 Région des Hauts-Bassins (HBS) par rapport à la situation nationale (BFA) de 2005 à 2020</a:t>
            </a:r>
          </a:p>
        </p:txBody>
      </p:sp>
    </p:spTree>
    <p:extLst>
      <p:ext uri="{BB962C8B-B14F-4D97-AF65-F5344CB8AC3E}">
        <p14:creationId xmlns:p14="http://schemas.microsoft.com/office/powerpoint/2010/main" val="276527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9911" t="19048" r="16607" b="7936"/>
          <a:stretch/>
        </p:blipFill>
        <p:spPr>
          <a:xfrm>
            <a:off x="3661787" y="3392488"/>
            <a:ext cx="8421355" cy="343161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658600" y="6492875"/>
            <a:ext cx="5334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27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6339" t="18889" r="17232" b="15555"/>
          <a:stretch/>
        </p:blipFill>
        <p:spPr>
          <a:xfrm>
            <a:off x="3984171" y="185057"/>
            <a:ext cx="8098971" cy="3287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399" y="185057"/>
            <a:ext cx="38317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du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nombre de césariennes réalisées par année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la Région des Hauts-Bassins (HBS), du CHU Souro Sanou par rapport à la situation nationale (BFA) de 2005 à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399" y="3654522"/>
            <a:ext cx="36140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Comparaison des 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causes de décès maternels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 année de la Région des Hauts-Bassins (HBS) de 2005 à 2020</a:t>
            </a:r>
          </a:p>
        </p:txBody>
      </p:sp>
    </p:spTree>
    <p:extLst>
      <p:ext uri="{BB962C8B-B14F-4D97-AF65-F5344CB8AC3E}">
        <p14:creationId xmlns:p14="http://schemas.microsoft.com/office/powerpoint/2010/main" val="3420394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133423-037E-4AE0-AC87-80DB9EB7D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13" y="1358700"/>
            <a:ext cx="11582400" cy="537366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3200" b="1" dirty="0"/>
              <a:t>Soins obstétricaux de qualité: mise en œuvre timide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3200" b="1" dirty="0"/>
              <a:t> Absence de « Vraie supervision »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3200" b="1" dirty="0"/>
              <a:t>Surveillance des décès maternels et </a:t>
            </a:r>
            <a:r>
              <a:rPr lang="fr-FR" sz="3200" b="1" dirty="0">
                <a:solidFill>
                  <a:srgbClr val="FF0000"/>
                </a:solidFill>
              </a:rPr>
              <a:t>néonatals!!!</a:t>
            </a:r>
          </a:p>
          <a:p>
            <a:pPr marL="457200" lvl="1" indent="0">
              <a:buNone/>
            </a:pPr>
            <a:r>
              <a:rPr lang="fr-FR" sz="2800" dirty="0"/>
              <a:t>Oui déjà pour ceux maternels, en souffrance pour ceux néonatals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3200" b="1" dirty="0"/>
              <a:t>Audit des décès néonatals</a:t>
            </a:r>
          </a:p>
          <a:p>
            <a:pPr marL="457200" lvl="1" indent="0">
              <a:buNone/>
            </a:pPr>
            <a:r>
              <a:rPr lang="fr-FR" sz="2800" dirty="0"/>
              <a:t>Oui déjà pour ceux maternels, en souffrance pour ceux néonatals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fr-FR" sz="3200" b="1" dirty="0"/>
              <a:t>Méthode de la «mère kangourou»: </a:t>
            </a:r>
            <a:r>
              <a:rPr lang="fr-FR" sz="3200" b="1" dirty="0">
                <a:solidFill>
                  <a:srgbClr val="FF0000"/>
                </a:solidFill>
              </a:rPr>
              <a:t>très peu mise en œuvre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fr-FR" sz="2800" dirty="0"/>
              <a:t>Intervention peu coûteuse 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fr-FR" sz="2800" dirty="0"/>
              <a:t>Réduction de 40% du risque de décès des bébés prématurés ou de faible poids à la naissance 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fr-FR" sz="2800" dirty="0"/>
              <a:t>Réduction de 60% le risque de maladie car ces bébés peuvent être sujets à l’hypothermie ou même à des infections mortelles comme la pneumonie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49743" y="6367235"/>
            <a:ext cx="5334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28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35432" y="203278"/>
            <a:ext cx="10515600" cy="90850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Résultats : autres aspects </a:t>
            </a:r>
          </a:p>
        </p:txBody>
      </p:sp>
    </p:spTree>
    <p:extLst>
      <p:ext uri="{BB962C8B-B14F-4D97-AF65-F5344CB8AC3E}">
        <p14:creationId xmlns:p14="http://schemas.microsoft.com/office/powerpoint/2010/main" val="3678096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829" y="1219199"/>
            <a:ext cx="11647714" cy="5366657"/>
          </a:xfrm>
        </p:spPr>
        <p:txBody>
          <a:bodyPr>
            <a:normAutofit fontScale="92500" lnSpcReduction="10000"/>
          </a:bodyPr>
          <a:lstStyle/>
          <a:p>
            <a:pPr marL="446088" indent="-4460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3000" dirty="0"/>
              <a:t>Données déclarées : exhaustivité et qualité</a:t>
            </a:r>
          </a:p>
          <a:p>
            <a:pPr marL="446088" indent="-4460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3000" dirty="0"/>
              <a:t>Conduite de recherche, surtout les décès maternels et surtout ceux néonatals</a:t>
            </a:r>
          </a:p>
          <a:p>
            <a:pPr marL="446088" indent="-4460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3000" dirty="0"/>
              <a:t>Renforcement de l’esprit d’urgence et des compétences en gestes d’urgence (AMS, ABR, SONU) </a:t>
            </a:r>
          </a:p>
          <a:p>
            <a:pPr marL="446088" indent="-4460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3000" dirty="0"/>
              <a:t>Amélioration de l’accès géographique à l’offre de soins et services de santé</a:t>
            </a:r>
          </a:p>
          <a:p>
            <a:pPr marL="446088" indent="-4460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3000" dirty="0"/>
              <a:t>Augmentation des effectifs en personnel qualifié du domaine de la santé de la mère et de l’enfant</a:t>
            </a:r>
          </a:p>
          <a:p>
            <a:pPr marL="446088" indent="-4460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3000" dirty="0"/>
              <a:t>Diffusion des pratiques et partage d’expériences des « aînés »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endParaRPr lang="fr-FR" sz="3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375570" y="6355443"/>
            <a:ext cx="6096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29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35431" y="203278"/>
            <a:ext cx="11044939" cy="73289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Résultats : identification des besoins</a:t>
            </a:r>
          </a:p>
        </p:txBody>
      </p:sp>
    </p:spTree>
    <p:extLst>
      <p:ext uri="{BB962C8B-B14F-4D97-AF65-F5344CB8AC3E}">
        <p14:creationId xmlns:p14="http://schemas.microsoft.com/office/powerpoint/2010/main" val="236149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9AF91-CE0A-46AF-8495-F11B208C7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7" y="152400"/>
            <a:ext cx="11571515" cy="89698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</a:t>
            </a:r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l="12897" t="22937" r="13195" b="22956"/>
          <a:stretch/>
        </p:blipFill>
        <p:spPr bwMode="auto">
          <a:xfrm>
            <a:off x="7176406" y="1833466"/>
            <a:ext cx="5015594" cy="40264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5055" y="1248692"/>
            <a:ext cx="892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fr-FR" alt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Réseaux de périnatalité: </a:t>
            </a:r>
            <a:r>
              <a:rPr lang="fr-FR" altLang="fr-F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définition et intérêts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3C96C4D-E778-4BA4-92E2-E4D2FD8CF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054" y="1912280"/>
            <a:ext cx="7119259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fr-FR" sz="2400" dirty="0"/>
              <a:t>Modalité particulière d’organisation des soins de santé maternelle et néonatale regroupant</a:t>
            </a:r>
            <a:r>
              <a:rPr lang="fr-FR" sz="2400" b="1" dirty="0"/>
              <a:t>: </a:t>
            </a:r>
            <a:r>
              <a:rPr lang="fr-FR" sz="2400" dirty="0"/>
              <a:t> </a:t>
            </a:r>
            <a:r>
              <a:rPr lang="fr-FR" sz="2400" b="1" dirty="0"/>
              <a:t>établissements de soins </a:t>
            </a:r>
            <a:r>
              <a:rPr lang="fr-FR" sz="2400" dirty="0"/>
              <a:t>que les </a:t>
            </a:r>
            <a:r>
              <a:rPr lang="fr-FR" sz="2400" b="1" dirty="0"/>
              <a:t>professionnels</a:t>
            </a:r>
            <a:r>
              <a:rPr lang="fr-FR" sz="2400" dirty="0"/>
              <a:t> et </a:t>
            </a:r>
            <a:r>
              <a:rPr lang="fr-FR" sz="2400" b="1" dirty="0"/>
              <a:t>non professionnels du secteur socio-sanitaire</a:t>
            </a:r>
            <a:r>
              <a:rPr lang="fr-FR" sz="2400" dirty="0"/>
              <a:t> et </a:t>
            </a:r>
            <a:r>
              <a:rPr lang="fr-FR" sz="2400" b="1" dirty="0"/>
              <a:t>usagers des services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fr-FR" sz="2400" dirty="0"/>
              <a:t>Associatif, formel, non administratif, partenariat avec l’Administration publique et privée (sanitaire)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fr-FR" sz="2400" dirty="0"/>
              <a:t>Meilleure utilisation de toutes les ressources pour améliorer la qualité de la santé maternelle et néonatale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fr-FR" sz="2400" b="1" dirty="0">
                <a:solidFill>
                  <a:srgbClr val="FF0000"/>
                </a:solidFill>
              </a:rPr>
              <a:t>Un autre regard</a:t>
            </a:r>
          </a:p>
        </p:txBody>
      </p:sp>
      <p:sp>
        <p:nvSpPr>
          <p:cNvPr id="5" name="Rectangle 4"/>
          <p:cNvSpPr/>
          <p:nvPr/>
        </p:nvSpPr>
        <p:spPr>
          <a:xfrm>
            <a:off x="7674428" y="5859915"/>
            <a:ext cx="4180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1445" marR="103505" indent="8890" algn="just">
              <a:spcAft>
                <a:spcPts val="0"/>
              </a:spcAft>
            </a:pPr>
            <a:r>
              <a:rPr lang="fr-FR" dirty="0">
                <a:solidFill>
                  <a:srgbClr val="24282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Figure n°1. Les acteurs d’un réseau de périnatalité</a:t>
            </a:r>
            <a:endParaRPr lang="fr-FR" sz="1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321142" y="6278873"/>
            <a:ext cx="468086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3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93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9F6722-77C6-4216-ABC2-DD39D2064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97429"/>
            <a:ext cx="11647714" cy="554082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 err="1"/>
              <a:t>Principales</a:t>
            </a:r>
            <a:r>
              <a:rPr lang="en-US" sz="3600" b="1" dirty="0"/>
              <a:t> </a:t>
            </a:r>
            <a:r>
              <a:rPr lang="en-US" sz="3600" b="1" dirty="0" err="1"/>
              <a:t>barrières</a:t>
            </a:r>
            <a:r>
              <a:rPr lang="en-US" sz="3600" b="1" dirty="0"/>
              <a:t> à </a:t>
            </a:r>
            <a:r>
              <a:rPr lang="en-US" sz="3600" b="1" dirty="0" err="1"/>
              <a:t>l’utlisation</a:t>
            </a:r>
            <a:r>
              <a:rPr lang="en-US" sz="3600" b="1" dirty="0"/>
              <a:t> des </a:t>
            </a:r>
            <a:r>
              <a:rPr lang="en-US" sz="3600" b="1" dirty="0" err="1"/>
              <a:t>évidences</a:t>
            </a:r>
            <a:r>
              <a:rPr lang="en-US" sz="3600" b="1" dirty="0"/>
              <a:t> en </a:t>
            </a:r>
            <a:r>
              <a:rPr lang="en-US" sz="3600" b="1" dirty="0" err="1"/>
              <a:t>matière</a:t>
            </a:r>
            <a:r>
              <a:rPr lang="en-US" sz="3600" b="1" dirty="0"/>
              <a:t> de politique en </a:t>
            </a:r>
            <a:r>
              <a:rPr lang="en-US" sz="3600" b="1" dirty="0" err="1"/>
              <a:t>faveur</a:t>
            </a:r>
            <a:r>
              <a:rPr lang="en-US" sz="3600" b="1" dirty="0"/>
              <a:t> de la santé </a:t>
            </a:r>
            <a:r>
              <a:rPr lang="en-US" sz="3600" b="1" dirty="0" err="1"/>
              <a:t>mère</a:t>
            </a:r>
            <a:r>
              <a:rPr lang="en-US" sz="3600" b="1" dirty="0"/>
              <a:t> et enfants</a:t>
            </a:r>
            <a:endParaRPr lang="en-US" sz="3200" b="1" dirty="0"/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/>
              <a:t>Capacité</a:t>
            </a:r>
            <a:r>
              <a:rPr lang="en-US" sz="2800" dirty="0"/>
              <a:t> inadequate des </a:t>
            </a:r>
            <a:r>
              <a:rPr lang="en-US" sz="2800" dirty="0" err="1"/>
              <a:t>organisations</a:t>
            </a:r>
            <a:r>
              <a:rPr lang="en-US" sz="2800" dirty="0"/>
              <a:t> pour </a:t>
            </a:r>
            <a:r>
              <a:rPr lang="en-US" sz="2800" dirty="0" err="1"/>
              <a:t>conduire</a:t>
            </a:r>
            <a:r>
              <a:rPr lang="en-US" sz="2800" dirty="0"/>
              <a:t> les politiques en tenant </a:t>
            </a:r>
            <a:r>
              <a:rPr lang="en-US" sz="2800" dirty="0" err="1"/>
              <a:t>compte</a:t>
            </a:r>
            <a:r>
              <a:rPr lang="en-US" sz="2800" dirty="0"/>
              <a:t> de la recherche</a:t>
            </a:r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Allocation </a:t>
            </a:r>
            <a:r>
              <a:rPr lang="en-US" sz="2800" dirty="0" err="1"/>
              <a:t>budgétaire</a:t>
            </a:r>
            <a:r>
              <a:rPr lang="en-US" sz="2800" dirty="0"/>
              <a:t> </a:t>
            </a:r>
            <a:r>
              <a:rPr lang="en-US" sz="2800" dirty="0" err="1"/>
              <a:t>inadéquate</a:t>
            </a:r>
            <a:r>
              <a:rPr lang="en-US" sz="2800" dirty="0"/>
              <a:t> par rapport à la mise en oeuvre des politiques en relation avec la recherche</a:t>
            </a:r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/>
              <a:t>Indifférence</a:t>
            </a:r>
            <a:r>
              <a:rPr lang="en-US" sz="2800" dirty="0"/>
              <a:t> des </a:t>
            </a:r>
            <a:r>
              <a:rPr lang="en-US" sz="2800" dirty="0" err="1"/>
              <a:t>décideurs</a:t>
            </a:r>
            <a:r>
              <a:rPr lang="en-US" sz="2800" dirty="0"/>
              <a:t> vis-à-vis des </a:t>
            </a:r>
            <a:r>
              <a:rPr lang="en-US" sz="2800" dirty="0" err="1"/>
              <a:t>évidences</a:t>
            </a:r>
            <a:r>
              <a:rPr lang="en-US" sz="2800" dirty="0"/>
              <a:t> issues des </a:t>
            </a:r>
            <a:r>
              <a:rPr lang="en-US" sz="2800" dirty="0" err="1"/>
              <a:t>résultats</a:t>
            </a:r>
            <a:r>
              <a:rPr lang="en-US" sz="2800" dirty="0"/>
              <a:t> de la recherche</a:t>
            </a:r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/>
              <a:t>Insuffisante</a:t>
            </a:r>
            <a:r>
              <a:rPr lang="en-US" sz="2800" dirty="0"/>
              <a:t> </a:t>
            </a:r>
            <a:r>
              <a:rPr lang="en-US" sz="2800" dirty="0" err="1"/>
              <a:t>dissémination</a:t>
            </a:r>
            <a:r>
              <a:rPr lang="en-US" sz="2800" dirty="0"/>
              <a:t> des </a:t>
            </a:r>
            <a:r>
              <a:rPr lang="en-US" sz="2800" dirty="0" err="1"/>
              <a:t>évidences</a:t>
            </a:r>
            <a:r>
              <a:rPr lang="en-US" sz="2800" dirty="0"/>
              <a:t> issues des </a:t>
            </a:r>
            <a:r>
              <a:rPr lang="en-US" sz="2800" dirty="0" err="1"/>
              <a:t>résultats</a:t>
            </a:r>
            <a:r>
              <a:rPr lang="en-US" sz="2800" dirty="0"/>
              <a:t> de recherche aux </a:t>
            </a:r>
            <a:r>
              <a:rPr lang="en-US" sz="2800" dirty="0" err="1"/>
              <a:t>décideurs</a:t>
            </a:r>
            <a:endParaRPr lang="en-US" sz="2800" dirty="0"/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/>
              <a:t>Insuffisance</a:t>
            </a:r>
            <a:r>
              <a:rPr lang="en-US" sz="2800" dirty="0"/>
              <a:t> </a:t>
            </a:r>
            <a:r>
              <a:rPr lang="en-US" sz="2800" dirty="0" err="1"/>
              <a:t>d’interaction</a:t>
            </a:r>
            <a:r>
              <a:rPr lang="en-US" sz="2800" dirty="0"/>
              <a:t> entre </a:t>
            </a:r>
            <a:r>
              <a:rPr lang="en-US" sz="2800" dirty="0" err="1"/>
              <a:t>chercheurs</a:t>
            </a:r>
            <a:r>
              <a:rPr lang="en-US" sz="2800" dirty="0"/>
              <a:t>, </a:t>
            </a:r>
            <a:r>
              <a:rPr lang="en-US" sz="2800" dirty="0" err="1"/>
              <a:t>décideurs</a:t>
            </a:r>
            <a:r>
              <a:rPr lang="en-US" sz="2800" dirty="0"/>
              <a:t> et </a:t>
            </a:r>
            <a:r>
              <a:rPr lang="en-US" sz="2800" dirty="0" err="1"/>
              <a:t>prestataires</a:t>
            </a:r>
            <a:endParaRPr lang="en-US" sz="2800" dirty="0"/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Uneke</a:t>
            </a:r>
            <a:r>
              <a:rPr lang="en-US" sz="2800" b="1" dirty="0">
                <a:solidFill>
                  <a:srgbClr val="FF0000"/>
                </a:solidFill>
              </a:rPr>
              <a:t> et al. Health Research Policy and Systems 2017, 15(</a:t>
            </a:r>
            <a:r>
              <a:rPr lang="en-US" sz="2800" b="1" dirty="0" err="1">
                <a:solidFill>
                  <a:srgbClr val="FF0000"/>
                </a:solidFill>
              </a:rPr>
              <a:t>Suppl</a:t>
            </a:r>
            <a:r>
              <a:rPr lang="en-US" sz="2800" b="1" dirty="0">
                <a:solidFill>
                  <a:srgbClr val="FF0000"/>
                </a:solidFill>
              </a:rPr>
              <a:t> 1):48) </a:t>
            </a:r>
            <a:endParaRPr lang="fr-FR" sz="2800" b="1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300" dirty="0"/>
          </a:p>
          <a:p>
            <a:pPr marL="971550" lvl="1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US" sz="2800" dirty="0" err="1"/>
              <a:t>Systèmes</a:t>
            </a:r>
            <a:r>
              <a:rPr lang="en-US" sz="2800" dirty="0"/>
              <a:t> de santé non </a:t>
            </a:r>
            <a:r>
              <a:rPr lang="en-US" sz="2800" dirty="0" err="1"/>
              <a:t>intégrés</a:t>
            </a:r>
            <a:r>
              <a:rPr lang="en-US" sz="2800" dirty="0"/>
              <a:t> des politiques, strategies et interventions de santé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353800" y="6176963"/>
            <a:ext cx="598714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30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35431" y="203278"/>
            <a:ext cx="11044939" cy="73289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Résultats : identification des besoins</a:t>
            </a:r>
          </a:p>
        </p:txBody>
      </p:sp>
    </p:spTree>
    <p:extLst>
      <p:ext uri="{BB962C8B-B14F-4D97-AF65-F5344CB8AC3E}">
        <p14:creationId xmlns:p14="http://schemas.microsoft.com/office/powerpoint/2010/main" val="3069666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4915" y="136526"/>
            <a:ext cx="10515600" cy="78876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Perspectives 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89857" y="1251858"/>
            <a:ext cx="11451772" cy="54696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fr-FR" sz="3000" dirty="0"/>
              <a:t>Contribution pour un espace régional fonctionnel : système de référence et contre-référence et diminution des décès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fr-FR" sz="3000" dirty="0"/>
              <a:t>Implication des élus locaux (Mairies et Conseil Regional des HBS)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fr-FR" sz="3000" dirty="0"/>
              <a:t>Renforcement des capacités des acteurs (+ accompagnement à la recherche en santé) 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fr-FR" sz="3000" dirty="0"/>
              <a:t>Convention avec Radio Bobo pour la couverture des activités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fr-FR" sz="3000" dirty="0"/>
              <a:t>Collaboration avec d’autres réseaux de périnatalité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fr-FR" sz="3000" dirty="0"/>
              <a:t>Précongrès et congrès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r-FR" sz="2800" dirty="0"/>
              <a:t>Activités du précongrès dans un DS rural et à Bobo Dioulasso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r-FR" sz="2800" dirty="0"/>
              <a:t>Congrès à Bobo Dioulasso: Dernière semaine de Juillet des années impaires (</a:t>
            </a:r>
            <a:r>
              <a:rPr lang="fr-FR" sz="3200" b="1" dirty="0">
                <a:solidFill>
                  <a:srgbClr val="FF0000"/>
                </a:solidFill>
              </a:rPr>
              <a:t>Journées de périnatalité 2023</a:t>
            </a:r>
            <a:r>
              <a:rPr lang="fr-FR" sz="2800" dirty="0"/>
              <a:t>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fr-FR" sz="3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84A6-FEEE-487B-B95B-CDCCA33002E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999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>
          <a:xfrm>
            <a:off x="751114" y="114755"/>
            <a:ext cx="10515600" cy="886732"/>
          </a:xfr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alt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CC95EA-B64E-4CD9-8E21-13D0C3253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6" y="1690688"/>
            <a:ext cx="10885714" cy="48021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fr-FR" sz="3600" b="1" dirty="0"/>
              <a:t>Réseaux de périnatalité</a:t>
            </a:r>
            <a:r>
              <a:rPr lang="fr-FR" sz="3600" dirty="0"/>
              <a:t> : </a:t>
            </a:r>
            <a:r>
              <a:rPr lang="fr-FR" sz="3600" b="1" dirty="0">
                <a:solidFill>
                  <a:srgbClr val="FF0000"/>
                </a:solidFill>
              </a:rPr>
              <a:t>pour une offre de soins et services de santé de qualité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fr-FR" sz="3600" dirty="0"/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fr-FR" sz="3600" b="1" dirty="0"/>
              <a:t>Réseaux de périnatalité </a:t>
            </a:r>
            <a:r>
              <a:rPr lang="fr-FR" sz="3600" dirty="0"/>
              <a:t>: </a:t>
            </a:r>
            <a:r>
              <a:rPr lang="fr-FR" sz="3600" b="1" dirty="0">
                <a:solidFill>
                  <a:srgbClr val="FF0000"/>
                </a:solidFill>
              </a:rPr>
              <a:t>Opportunité sûre de lutte contre la morbi-mortalité maternelle et néonatale 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sz="3600" dirty="0"/>
              <a:t>Espace régional cohérent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sz="3600" dirty="0"/>
              <a:t>Partage à grande échelle des bonnes pratiques professionnelles pour la santé mères-enfants</a:t>
            </a:r>
          </a:p>
        </p:txBody>
      </p:sp>
      <p:sp>
        <p:nvSpPr>
          <p:cNvPr id="23556" name="Espace réservé du numéro de diapositive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1516B6B-BAFC-4696-B7A9-77F2241884E6}" type="slidenum">
              <a:rPr lang="fr-FR" altLang="fr-F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91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2830711" y="210066"/>
            <a:ext cx="6407764" cy="653653"/>
          </a:xfrm>
        </p:spPr>
        <p:txBody>
          <a:bodyPr/>
          <a:lstStyle/>
          <a:p>
            <a:pPr algn="ctr" eaLnBrk="1" hangingPunct="1"/>
            <a:r>
              <a:rPr lang="fr-FR" altLang="fr-FR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REMERCIEMENTS</a:t>
            </a:r>
          </a:p>
        </p:txBody>
      </p:sp>
      <p:pic>
        <p:nvPicPr>
          <p:cNvPr id="30724" name="Imag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28" y="2742958"/>
            <a:ext cx="2014538" cy="115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UNFPA_log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46" y="3373979"/>
            <a:ext cx="2195135" cy="11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 2" descr="LOGO_WAHOO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336" y="863718"/>
            <a:ext cx="1788319" cy="17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 1" descr="LOGO CORRIGE 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46" y="818413"/>
            <a:ext cx="18621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 0" descr="LOGO INSSA  au 28.07.08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9"/>
          <a:stretch/>
        </p:blipFill>
        <p:spPr bwMode="auto">
          <a:xfrm>
            <a:off x="8673763" y="4751100"/>
            <a:ext cx="1876274" cy="191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Espace réservé du numéro de diapositive 1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8C774A7-1A47-4F30-80B8-79357724A48E}" type="slidenum">
              <a:rPr lang="fr-FR" altLang="fr-FR" sz="9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900">
              <a:solidFill>
                <a:srgbClr val="898989"/>
              </a:solidFill>
            </a:endParaRPr>
          </a:p>
        </p:txBody>
      </p:sp>
      <p:pic>
        <p:nvPicPr>
          <p:cNvPr id="30731" name="Picture 2" descr="http://sante.gov.gn/wp-content/uploads/2017/12/jhpie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631" y="199886"/>
            <a:ext cx="2038350" cy="10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4" descr="RÃ©sultat de recherche d'images pour &quot;MinistÃ¨re de la santÃ© du Burkina Faso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6" b="14316"/>
          <a:stretch/>
        </p:blipFill>
        <p:spPr bwMode="auto">
          <a:xfrm>
            <a:off x="1618435" y="41750"/>
            <a:ext cx="2158560" cy="164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logo_SOBUPED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871" y="4038786"/>
            <a:ext cx="2078990" cy="190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2"/>
          <a:stretch/>
        </p:blipFill>
        <p:spPr bwMode="auto">
          <a:xfrm>
            <a:off x="5272899" y="4122073"/>
            <a:ext cx="1570499" cy="13966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737" y="4585940"/>
            <a:ext cx="2217765" cy="19622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2594" y="1664068"/>
            <a:ext cx="2531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b="1" dirty="0"/>
              <a:t>DSF</a:t>
            </a:r>
          </a:p>
          <a:p>
            <a:r>
              <a:rPr lang="fr-FR" altLang="fr-FR" b="1" dirty="0"/>
              <a:t>DRS Hauts Bassins et Districts sanitaires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0558" y="6093450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400" b="1" dirty="0"/>
              <a:t>Dr Odile Dufriche</a:t>
            </a:r>
          </a:p>
        </p:txBody>
      </p:sp>
      <p:pic>
        <p:nvPicPr>
          <p:cNvPr id="18" name="Image 17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87" y="2856006"/>
            <a:ext cx="1637665" cy="150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94" y="3921478"/>
            <a:ext cx="1771240" cy="2060192"/>
          </a:xfrm>
          <a:prstGeom prst="rect">
            <a:avLst/>
          </a:prstGeom>
        </p:spPr>
      </p:pic>
      <p:pic>
        <p:nvPicPr>
          <p:cNvPr id="30723" name="Picture 6" descr="logo_fonc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93" y="2712307"/>
            <a:ext cx="2663343" cy="120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94" y="1306678"/>
            <a:ext cx="1789025" cy="1813988"/>
          </a:xfrm>
          <a:prstGeom prst="rect">
            <a:avLst/>
          </a:prstGeom>
        </p:spPr>
      </p:pic>
      <p:pic>
        <p:nvPicPr>
          <p:cNvPr id="26" name="Image 25" descr="logo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85" y="5886579"/>
            <a:ext cx="2312552" cy="848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7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Espace réservé du numéro de diapositive 4"/>
          <p:cNvSpPr txBox="1">
            <a:spLocks/>
          </p:cNvSpPr>
          <p:nvPr/>
        </p:nvSpPr>
        <p:spPr bwMode="auto">
          <a:xfrm>
            <a:off x="10102850" y="6284913"/>
            <a:ext cx="565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fr-FR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6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495313" y="6284912"/>
            <a:ext cx="413657" cy="330427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fld id="{AF6F814A-E96F-40C4-8570-B2F27267F05A}" type="slidenum">
              <a:rPr lang="fr-FR" altLang="fr-FR">
                <a:solidFill>
                  <a:schemeClr val="tx1"/>
                </a:solidFill>
              </a:rPr>
              <a:pPr/>
              <a:t>34</a:t>
            </a:fld>
            <a:endParaRPr lang="fr-FR" altLang="fr-FR" dirty="0">
              <a:solidFill>
                <a:schemeClr val="tx1"/>
              </a:solidFill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406223"/>
              </p:ext>
            </p:extLst>
          </p:nvPr>
        </p:nvGraphicFramePr>
        <p:xfrm>
          <a:off x="839268" y="440591"/>
          <a:ext cx="10253274" cy="5257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7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5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276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5400" dirty="0">
                          <a:effectLst/>
                          <a:latin typeface="Arial Black" panose="020B0A04020102020204" pitchFamily="34" charset="0"/>
                        </a:rPr>
                        <a:t>Contacts Remehbs</a:t>
                      </a:r>
                      <a:endParaRPr lang="fr-FR" sz="5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0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4400" dirty="0">
                          <a:effectLst/>
                        </a:rPr>
                        <a:t>Téléphone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4400" dirty="0">
                          <a:effectLst/>
                        </a:rPr>
                        <a:t>+226 70340000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4400" dirty="0">
                          <a:effectLst/>
                        </a:rPr>
                        <a:t>+226 70244827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9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4400">
                          <a:effectLst/>
                        </a:rPr>
                        <a:t>Email </a:t>
                      </a:r>
                      <a:endParaRPr lang="fr-FR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4400">
                          <a:effectLst/>
                        </a:rPr>
                        <a:t>remehb.bf@gmail.com</a:t>
                      </a:r>
                      <a:endParaRPr lang="fr-FR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5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4400">
                          <a:effectLst/>
                        </a:rPr>
                        <a:t>Site web </a:t>
                      </a:r>
                      <a:endParaRPr lang="fr-FR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4400" u="none" strike="noStrike" dirty="0">
                          <a:effectLst/>
                          <a:hlinkClick r:id="rId3"/>
                        </a:rPr>
                        <a:t>www.remehb-bf.org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4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A8D2A5-382E-4C3C-B2AC-2CEDC5D58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450" y="382588"/>
            <a:ext cx="5372100" cy="1731962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4400" b="1" dirty="0"/>
              <a:t>MERCI POUR </a:t>
            </a:r>
            <a:br>
              <a:rPr lang="fr-FR" sz="4400" b="1" dirty="0"/>
            </a:br>
            <a:r>
              <a:rPr lang="fr-FR" sz="4400" b="1" dirty="0"/>
              <a:t>VOTRE ATTENTION</a:t>
            </a:r>
            <a:endParaRPr lang="fr-FR" sz="4400" dirty="0"/>
          </a:p>
        </p:txBody>
      </p:sp>
      <p:pic>
        <p:nvPicPr>
          <p:cNvPr id="25603" name="Espace réservé du contenu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9" b="25389"/>
          <a:stretch>
            <a:fillRect/>
          </a:stretch>
        </p:blipFill>
        <p:spPr>
          <a:xfrm>
            <a:off x="1989365" y="2247384"/>
            <a:ext cx="9829800" cy="4279900"/>
          </a:xfrm>
        </p:spPr>
      </p:pic>
      <p:pic>
        <p:nvPicPr>
          <p:cNvPr id="25604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7665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Espace réservé du numéro de diapositive 7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2D6124B-58B9-4E07-B2D3-407D1E5CAF9F}" type="slidenum">
              <a:rPr lang="fr-FR" altLang="fr-F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450" y="6342618"/>
            <a:ext cx="1624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b="1" dirty="0"/>
              <a:t>Journées, 2017</a:t>
            </a:r>
          </a:p>
        </p:txBody>
      </p:sp>
    </p:spTree>
    <p:extLst>
      <p:ext uri="{BB962C8B-B14F-4D97-AF65-F5344CB8AC3E}">
        <p14:creationId xmlns:p14="http://schemas.microsoft.com/office/powerpoint/2010/main" val="235407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9AF91-CE0A-46AF-8495-F11B208C7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7" y="130629"/>
            <a:ext cx="11571515" cy="1034142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Objectif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3C96C4D-E778-4BA4-92E2-E4D2FD8CF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70" y="1423193"/>
            <a:ext cx="5246955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ts val="3000"/>
              </a:spcBef>
              <a:spcAft>
                <a:spcPts val="2400"/>
              </a:spcAft>
            </a:pPr>
            <a:r>
              <a:rPr lang="fr-FR" sz="3200" dirty="0"/>
              <a:t>Présenter le Réseau mères enfants des Hauts-Bassins (</a:t>
            </a:r>
            <a:r>
              <a:rPr lang="fr-FR" sz="3600" b="1" dirty="0">
                <a:solidFill>
                  <a:srgbClr val="002060"/>
                </a:solidFill>
              </a:rPr>
              <a:t>Remehbs</a:t>
            </a:r>
            <a:r>
              <a:rPr lang="fr-FR" sz="3200" dirty="0"/>
              <a:t>) et sa contribution à l’analyse des tendances 2005-2020 de la Région sanitaire des Hauts-Bassins (RSHBS) pour l’identification des besoins en santé de la mère et de l’enfant</a:t>
            </a:r>
            <a:endParaRPr kumimoji="0" lang="fr-FR" alt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97" y="1423193"/>
            <a:ext cx="6491928" cy="467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429999" y="6258379"/>
            <a:ext cx="424543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4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45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DCAB4-8BCD-4C6D-9A2E-13634801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47604"/>
            <a:ext cx="10515600" cy="867158"/>
          </a:xfr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Matériel et méthodes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D3BD8B-71CA-4AA4-955E-1B75C505D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48937"/>
            <a:ext cx="11736659" cy="5472538"/>
          </a:xfrm>
        </p:spPr>
        <p:txBody>
          <a:bodyPr>
            <a:normAutofit fontScale="92500"/>
          </a:bodyPr>
          <a:lstStyle/>
          <a:p>
            <a:pPr marL="358775" indent="-358775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3500" b="1" dirty="0"/>
              <a:t>Etude descriptive de type écologique </a:t>
            </a:r>
          </a:p>
          <a:p>
            <a:pPr marL="0" indent="0">
              <a:spcBef>
                <a:spcPts val="0"/>
              </a:spcBef>
              <a:buNone/>
            </a:pPr>
            <a:endParaRPr lang="fr-FR" sz="1100" b="1" dirty="0"/>
          </a:p>
          <a:p>
            <a:pPr marL="358775" indent="-358775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3500" b="1" dirty="0"/>
              <a:t>Méthode d’étude : revue documentaire</a:t>
            </a:r>
            <a:r>
              <a:rPr lang="fr-FR" dirty="0"/>
              <a:t> 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600" dirty="0"/>
              <a:t>Documents relatifs aux activités du Remehbs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600" dirty="0"/>
              <a:t>Annuaires statistiques santé de 2005-2020 (Burkina Faso) 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600" dirty="0"/>
              <a:t>Plans d’action annuels de 2011-2020 du CHU Souro Sanou (CHUSS)</a:t>
            </a:r>
          </a:p>
          <a:p>
            <a:pPr marL="457200" lvl="1" indent="0">
              <a:spcBef>
                <a:spcPts val="0"/>
              </a:spcBef>
              <a:buNone/>
            </a:pPr>
            <a:endParaRPr lang="fr-FR" sz="10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3500" b="1" dirty="0"/>
              <a:t>Analyse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r-FR" sz="2600" dirty="0"/>
              <a:t>Remehbs : création et activités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r-FR" sz="2600" dirty="0"/>
              <a:t>Tendances des principaux indicateurs de la santé mère et enfant (pourcentages, effectifs, part de décès)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r-FR" sz="2600" dirty="0"/>
              <a:t>Comparant les tendances de la région des Hauts-Bassins (districts sanitaires), du CHUSS à celles nationales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r-FR" sz="2600" dirty="0"/>
              <a:t>Identification des besoins de la santé mère et enfant pour la RSHBS ont été identifiés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30361" y="6032965"/>
            <a:ext cx="434898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5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39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028555" y="6166780"/>
            <a:ext cx="448885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6</a:t>
            </a:fld>
            <a:endParaRPr 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83F81CB3-1AB5-4D17-8731-D2690C9DDA64}"/>
              </a:ext>
            </a:extLst>
          </p:cNvPr>
          <p:cNvSpPr txBox="1">
            <a:spLocks/>
          </p:cNvSpPr>
          <p:nvPr/>
        </p:nvSpPr>
        <p:spPr>
          <a:xfrm>
            <a:off x="189571" y="948764"/>
            <a:ext cx="7672039" cy="869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dirty="0">
                <a:latin typeface="Arial Black" panose="020B0A04020102020204" pitchFamily="34" charset="0"/>
              </a:rPr>
              <a:t>Premier réseau de périnatalité en Afrique francophone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C0DCAB4-8BCD-4C6D-9A2E-136348019A6F}"/>
              </a:ext>
            </a:extLst>
          </p:cNvPr>
          <p:cNvSpPr txBox="1">
            <a:spLocks/>
          </p:cNvSpPr>
          <p:nvPr/>
        </p:nvSpPr>
        <p:spPr>
          <a:xfrm>
            <a:off x="630872" y="98969"/>
            <a:ext cx="10515600" cy="63867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>
                <a:solidFill>
                  <a:schemeClr val="bg1"/>
                </a:solidFill>
                <a:latin typeface="Arial Black" panose="020B0A04020102020204" pitchFamily="34" charset="0"/>
              </a:rPr>
              <a:t>Résultats</a:t>
            </a:r>
            <a:endParaRPr lang="fr-FR" sz="5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7" y="2029522"/>
            <a:ext cx="7672038" cy="469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3762" y="206258"/>
            <a:ext cx="3964159" cy="365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39" y="1584136"/>
            <a:ext cx="1484709" cy="10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lèche droite 9"/>
          <p:cNvSpPr/>
          <p:nvPr/>
        </p:nvSpPr>
        <p:spPr>
          <a:xfrm rot="16200000">
            <a:off x="6062959" y="1965195"/>
            <a:ext cx="579004" cy="484632"/>
          </a:xfrm>
          <a:prstGeom prst="rightArrow">
            <a:avLst/>
          </a:prstGeom>
          <a:ln>
            <a:solidFill>
              <a:srgbClr val="372E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rgbClr val="372EE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90823" y="1560584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Nord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072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1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11334261" y="6041369"/>
            <a:ext cx="475441" cy="484164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E169F19D-9A54-4D76-8973-EDAE3FC22B98}" type="slidenum">
              <a:rPr lang="fr-FR" alt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7</a:t>
            </a:fld>
            <a:endParaRPr lang="fr-FR" alt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400938" y="149127"/>
            <a:ext cx="9821214" cy="7620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 b="1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Résultats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01741" y="1153090"/>
            <a:ext cx="8709926" cy="5524724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fr-FR" b="1" dirty="0"/>
              <a:t>Réseau mère enfant des Hauts-Bassins : Remehbs</a:t>
            </a:r>
          </a:p>
          <a:p>
            <a:pPr marL="0" indent="0">
              <a:buNone/>
            </a:pPr>
            <a:endParaRPr lang="fr-FR" b="1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fr-FR" b="1" dirty="0"/>
              <a:t>Association </a:t>
            </a:r>
            <a:r>
              <a:rPr lang="fr-FR" dirty="0"/>
              <a:t>reconnue de professionnels et non professionnels de santé de la Région des Hauts-Bassins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fr-FR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fr-FR" b="1" dirty="0"/>
              <a:t>But :  </a:t>
            </a:r>
            <a:r>
              <a:rPr lang="fr-FR" dirty="0"/>
              <a:t>contribution à l’amélioration de la santé de la mère, du nouveau-né et de l’enfant (SMNNE) au Burkina Faso 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fr-FR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fr-FR" b="1" dirty="0"/>
              <a:t>Mode d’action : </a:t>
            </a:r>
            <a:r>
              <a:rPr lang="fr-FR" dirty="0"/>
              <a:t>Synergie des efforts et des acteurs de la communauté à l’hôpital de la région des Hauts-Bassins</a:t>
            </a:r>
            <a:endParaRPr lang="fr-FR" sz="2600" dirty="0"/>
          </a:p>
        </p:txBody>
      </p:sp>
      <p:pic>
        <p:nvPicPr>
          <p:cNvPr id="5" name="Imag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2679" y="149127"/>
            <a:ext cx="3658945" cy="350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667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DCAB4-8BCD-4C6D-9A2E-13634801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203360"/>
            <a:ext cx="10515600" cy="867158"/>
          </a:xfr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Résultats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D3BD8B-71CA-4AA4-955E-1B75C505D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50" y="1237140"/>
            <a:ext cx="4866180" cy="5468459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sz="3500" b="1" dirty="0"/>
              <a:t>Création : du REMAHBS au Remehbs</a:t>
            </a:r>
          </a:p>
          <a:p>
            <a:pPr marL="0" indent="0">
              <a:spcBef>
                <a:spcPts val="0"/>
              </a:spcBef>
              <a:buNone/>
            </a:pPr>
            <a:endParaRPr lang="fr-FR" sz="2400" b="1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altLang="fr-FR" sz="3200" dirty="0"/>
              <a:t>Journées de réflexion sur la santé maternelle et néonatale dans les Hauts Bassins : </a:t>
            </a:r>
            <a:r>
              <a:rPr lang="fr-FR" altLang="fr-FR" sz="3200" b="1" dirty="0"/>
              <a:t>11-13 avril 2005</a:t>
            </a:r>
          </a:p>
          <a:p>
            <a:pPr marL="457200" lvl="1" indent="0">
              <a:spcBef>
                <a:spcPts val="0"/>
              </a:spcBef>
              <a:buNone/>
            </a:pPr>
            <a:endParaRPr lang="fr-FR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altLang="fr-FR" sz="3200" dirty="0"/>
              <a:t>Lancement du REMAHBS: </a:t>
            </a:r>
            <a:r>
              <a:rPr lang="fr-FR" altLang="fr-FR" sz="3200" b="1" dirty="0"/>
              <a:t>10 juin 2005</a:t>
            </a:r>
          </a:p>
          <a:p>
            <a:pPr marL="457200" lvl="1" indent="0">
              <a:spcBef>
                <a:spcPts val="0"/>
              </a:spcBef>
              <a:buNone/>
            </a:pPr>
            <a:endParaRPr lang="fr-FR" b="1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3200" b="1" dirty="0">
                <a:solidFill>
                  <a:srgbClr val="FF0000"/>
                </a:solidFill>
              </a:rPr>
              <a:t>De la maternité (REMAHBS) </a:t>
            </a:r>
            <a:r>
              <a:rPr lang="fr-FR" sz="3200" dirty="0"/>
              <a:t>à la </a:t>
            </a:r>
            <a:r>
              <a:rPr lang="fr-FR" sz="3200" b="1" dirty="0">
                <a:solidFill>
                  <a:srgbClr val="FF0000"/>
                </a:solidFill>
              </a:rPr>
              <a:t>mère et à l’enfant (REMEHBS)</a:t>
            </a:r>
            <a:r>
              <a:rPr lang="fr-FR" sz="3200" dirty="0"/>
              <a:t> : association à caractère scientifique en </a:t>
            </a:r>
            <a:r>
              <a:rPr lang="fr-FR" sz="3200" b="1" dirty="0"/>
              <a:t>juin 2010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E363BD-6C97-4F80-A461-AED2E59BEEA9}"/>
              </a:ext>
            </a:extLst>
          </p:cNvPr>
          <p:cNvSpPr txBox="1">
            <a:spLocks/>
          </p:cNvSpPr>
          <p:nvPr/>
        </p:nvSpPr>
        <p:spPr>
          <a:xfrm>
            <a:off x="5268686" y="1309946"/>
            <a:ext cx="6615223" cy="53194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0078F0"/>
              </a:buClr>
              <a:buSzPct val="85000"/>
              <a:buFont typeface="Arial" panose="020B0604020202020204" pitchFamily="34" charset="0"/>
              <a:buNone/>
              <a:defRPr/>
            </a:pPr>
            <a:r>
              <a:rPr lang="en-US" altLang="fr-FR" sz="5800" b="1" dirty="0">
                <a:solidFill>
                  <a:srgbClr val="002060"/>
                </a:solidFill>
                <a:latin typeface="Arial"/>
              </a:rPr>
              <a:t>Objectifs du REMEHBS, Juin 2005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Clr>
                <a:srgbClr val="0078F0"/>
              </a:buClr>
              <a:buSzPct val="85000"/>
              <a:buFont typeface="Arial" panose="020B0604020202020204" pitchFamily="34" charset="0"/>
              <a:buNone/>
              <a:defRPr/>
            </a:pPr>
            <a:endParaRPr lang="en-US" altLang="fr-FR" sz="1100" dirty="0">
              <a:latin typeface="Arial"/>
            </a:endParaRP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5000"/>
              <a:buFont typeface="+mj-lt"/>
              <a:buAutoNum type="arabicPeriod"/>
              <a:defRPr/>
            </a:pPr>
            <a:r>
              <a:rPr lang="en-US" altLang="fr-FR" sz="5100" dirty="0">
                <a:latin typeface="Arial" panose="020B0604020202020204" pitchFamily="34" charset="0"/>
                <a:cs typeface="Arial" panose="020B0604020202020204" pitchFamily="34" charset="0"/>
              </a:rPr>
              <a:t>Améliorer les connaissances et les compétences du personnel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5000"/>
              <a:buFont typeface="+mj-lt"/>
              <a:buAutoNum type="arabicPeriod"/>
              <a:defRPr/>
            </a:pPr>
            <a:r>
              <a:rPr lang="en-US" altLang="fr-FR" sz="5100" dirty="0">
                <a:latin typeface="Arial" panose="020B0604020202020204" pitchFamily="34" charset="0"/>
                <a:cs typeface="Arial" panose="020B0604020202020204" pitchFamily="34" charset="0"/>
              </a:rPr>
              <a:t>Assurer le suivi et la supervision des activités de SMN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5000"/>
              <a:buFont typeface="+mj-lt"/>
              <a:buAutoNum type="arabicPeriod"/>
              <a:defRPr/>
            </a:pPr>
            <a:r>
              <a:rPr lang="en-US" altLang="fr-FR" sz="5100" dirty="0">
                <a:latin typeface="Arial" panose="020B0604020202020204" pitchFamily="34" charset="0"/>
                <a:cs typeface="Arial" panose="020B0604020202020204" pitchFamily="34" charset="0"/>
              </a:rPr>
              <a:t>Diffuser les meilleures pratiques en santé maternelle et néonatale</a:t>
            </a:r>
          </a:p>
          <a:p>
            <a:pPr marL="358775" indent="-35877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5000"/>
              <a:buFont typeface="+mj-lt"/>
              <a:buAutoNum type="arabicPeriod"/>
              <a:defRPr/>
            </a:pPr>
            <a:r>
              <a:rPr lang="en-US" altLang="fr-FR" sz="5100" dirty="0">
                <a:latin typeface="Arial" panose="020B0604020202020204" pitchFamily="34" charset="0"/>
                <a:cs typeface="Arial" panose="020B0604020202020204" pitchFamily="34" charset="0"/>
              </a:rPr>
              <a:t>Mettre en place un système d’information périnatale</a:t>
            </a:r>
          </a:p>
          <a:p>
            <a:pPr marL="358775" indent="-358775">
              <a:spcBef>
                <a:spcPts val="120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fr-FR" sz="5100" dirty="0">
                <a:latin typeface="Arial" panose="020B0604020202020204" pitchFamily="34" charset="0"/>
                <a:cs typeface="Arial" panose="020B0604020202020204" pitchFamily="34" charset="0"/>
              </a:rPr>
              <a:t>Renforcer la collaboration entre les professionnels de la santé maternelle et néonatale</a:t>
            </a:r>
          </a:p>
          <a:p>
            <a:pPr marL="358775" indent="-358775">
              <a:spcBef>
                <a:spcPts val="120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fr-FR" sz="5100" dirty="0">
                <a:latin typeface="Arial" panose="020B0604020202020204" pitchFamily="34" charset="0"/>
                <a:cs typeface="Arial" panose="020B0604020202020204" pitchFamily="34" charset="0"/>
              </a:rPr>
              <a:t>Développer la recherche en santé maternelle et néonatale</a:t>
            </a:r>
            <a:endParaRPr lang="fr-FR" altLang="fr-FR" sz="5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rgbClr val="0078F0"/>
              </a:buClr>
              <a:buSzPct val="85000"/>
              <a:defRPr/>
            </a:pPr>
            <a:endParaRPr lang="fr-FR" altLang="fr-FR" dirty="0">
              <a:latin typeface="Arial"/>
            </a:endParaRPr>
          </a:p>
          <a:p>
            <a:pPr>
              <a:spcBef>
                <a:spcPts val="1200"/>
              </a:spcBef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93285" y="6264275"/>
            <a:ext cx="381000" cy="3651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77D13692-AA01-4C18-BDDD-0FE9F3BDB762}" type="slidenum">
              <a:rPr 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8</a:t>
            </a:fld>
            <a:endParaRPr lang="fr-F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59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289718" y="107158"/>
            <a:ext cx="11612563" cy="959642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altLang="fr-F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Résultats</a:t>
            </a:r>
            <a:br>
              <a:rPr lang="fr-FR" altLang="fr-FR" sz="24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fr-FR" altLang="fr-FR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Lancement du REMEHBS 2005 : Institut Français de Bobo</a:t>
            </a:r>
          </a:p>
        </p:txBody>
      </p:sp>
      <p:pic>
        <p:nvPicPr>
          <p:cNvPr id="11267" name="Espace réservé du contenu 4" descr="IMAG05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687" y="1214438"/>
            <a:ext cx="3840163" cy="2598737"/>
          </a:xfrm>
        </p:spPr>
      </p:pic>
      <p:sp>
        <p:nvSpPr>
          <p:cNvPr id="11268" name="Espace réservé du numéro de diapositive 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671716" y="6438202"/>
            <a:ext cx="461130" cy="401444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fld id="{2168749E-154F-4970-94E0-4CC3196D4C5F}" type="slidenum">
              <a:rPr lang="en-US" altLang="fr-FR" sz="200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9</a:t>
            </a:fld>
            <a:endParaRPr lang="en-US" altLang="fr-FR" sz="20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9" name="Espace réservé du contenu 4" descr="Photo 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95" y="1214438"/>
            <a:ext cx="368776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Espace réservé du contenu 4" descr="Photo 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7" y="3856038"/>
            <a:ext cx="3840163" cy="290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Espace réservé du contenu 4" descr="Photo 2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034" y="3956398"/>
            <a:ext cx="3687762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51" y="1184275"/>
            <a:ext cx="415011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157" y="3892549"/>
            <a:ext cx="3866559" cy="282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0010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3128</TotalTime>
  <Words>1934</Words>
  <Application>Microsoft Office PowerPoint</Application>
  <PresentationFormat>Grand écran</PresentationFormat>
  <Paragraphs>232</Paragraphs>
  <Slides>35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Courier New</vt:lpstr>
      <vt:lpstr>Franklin Gothic Book</vt:lpstr>
      <vt:lpstr>Impact</vt:lpstr>
      <vt:lpstr>Wingdings</vt:lpstr>
      <vt:lpstr>Thème Office</vt:lpstr>
      <vt:lpstr>Le Réseau mères enfants des Hauts-Bassins (Remehbs) du Burkina Faso : contribution à l’analyse des tendances 2005-2020 de la région sanitaire des Hauts-Bassins et identification des besoins</vt:lpstr>
      <vt:lpstr>Introduction</vt:lpstr>
      <vt:lpstr>Introduction</vt:lpstr>
      <vt:lpstr>Objectif</vt:lpstr>
      <vt:lpstr>Matériel et méthodes</vt:lpstr>
      <vt:lpstr>Présentation PowerPoint</vt:lpstr>
      <vt:lpstr>Présentation PowerPoint</vt:lpstr>
      <vt:lpstr>Résultats</vt:lpstr>
      <vt:lpstr>Résultats Lancement du REMEHBS 2005 : Institut Français de Bobo</vt:lpstr>
      <vt:lpstr>Présentation PowerPoint</vt:lpstr>
      <vt:lpstr>Premières Journées du REMAHBS : 27 janvier 2007 Lancement et récompenses des maternités</vt:lpstr>
      <vt:lpstr>Premières Journées du REMEHBS : 27 janvier 2007 :  Cocktail de clôture</vt:lpstr>
      <vt:lpstr>Résultats :  Participation à l’élaboration des documents</vt:lpstr>
      <vt:lpstr>Résultats : Formations sur site</vt:lpstr>
      <vt:lpstr>Résultats : Formations et Activités des Précongrès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Perspectives </vt:lpstr>
      <vt:lpstr>Conclusion</vt:lpstr>
      <vt:lpstr>REMERCIEMENTS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de la mortalité néonatale dans la région des Hauts Bassins de 2006  à 2016</dc:title>
  <dc:creator>UTILISATEUR</dc:creator>
  <cp:lastModifiedBy>Cheick Oumar TRAORE</cp:lastModifiedBy>
  <cp:revision>116</cp:revision>
  <dcterms:created xsi:type="dcterms:W3CDTF">2017-07-21T08:22:17Z</dcterms:created>
  <dcterms:modified xsi:type="dcterms:W3CDTF">2022-06-03T16:16:48Z</dcterms:modified>
</cp:coreProperties>
</file>