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258" r:id="rId4"/>
    <p:sldId id="260" r:id="rId5"/>
    <p:sldId id="337" r:id="rId6"/>
    <p:sldId id="338" r:id="rId7"/>
    <p:sldId id="342" r:id="rId8"/>
    <p:sldId id="344" r:id="rId9"/>
    <p:sldId id="345" r:id="rId10"/>
    <p:sldId id="347" r:id="rId11"/>
    <p:sldId id="353" r:id="rId12"/>
    <p:sldId id="357" r:id="rId13"/>
    <p:sldId id="360" r:id="rId14"/>
    <p:sldId id="361" r:id="rId15"/>
    <p:sldId id="363" r:id="rId16"/>
    <p:sldId id="368" r:id="rId17"/>
    <p:sldId id="310" r:id="rId18"/>
    <p:sldId id="290" r:id="rId19"/>
    <p:sldId id="297" r:id="rId20"/>
    <p:sldId id="298" r:id="rId21"/>
    <p:sldId id="299" r:id="rId22"/>
    <p:sldId id="300" r:id="rId23"/>
    <p:sldId id="301" r:id="rId24"/>
    <p:sldId id="302" r:id="rId25"/>
    <p:sldId id="303" r:id="rId26"/>
    <p:sldId id="305" r:id="rId27"/>
    <p:sldId id="306" r:id="rId28"/>
    <p:sldId id="313" r:id="rId29"/>
    <p:sldId id="314" r:id="rId30"/>
    <p:sldId id="322" r:id="rId31"/>
    <p:sldId id="323" r:id="rId32"/>
    <p:sldId id="324" r:id="rId33"/>
    <p:sldId id="325" r:id="rId34"/>
    <p:sldId id="326" r:id="rId35"/>
    <p:sldId id="327" r:id="rId36"/>
    <p:sldId id="311" r:id="rId37"/>
    <p:sldId id="312" r:id="rId38"/>
    <p:sldId id="330" r:id="rId39"/>
    <p:sldId id="335" r:id="rId40"/>
    <p:sldId id="328" r:id="rId41"/>
    <p:sldId id="333" r:id="rId42"/>
    <p:sldId id="336" r:id="rId43"/>
    <p:sldId id="367" r:id="rId44"/>
    <p:sldId id="264" r:id="rId45"/>
    <p:sldId id="266" r:id="rId46"/>
    <p:sldId id="268" r:id="rId47"/>
    <p:sldId id="269" r:id="rId48"/>
    <p:sldId id="270" r:id="rId49"/>
    <p:sldId id="271" r:id="rId50"/>
    <p:sldId id="272" r:id="rId51"/>
    <p:sldId id="273" r:id="rId52"/>
    <p:sldId id="274" r:id="rId53"/>
    <p:sldId id="275" r:id="rId54"/>
    <p:sldId id="276" r:id="rId55"/>
    <p:sldId id="278" r:id="rId56"/>
    <p:sldId id="369" r:id="rId57"/>
    <p:sldId id="280" r:id="rId58"/>
    <p:sldId id="281" r:id="rId59"/>
    <p:sldId id="282" r:id="rId60"/>
    <p:sldId id="283" r:id="rId61"/>
    <p:sldId id="284" r:id="rId62"/>
    <p:sldId id="285" r:id="rId63"/>
    <p:sldId id="286" r:id="rId64"/>
    <p:sldId id="287" r:id="rId65"/>
    <p:sldId id="259" r:id="rId66"/>
    <p:sldId id="289" r:id="rId6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snapToGrid="0">
      <p:cViewPr varScale="1">
        <p:scale>
          <a:sx n="69" d="100"/>
          <a:sy n="69" d="100"/>
        </p:scale>
        <p:origin x="756"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4A4E11-8B44-4B37-83D1-1B2260CEEC23}" type="doc">
      <dgm:prSet loTypeId="urn:microsoft.com/office/officeart/2005/8/layout/cycle4" loCatId="relationship" qsTypeId="urn:microsoft.com/office/officeart/2005/8/quickstyle/simple1" qsCatId="simple" csTypeId="urn:microsoft.com/office/officeart/2005/8/colors/accent5_5" csCatId="accent5" phldr="1"/>
      <dgm:spPr/>
      <dgm:t>
        <a:bodyPr/>
        <a:lstStyle/>
        <a:p>
          <a:endParaRPr lang="en-US"/>
        </a:p>
      </dgm:t>
    </dgm:pt>
    <dgm:pt modelId="{997CA666-B8A1-4E7D-A743-DAA417954682}">
      <dgm:prSet phldrT="[Text]" custT="1"/>
      <dgm:spPr/>
      <dgm:t>
        <a:bodyPr/>
        <a:lstStyle/>
        <a:p>
          <a:r>
            <a:rPr lang="fr-FR" sz="2400" b="1" noProof="0" dirty="0" smtClean="0">
              <a:solidFill>
                <a:srgbClr val="C00000"/>
              </a:solidFill>
              <a:latin typeface="Arial Black" panose="020B0A04020102020204" pitchFamily="34" charset="0"/>
            </a:rPr>
            <a:t>Anticonvulsivants</a:t>
          </a:r>
          <a:endParaRPr lang="fr-FR" sz="2400" b="1" noProof="0" dirty="0">
            <a:solidFill>
              <a:srgbClr val="C00000"/>
            </a:solidFill>
            <a:latin typeface="Arial Black" panose="020B0A04020102020204" pitchFamily="34" charset="0"/>
          </a:endParaRPr>
        </a:p>
      </dgm:t>
    </dgm:pt>
    <dgm:pt modelId="{C4FD8362-1406-429A-BC50-A5116DE4F22E}" type="parTrans" cxnId="{6F77FCE5-D540-44E4-A2E8-D0679BBF126B}">
      <dgm:prSet/>
      <dgm:spPr/>
      <dgm:t>
        <a:bodyPr/>
        <a:lstStyle/>
        <a:p>
          <a:endParaRPr lang="en-US"/>
        </a:p>
      </dgm:t>
    </dgm:pt>
    <dgm:pt modelId="{90A5BA8B-427A-48A8-9B2D-078777FA6574}" type="sibTrans" cxnId="{6F77FCE5-D540-44E4-A2E8-D0679BBF126B}">
      <dgm:prSet/>
      <dgm:spPr/>
      <dgm:t>
        <a:bodyPr/>
        <a:lstStyle/>
        <a:p>
          <a:endParaRPr lang="en-US"/>
        </a:p>
      </dgm:t>
    </dgm:pt>
    <dgm:pt modelId="{DCC07C95-B87B-42C7-B12F-2CB2CFDB05F1}">
      <dgm:prSet phldrT="[Text]" custT="1"/>
      <dgm:spPr/>
      <dgm:t>
        <a:bodyPr/>
        <a:lstStyle/>
        <a:p>
          <a:r>
            <a:rPr lang="fr-FR" sz="2300" b="1" noProof="0" dirty="0" smtClean="0">
              <a:solidFill>
                <a:srgbClr val="C00000"/>
              </a:solidFill>
              <a:latin typeface="Arial Black" panose="020B0A04020102020204" pitchFamily="34" charset="0"/>
            </a:rPr>
            <a:t>Antihypertenseurs</a:t>
          </a:r>
          <a:endParaRPr lang="fr-FR" sz="2300" b="1" noProof="0" dirty="0">
            <a:solidFill>
              <a:srgbClr val="C00000"/>
            </a:solidFill>
            <a:latin typeface="Arial Black" panose="020B0A04020102020204" pitchFamily="34" charset="0"/>
          </a:endParaRPr>
        </a:p>
      </dgm:t>
    </dgm:pt>
    <dgm:pt modelId="{E53D8C2C-DEA3-4A64-82D7-129E736A1F5F}" type="parTrans" cxnId="{AD345064-AF9C-46F1-81CD-BF99B54D404B}">
      <dgm:prSet/>
      <dgm:spPr/>
      <dgm:t>
        <a:bodyPr/>
        <a:lstStyle/>
        <a:p>
          <a:endParaRPr lang="en-US"/>
        </a:p>
      </dgm:t>
    </dgm:pt>
    <dgm:pt modelId="{33C4CAAF-EB80-4363-987C-4FC1C0A34D19}" type="sibTrans" cxnId="{AD345064-AF9C-46F1-81CD-BF99B54D404B}">
      <dgm:prSet/>
      <dgm:spPr/>
      <dgm:t>
        <a:bodyPr/>
        <a:lstStyle/>
        <a:p>
          <a:endParaRPr lang="en-US"/>
        </a:p>
      </dgm:t>
    </dgm:pt>
    <dgm:pt modelId="{FD9A0218-A3AC-4A99-A776-0686AC3BF24B}">
      <dgm:prSet phldrT="[Text]" custT="1"/>
      <dgm:spPr/>
      <dgm:t>
        <a:bodyPr/>
        <a:lstStyle/>
        <a:p>
          <a:r>
            <a:rPr lang="fr-FR" sz="2400" b="1" noProof="0" dirty="0" smtClean="0">
              <a:solidFill>
                <a:srgbClr val="C00000"/>
              </a:solidFill>
              <a:latin typeface="Arial Black" panose="020B0A04020102020204" pitchFamily="34" charset="0"/>
            </a:rPr>
            <a:t>Surveillance rigoureuse</a:t>
          </a:r>
          <a:endParaRPr lang="fr-FR" sz="2400" b="1" noProof="0" dirty="0">
            <a:solidFill>
              <a:srgbClr val="C00000"/>
            </a:solidFill>
            <a:latin typeface="Arial Black" panose="020B0A04020102020204" pitchFamily="34" charset="0"/>
          </a:endParaRPr>
        </a:p>
      </dgm:t>
    </dgm:pt>
    <dgm:pt modelId="{9B167D72-8802-4764-AA48-7066E2CF4330}" type="parTrans" cxnId="{BD83FD28-B2A5-4AE8-A596-CAF19270B58C}">
      <dgm:prSet/>
      <dgm:spPr/>
      <dgm:t>
        <a:bodyPr/>
        <a:lstStyle/>
        <a:p>
          <a:endParaRPr lang="en-US"/>
        </a:p>
      </dgm:t>
    </dgm:pt>
    <dgm:pt modelId="{030F7D0F-A899-4F63-BE38-64DB9663ABE5}" type="sibTrans" cxnId="{BD83FD28-B2A5-4AE8-A596-CAF19270B58C}">
      <dgm:prSet/>
      <dgm:spPr/>
      <dgm:t>
        <a:bodyPr/>
        <a:lstStyle/>
        <a:p>
          <a:endParaRPr lang="en-US"/>
        </a:p>
      </dgm:t>
    </dgm:pt>
    <dgm:pt modelId="{E563FAE3-78A6-4C71-B379-032663B483CC}">
      <dgm:prSet phldrT="[Text]" custT="1"/>
      <dgm:spPr/>
      <dgm:t>
        <a:bodyPr/>
        <a:lstStyle/>
        <a:p>
          <a:r>
            <a:rPr lang="fr-FR" sz="2300" b="1" noProof="0" dirty="0" smtClean="0">
              <a:solidFill>
                <a:srgbClr val="C00000"/>
              </a:solidFill>
              <a:latin typeface="Arial Black" panose="020B0A04020102020204" pitchFamily="34" charset="0"/>
            </a:rPr>
            <a:t>Planification optimal de l’accouchemen</a:t>
          </a:r>
          <a:r>
            <a:rPr lang="fr-FR" sz="2300" b="1" noProof="0" dirty="0" smtClean="0">
              <a:solidFill>
                <a:srgbClr val="C00000"/>
              </a:solidFill>
            </a:rPr>
            <a:t>t</a:t>
          </a:r>
          <a:endParaRPr lang="fr-FR" sz="2300" b="1" noProof="0" dirty="0">
            <a:solidFill>
              <a:srgbClr val="C00000"/>
            </a:solidFill>
          </a:endParaRPr>
        </a:p>
      </dgm:t>
    </dgm:pt>
    <dgm:pt modelId="{AEAC8864-18C3-4B8C-A704-0E777C0895A6}" type="parTrans" cxnId="{87E6DF3D-7BAE-4F86-8248-2B6818F8CCEA}">
      <dgm:prSet/>
      <dgm:spPr/>
      <dgm:t>
        <a:bodyPr/>
        <a:lstStyle/>
        <a:p>
          <a:endParaRPr lang="en-US"/>
        </a:p>
      </dgm:t>
    </dgm:pt>
    <dgm:pt modelId="{0449B980-E095-46DB-A8BA-26BA9162897D}" type="sibTrans" cxnId="{87E6DF3D-7BAE-4F86-8248-2B6818F8CCEA}">
      <dgm:prSet/>
      <dgm:spPr/>
      <dgm:t>
        <a:bodyPr/>
        <a:lstStyle/>
        <a:p>
          <a:endParaRPr lang="en-US"/>
        </a:p>
      </dgm:t>
    </dgm:pt>
    <dgm:pt modelId="{9CBB5EE2-CDA0-42CD-9123-960E63803858}" type="pres">
      <dgm:prSet presAssocID="{604A4E11-8B44-4B37-83D1-1B2260CEEC23}" presName="cycleMatrixDiagram" presStyleCnt="0">
        <dgm:presLayoutVars>
          <dgm:chMax val="1"/>
          <dgm:dir/>
          <dgm:animLvl val="lvl"/>
          <dgm:resizeHandles val="exact"/>
        </dgm:presLayoutVars>
      </dgm:prSet>
      <dgm:spPr/>
      <dgm:t>
        <a:bodyPr/>
        <a:lstStyle/>
        <a:p>
          <a:endParaRPr lang="en-US"/>
        </a:p>
      </dgm:t>
    </dgm:pt>
    <dgm:pt modelId="{D9E793E0-1465-4C31-8F4A-A164B261A7FD}" type="pres">
      <dgm:prSet presAssocID="{604A4E11-8B44-4B37-83D1-1B2260CEEC23}" presName="children" presStyleCnt="0"/>
      <dgm:spPr/>
    </dgm:pt>
    <dgm:pt modelId="{1298EC7E-F36C-404E-B159-B266CF9F2496}" type="pres">
      <dgm:prSet presAssocID="{604A4E11-8B44-4B37-83D1-1B2260CEEC23}" presName="childPlaceholder" presStyleCnt="0"/>
      <dgm:spPr/>
    </dgm:pt>
    <dgm:pt modelId="{670F943C-CEA6-457E-968E-B9C50B1130A3}" type="pres">
      <dgm:prSet presAssocID="{604A4E11-8B44-4B37-83D1-1B2260CEEC23}" presName="circle" presStyleCnt="0"/>
      <dgm:spPr/>
    </dgm:pt>
    <dgm:pt modelId="{91FCF831-D81F-4857-8AD7-FCB78858A948}" type="pres">
      <dgm:prSet presAssocID="{604A4E11-8B44-4B37-83D1-1B2260CEEC23}" presName="quadrant1" presStyleLbl="node1" presStyleIdx="0" presStyleCnt="4" custScaleX="206222" custLinFactNeighborX="-55518" custLinFactNeighborY="568">
        <dgm:presLayoutVars>
          <dgm:chMax val="1"/>
          <dgm:bulletEnabled val="1"/>
        </dgm:presLayoutVars>
      </dgm:prSet>
      <dgm:spPr/>
      <dgm:t>
        <a:bodyPr/>
        <a:lstStyle/>
        <a:p>
          <a:endParaRPr lang="en-US"/>
        </a:p>
      </dgm:t>
    </dgm:pt>
    <dgm:pt modelId="{8F093B48-B0FC-4E74-9DDD-C41856EA7C01}" type="pres">
      <dgm:prSet presAssocID="{604A4E11-8B44-4B37-83D1-1B2260CEEC23}" presName="quadrant2" presStyleLbl="node1" presStyleIdx="1" presStyleCnt="4" custScaleX="193877" custLinFactNeighborX="50327" custLinFactNeighborY="-644">
        <dgm:presLayoutVars>
          <dgm:chMax val="1"/>
          <dgm:bulletEnabled val="1"/>
        </dgm:presLayoutVars>
      </dgm:prSet>
      <dgm:spPr/>
      <dgm:t>
        <a:bodyPr/>
        <a:lstStyle/>
        <a:p>
          <a:endParaRPr lang="en-US"/>
        </a:p>
      </dgm:t>
    </dgm:pt>
    <dgm:pt modelId="{66549C98-238D-4152-B3D4-74EFCEC1FE70}" type="pres">
      <dgm:prSet presAssocID="{604A4E11-8B44-4B37-83D1-1B2260CEEC23}" presName="quadrant3" presStyleLbl="node1" presStyleIdx="2" presStyleCnt="4" custScaleX="190721" custLinFactNeighborX="46849" custLinFactNeighborY="811">
        <dgm:presLayoutVars>
          <dgm:chMax val="1"/>
          <dgm:bulletEnabled val="1"/>
        </dgm:presLayoutVars>
      </dgm:prSet>
      <dgm:spPr/>
      <dgm:t>
        <a:bodyPr/>
        <a:lstStyle/>
        <a:p>
          <a:endParaRPr lang="en-US"/>
        </a:p>
      </dgm:t>
    </dgm:pt>
    <dgm:pt modelId="{7A72FB53-93B4-48A3-A19A-F8258922E117}" type="pres">
      <dgm:prSet presAssocID="{604A4E11-8B44-4B37-83D1-1B2260CEEC23}" presName="quadrant4" presStyleLbl="node1" presStyleIdx="3" presStyleCnt="4" custScaleX="207053" custLinFactNeighborX="-55310" custLinFactNeighborY="811">
        <dgm:presLayoutVars>
          <dgm:chMax val="1"/>
          <dgm:bulletEnabled val="1"/>
        </dgm:presLayoutVars>
      </dgm:prSet>
      <dgm:spPr/>
      <dgm:t>
        <a:bodyPr/>
        <a:lstStyle/>
        <a:p>
          <a:endParaRPr lang="en-US"/>
        </a:p>
      </dgm:t>
    </dgm:pt>
    <dgm:pt modelId="{C31A627E-062E-46CF-A81B-2AE27591AA3B}" type="pres">
      <dgm:prSet presAssocID="{604A4E11-8B44-4B37-83D1-1B2260CEEC23}" presName="quadrantPlaceholder" presStyleCnt="0"/>
      <dgm:spPr/>
    </dgm:pt>
    <dgm:pt modelId="{5B7B0676-D98E-4898-907B-CAE4517A0393}" type="pres">
      <dgm:prSet presAssocID="{604A4E11-8B44-4B37-83D1-1B2260CEEC23}" presName="center1" presStyleLbl="fgShp" presStyleIdx="0" presStyleCnt="2"/>
      <dgm:spPr/>
    </dgm:pt>
    <dgm:pt modelId="{59E20E90-D0B7-4D76-A952-D1B35740D763}" type="pres">
      <dgm:prSet presAssocID="{604A4E11-8B44-4B37-83D1-1B2260CEEC23}" presName="center2" presStyleLbl="fgShp" presStyleIdx="1" presStyleCnt="2"/>
      <dgm:spPr/>
    </dgm:pt>
  </dgm:ptLst>
  <dgm:cxnLst>
    <dgm:cxn modelId="{F25343B1-D9A2-4F40-B5C1-0A58EDEFDCD8}" type="presOf" srcId="{997CA666-B8A1-4E7D-A743-DAA417954682}" destId="{91FCF831-D81F-4857-8AD7-FCB78858A948}" srcOrd="0" destOrd="0" presId="urn:microsoft.com/office/officeart/2005/8/layout/cycle4"/>
    <dgm:cxn modelId="{87E6DF3D-7BAE-4F86-8248-2B6818F8CCEA}" srcId="{604A4E11-8B44-4B37-83D1-1B2260CEEC23}" destId="{E563FAE3-78A6-4C71-B379-032663B483CC}" srcOrd="3" destOrd="0" parTransId="{AEAC8864-18C3-4B8C-A704-0E777C0895A6}" sibTransId="{0449B980-E095-46DB-A8BA-26BA9162897D}"/>
    <dgm:cxn modelId="{BD83FD28-B2A5-4AE8-A596-CAF19270B58C}" srcId="{604A4E11-8B44-4B37-83D1-1B2260CEEC23}" destId="{FD9A0218-A3AC-4A99-A776-0686AC3BF24B}" srcOrd="2" destOrd="0" parTransId="{9B167D72-8802-4764-AA48-7066E2CF4330}" sibTransId="{030F7D0F-A899-4F63-BE38-64DB9663ABE5}"/>
    <dgm:cxn modelId="{0FC14A3E-21C3-4697-A7CD-F23B604990B6}" type="presOf" srcId="{604A4E11-8B44-4B37-83D1-1B2260CEEC23}" destId="{9CBB5EE2-CDA0-42CD-9123-960E63803858}" srcOrd="0" destOrd="0" presId="urn:microsoft.com/office/officeart/2005/8/layout/cycle4"/>
    <dgm:cxn modelId="{F10DE50F-16DB-4384-8836-003E1E58223F}" type="presOf" srcId="{FD9A0218-A3AC-4A99-A776-0686AC3BF24B}" destId="{66549C98-238D-4152-B3D4-74EFCEC1FE70}" srcOrd="0" destOrd="0" presId="urn:microsoft.com/office/officeart/2005/8/layout/cycle4"/>
    <dgm:cxn modelId="{EC1038DE-AFB3-49CD-8207-DEDC19AFCAF1}" type="presOf" srcId="{DCC07C95-B87B-42C7-B12F-2CB2CFDB05F1}" destId="{8F093B48-B0FC-4E74-9DDD-C41856EA7C01}" srcOrd="0" destOrd="0" presId="urn:microsoft.com/office/officeart/2005/8/layout/cycle4"/>
    <dgm:cxn modelId="{6F77FCE5-D540-44E4-A2E8-D0679BBF126B}" srcId="{604A4E11-8B44-4B37-83D1-1B2260CEEC23}" destId="{997CA666-B8A1-4E7D-A743-DAA417954682}" srcOrd="0" destOrd="0" parTransId="{C4FD8362-1406-429A-BC50-A5116DE4F22E}" sibTransId="{90A5BA8B-427A-48A8-9B2D-078777FA6574}"/>
    <dgm:cxn modelId="{ADD24F58-7231-4DCD-BD85-909482AE42A5}" type="presOf" srcId="{E563FAE3-78A6-4C71-B379-032663B483CC}" destId="{7A72FB53-93B4-48A3-A19A-F8258922E117}" srcOrd="0" destOrd="0" presId="urn:microsoft.com/office/officeart/2005/8/layout/cycle4"/>
    <dgm:cxn modelId="{AD345064-AF9C-46F1-81CD-BF99B54D404B}" srcId="{604A4E11-8B44-4B37-83D1-1B2260CEEC23}" destId="{DCC07C95-B87B-42C7-B12F-2CB2CFDB05F1}" srcOrd="1" destOrd="0" parTransId="{E53D8C2C-DEA3-4A64-82D7-129E736A1F5F}" sibTransId="{33C4CAAF-EB80-4363-987C-4FC1C0A34D19}"/>
    <dgm:cxn modelId="{0DA5C962-04A0-4E50-8C1B-CFAA9211A3A2}" type="presParOf" srcId="{9CBB5EE2-CDA0-42CD-9123-960E63803858}" destId="{D9E793E0-1465-4C31-8F4A-A164B261A7FD}" srcOrd="0" destOrd="0" presId="urn:microsoft.com/office/officeart/2005/8/layout/cycle4"/>
    <dgm:cxn modelId="{C5D3888F-DB3F-4678-85DE-A8EBCF2CF133}" type="presParOf" srcId="{D9E793E0-1465-4C31-8F4A-A164B261A7FD}" destId="{1298EC7E-F36C-404E-B159-B266CF9F2496}" srcOrd="0" destOrd="0" presId="urn:microsoft.com/office/officeart/2005/8/layout/cycle4"/>
    <dgm:cxn modelId="{BC48E9FA-1372-4FEF-A316-48CC44C93A96}" type="presParOf" srcId="{9CBB5EE2-CDA0-42CD-9123-960E63803858}" destId="{670F943C-CEA6-457E-968E-B9C50B1130A3}" srcOrd="1" destOrd="0" presId="urn:microsoft.com/office/officeart/2005/8/layout/cycle4"/>
    <dgm:cxn modelId="{2B623D45-E98C-411C-BC5F-E7B4D9B47D21}" type="presParOf" srcId="{670F943C-CEA6-457E-968E-B9C50B1130A3}" destId="{91FCF831-D81F-4857-8AD7-FCB78858A948}" srcOrd="0" destOrd="0" presId="urn:microsoft.com/office/officeart/2005/8/layout/cycle4"/>
    <dgm:cxn modelId="{925BCBB6-6CF1-4C8F-BF3A-FD78F7B957A4}" type="presParOf" srcId="{670F943C-CEA6-457E-968E-B9C50B1130A3}" destId="{8F093B48-B0FC-4E74-9DDD-C41856EA7C01}" srcOrd="1" destOrd="0" presId="urn:microsoft.com/office/officeart/2005/8/layout/cycle4"/>
    <dgm:cxn modelId="{0354AE48-6942-425A-BFF5-141DE3EC238A}" type="presParOf" srcId="{670F943C-CEA6-457E-968E-B9C50B1130A3}" destId="{66549C98-238D-4152-B3D4-74EFCEC1FE70}" srcOrd="2" destOrd="0" presId="urn:microsoft.com/office/officeart/2005/8/layout/cycle4"/>
    <dgm:cxn modelId="{BC2E0833-5D5D-4A18-AF48-B0ECEF2F0E82}" type="presParOf" srcId="{670F943C-CEA6-457E-968E-B9C50B1130A3}" destId="{7A72FB53-93B4-48A3-A19A-F8258922E117}" srcOrd="3" destOrd="0" presId="urn:microsoft.com/office/officeart/2005/8/layout/cycle4"/>
    <dgm:cxn modelId="{A030BA18-E343-44A1-A325-C5B8921244C6}" type="presParOf" srcId="{670F943C-CEA6-457E-968E-B9C50B1130A3}" destId="{C31A627E-062E-46CF-A81B-2AE27591AA3B}" srcOrd="4" destOrd="0" presId="urn:microsoft.com/office/officeart/2005/8/layout/cycle4"/>
    <dgm:cxn modelId="{880A38A6-6861-4CC9-A64B-A5BE71D6643E}" type="presParOf" srcId="{9CBB5EE2-CDA0-42CD-9123-960E63803858}" destId="{5B7B0676-D98E-4898-907B-CAE4517A0393}" srcOrd="2" destOrd="0" presId="urn:microsoft.com/office/officeart/2005/8/layout/cycle4"/>
    <dgm:cxn modelId="{EECB2868-0158-4466-9A74-17FB5DFF13D4}" type="presParOf" srcId="{9CBB5EE2-CDA0-42CD-9123-960E63803858}" destId="{59E20E90-D0B7-4D76-A952-D1B35740D76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CF831-D81F-4857-8AD7-FCB78858A948}">
      <dsp:nvSpPr>
        <dsp:cNvPr id="0" name=""/>
        <dsp:cNvSpPr/>
      </dsp:nvSpPr>
      <dsp:spPr>
        <a:xfrm>
          <a:off x="-54221" y="330479"/>
          <a:ext cx="4963033" cy="2406646"/>
        </a:xfrm>
        <a:prstGeom prst="pieWedge">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b="1" kern="1200" noProof="0" dirty="0" smtClean="0">
              <a:solidFill>
                <a:srgbClr val="C00000"/>
              </a:solidFill>
              <a:latin typeface="Arial Black" panose="020B0A04020102020204" pitchFamily="34" charset="0"/>
            </a:rPr>
            <a:t>Anticonvulsivants</a:t>
          </a:r>
          <a:endParaRPr lang="fr-FR" sz="2400" b="1" kern="1200" noProof="0" dirty="0">
            <a:solidFill>
              <a:srgbClr val="C00000"/>
            </a:solidFill>
            <a:latin typeface="Arial Black" panose="020B0A04020102020204" pitchFamily="34" charset="0"/>
          </a:endParaRPr>
        </a:p>
      </dsp:txBody>
      <dsp:txXfrm>
        <a:off x="1399418" y="1035369"/>
        <a:ext cx="3509394" cy="1701756"/>
      </dsp:txXfrm>
    </dsp:sp>
    <dsp:sp modelId="{8F093B48-B0FC-4E74-9DDD-C41856EA7C01}">
      <dsp:nvSpPr>
        <dsp:cNvPr id="0" name=""/>
        <dsp:cNvSpPr/>
      </dsp:nvSpPr>
      <dsp:spPr>
        <a:xfrm rot="5400000">
          <a:off x="6289093" y="-828332"/>
          <a:ext cx="2406646" cy="4665933"/>
        </a:xfrm>
        <a:prstGeom prst="pieWedge">
          <a:avLst/>
        </a:prstGeom>
        <a:solidFill>
          <a:schemeClr val="accent5">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fr-FR" sz="2300" b="1" kern="1200" noProof="0" dirty="0" smtClean="0">
              <a:solidFill>
                <a:srgbClr val="C00000"/>
              </a:solidFill>
              <a:latin typeface="Arial Black" panose="020B0A04020102020204" pitchFamily="34" charset="0"/>
            </a:rPr>
            <a:t>Antihypertenseurs</a:t>
          </a:r>
          <a:endParaRPr lang="fr-FR" sz="2300" b="1" kern="1200" noProof="0" dirty="0">
            <a:solidFill>
              <a:srgbClr val="C00000"/>
            </a:solidFill>
            <a:latin typeface="Arial Black" panose="020B0A04020102020204" pitchFamily="34" charset="0"/>
          </a:endParaRPr>
        </a:p>
      </dsp:txBody>
      <dsp:txXfrm rot="-5400000">
        <a:off x="5159450" y="1006201"/>
        <a:ext cx="3299313" cy="1701756"/>
      </dsp:txXfrm>
    </dsp:sp>
    <dsp:sp modelId="{66549C98-238D-4152-B3D4-74EFCEC1FE70}">
      <dsp:nvSpPr>
        <dsp:cNvPr id="0" name=""/>
        <dsp:cNvSpPr/>
      </dsp:nvSpPr>
      <dsp:spPr>
        <a:xfrm rot="10800000">
          <a:off x="5113724" y="2854135"/>
          <a:ext cx="4589979" cy="2406646"/>
        </a:xfrm>
        <a:prstGeom prst="pieWedge">
          <a:avLst/>
        </a:prstGeom>
        <a:solidFill>
          <a:schemeClr val="accent5">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b="1" kern="1200" noProof="0" dirty="0" smtClean="0">
              <a:solidFill>
                <a:srgbClr val="C00000"/>
              </a:solidFill>
              <a:latin typeface="Arial Black" panose="020B0A04020102020204" pitchFamily="34" charset="0"/>
            </a:rPr>
            <a:t>Surveillance rigoureuse</a:t>
          </a:r>
          <a:endParaRPr lang="fr-FR" sz="2400" b="1" kern="1200" noProof="0" dirty="0">
            <a:solidFill>
              <a:srgbClr val="C00000"/>
            </a:solidFill>
            <a:latin typeface="Arial Black" panose="020B0A04020102020204" pitchFamily="34" charset="0"/>
          </a:endParaRPr>
        </a:p>
      </dsp:txBody>
      <dsp:txXfrm rot="10800000">
        <a:off x="5113724" y="2854135"/>
        <a:ext cx="3245605" cy="1701756"/>
      </dsp:txXfrm>
    </dsp:sp>
    <dsp:sp modelId="{7A72FB53-93B4-48A3-A19A-F8258922E117}">
      <dsp:nvSpPr>
        <dsp:cNvPr id="0" name=""/>
        <dsp:cNvSpPr/>
      </dsp:nvSpPr>
      <dsp:spPr>
        <a:xfrm rot="16200000">
          <a:off x="1228977" y="1565942"/>
          <a:ext cx="2406646" cy="4983032"/>
        </a:xfrm>
        <a:prstGeom prst="pieWedge">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fr-FR" sz="2300" b="1" kern="1200" noProof="0" dirty="0" smtClean="0">
              <a:solidFill>
                <a:srgbClr val="C00000"/>
              </a:solidFill>
              <a:latin typeface="Arial Black" panose="020B0A04020102020204" pitchFamily="34" charset="0"/>
            </a:rPr>
            <a:t>Planification optimal de l’accouchemen</a:t>
          </a:r>
          <a:r>
            <a:rPr lang="fr-FR" sz="2300" b="1" kern="1200" noProof="0" dirty="0" smtClean="0">
              <a:solidFill>
                <a:srgbClr val="C00000"/>
              </a:solidFill>
            </a:rPr>
            <a:t>t</a:t>
          </a:r>
          <a:endParaRPr lang="fr-FR" sz="2300" b="1" kern="1200" noProof="0" dirty="0">
            <a:solidFill>
              <a:srgbClr val="C00000"/>
            </a:solidFill>
          </a:endParaRPr>
        </a:p>
      </dsp:txBody>
      <dsp:txXfrm rot="5400000">
        <a:off x="1400280" y="2854135"/>
        <a:ext cx="3523536" cy="1701756"/>
      </dsp:txXfrm>
    </dsp:sp>
    <dsp:sp modelId="{5B7B0676-D98E-4898-907B-CAE4517A0393}">
      <dsp:nvSpPr>
        <dsp:cNvPr id="0" name=""/>
        <dsp:cNvSpPr/>
      </dsp:nvSpPr>
      <dsp:spPr>
        <a:xfrm>
          <a:off x="4527579" y="2278810"/>
          <a:ext cx="830932" cy="722549"/>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E20E90-D0B7-4D76-A952-D1B35740D763}">
      <dsp:nvSpPr>
        <dsp:cNvPr id="0" name=""/>
        <dsp:cNvSpPr/>
      </dsp:nvSpPr>
      <dsp:spPr>
        <a:xfrm rot="10800000">
          <a:off x="4527579" y="2556714"/>
          <a:ext cx="830932" cy="722549"/>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233BAD-31CA-406F-978B-440C99837DA8}" type="datetimeFigureOut">
              <a:rPr lang="fr-FR" smtClean="0"/>
              <a:t>31/05/2022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5C61F-3C82-45AB-B38D-694E12E0C743}" type="slidenum">
              <a:rPr lang="fr-FR" smtClean="0"/>
              <a:t>‹N°›</a:t>
            </a:fld>
            <a:endParaRPr lang="fr-FR"/>
          </a:p>
        </p:txBody>
      </p:sp>
    </p:spTree>
    <p:extLst>
      <p:ext uri="{BB962C8B-B14F-4D97-AF65-F5344CB8AC3E}">
        <p14:creationId xmlns:p14="http://schemas.microsoft.com/office/powerpoint/2010/main" val="2832384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5A5C61F-3C82-45AB-B38D-694E12E0C743}" type="slidenum">
              <a:rPr lang="fr-FR" smtClean="0"/>
              <a:t>1</a:t>
            </a:fld>
            <a:endParaRPr lang="fr-FR"/>
          </a:p>
        </p:txBody>
      </p:sp>
    </p:spTree>
    <p:extLst>
      <p:ext uri="{BB962C8B-B14F-4D97-AF65-F5344CB8AC3E}">
        <p14:creationId xmlns:p14="http://schemas.microsoft.com/office/powerpoint/2010/main" val="1524392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smtClean="0"/>
          </a:p>
        </p:txBody>
      </p:sp>
    </p:spTree>
    <p:extLst>
      <p:ext uri="{BB962C8B-B14F-4D97-AF65-F5344CB8AC3E}">
        <p14:creationId xmlns:p14="http://schemas.microsoft.com/office/powerpoint/2010/main" val="3820441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5A5C61F-3C82-45AB-B38D-694E12E0C743}" type="slidenum">
              <a:rPr lang="fr-FR" smtClean="0"/>
              <a:t>20</a:t>
            </a:fld>
            <a:endParaRPr lang="fr-FR"/>
          </a:p>
        </p:txBody>
      </p:sp>
    </p:spTree>
    <p:extLst>
      <p:ext uri="{BB962C8B-B14F-4D97-AF65-F5344CB8AC3E}">
        <p14:creationId xmlns:p14="http://schemas.microsoft.com/office/powerpoint/2010/main" val="1180120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8F2579-E084-4BE5-B155-114E7DEDDB7D}" type="slidenum">
              <a:rPr lang="en-GB" smtClean="0"/>
              <a:t>26</a:t>
            </a:fld>
            <a:endParaRPr lang="en-GB"/>
          </a:p>
        </p:txBody>
      </p:sp>
    </p:spTree>
    <p:extLst>
      <p:ext uri="{BB962C8B-B14F-4D97-AF65-F5344CB8AC3E}">
        <p14:creationId xmlns:p14="http://schemas.microsoft.com/office/powerpoint/2010/main" val="2872507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9DFD7B0-D0DC-48E7-B30C-065C6F8F40E5}" type="slidenum">
              <a:rPr lang="en-GB" smtClean="0"/>
              <a:pPr eaLnBrk="1" hangingPunct="1"/>
              <a:t>30</a:t>
            </a:fld>
            <a:endParaRPr lang="en-GB" smtClean="0"/>
          </a:p>
        </p:txBody>
      </p:sp>
    </p:spTree>
    <p:extLst>
      <p:ext uri="{BB962C8B-B14F-4D97-AF65-F5344CB8AC3E}">
        <p14:creationId xmlns:p14="http://schemas.microsoft.com/office/powerpoint/2010/main" val="12315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9DFD7B0-D0DC-48E7-B30C-065C6F8F40E5}" type="slidenum">
              <a:rPr lang="en-GB" smtClean="0"/>
              <a:pPr eaLnBrk="1" hangingPunct="1"/>
              <a:t>31</a:t>
            </a:fld>
            <a:endParaRPr lang="en-GB" smtClean="0"/>
          </a:p>
        </p:txBody>
      </p:sp>
    </p:spTree>
    <p:extLst>
      <p:ext uri="{BB962C8B-B14F-4D97-AF65-F5344CB8AC3E}">
        <p14:creationId xmlns:p14="http://schemas.microsoft.com/office/powerpoint/2010/main" val="1234547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9DFD7B0-D0DC-48E7-B30C-065C6F8F40E5}" type="slidenum">
              <a:rPr lang="en-GB" smtClean="0"/>
              <a:pPr eaLnBrk="1" hangingPunct="1"/>
              <a:t>32</a:t>
            </a:fld>
            <a:endParaRPr lang="en-GB" smtClean="0"/>
          </a:p>
        </p:txBody>
      </p:sp>
    </p:spTree>
    <p:extLst>
      <p:ext uri="{BB962C8B-B14F-4D97-AF65-F5344CB8AC3E}">
        <p14:creationId xmlns:p14="http://schemas.microsoft.com/office/powerpoint/2010/main" val="881654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9DFD7B0-D0DC-48E7-B30C-065C6F8F40E5}" type="slidenum">
              <a:rPr lang="en-GB" smtClean="0"/>
              <a:pPr eaLnBrk="1" hangingPunct="1"/>
              <a:t>33</a:t>
            </a:fld>
            <a:endParaRPr lang="en-GB" smtClean="0"/>
          </a:p>
        </p:txBody>
      </p:sp>
    </p:spTree>
    <p:extLst>
      <p:ext uri="{BB962C8B-B14F-4D97-AF65-F5344CB8AC3E}">
        <p14:creationId xmlns:p14="http://schemas.microsoft.com/office/powerpoint/2010/main" val="622549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9DFD7B0-D0DC-48E7-B30C-065C6F8F40E5}" type="slidenum">
              <a:rPr lang="en-GB" smtClean="0"/>
              <a:pPr eaLnBrk="1" hangingPunct="1"/>
              <a:t>34</a:t>
            </a:fld>
            <a:endParaRPr lang="en-GB" smtClean="0"/>
          </a:p>
        </p:txBody>
      </p:sp>
    </p:spTree>
    <p:extLst>
      <p:ext uri="{BB962C8B-B14F-4D97-AF65-F5344CB8AC3E}">
        <p14:creationId xmlns:p14="http://schemas.microsoft.com/office/powerpoint/2010/main" val="698435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9DFD7B0-D0DC-48E7-B30C-065C6F8F40E5}" type="slidenum">
              <a:rPr lang="en-GB" smtClean="0"/>
              <a:pPr eaLnBrk="1" hangingPunct="1"/>
              <a:t>35</a:t>
            </a:fld>
            <a:endParaRPr lang="en-GB" smtClean="0"/>
          </a:p>
        </p:txBody>
      </p:sp>
    </p:spTree>
    <p:extLst>
      <p:ext uri="{BB962C8B-B14F-4D97-AF65-F5344CB8AC3E}">
        <p14:creationId xmlns:p14="http://schemas.microsoft.com/office/powerpoint/2010/main" val="3770322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0D6D01-EAB7-41B9-938B-EB132FF9F011}" type="slidenum">
              <a:rPr lang="en-GB" smtClean="0"/>
              <a:pPr/>
              <a:t>45</a:t>
            </a:fld>
            <a:endParaRPr lang="en-GB"/>
          </a:p>
        </p:txBody>
      </p:sp>
    </p:spTree>
    <p:extLst>
      <p:ext uri="{BB962C8B-B14F-4D97-AF65-F5344CB8AC3E}">
        <p14:creationId xmlns:p14="http://schemas.microsoft.com/office/powerpoint/2010/main" val="2529052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u="none" kern="1200" dirty="0" smtClean="0">
                <a:solidFill>
                  <a:schemeClr val="tx1"/>
                </a:solidFill>
                <a:effectLst/>
                <a:latin typeface="Arial" pitchFamily="34" charset="0"/>
                <a:ea typeface="+mn-ea"/>
                <a:cs typeface="+mn-cs"/>
              </a:rPr>
              <a:t>Updated MCPC</a:t>
            </a:r>
          </a:p>
          <a:p>
            <a:pPr marL="171450" lvl="0" indent="-171450">
              <a:buFont typeface="Arial" panose="020B0604020202020204" pitchFamily="34" charset="0"/>
              <a:buChar char="•"/>
            </a:pPr>
            <a:r>
              <a:rPr lang="en-US" dirty="0" err="1" smtClean="0"/>
              <a:t>Higby</a:t>
            </a:r>
            <a:r>
              <a:rPr lang="en-US" dirty="0" smtClean="0"/>
              <a:t> K, </a:t>
            </a:r>
            <a:r>
              <a:rPr lang="en-US" dirty="0" err="1" smtClean="0"/>
              <a:t>Suiter</a:t>
            </a:r>
            <a:r>
              <a:rPr lang="en-US" dirty="0" smtClean="0"/>
              <a:t> CR, Phelps JY, Siler-</a:t>
            </a:r>
            <a:r>
              <a:rPr lang="en-US" dirty="0" err="1" smtClean="0"/>
              <a:t>Khodr</a:t>
            </a:r>
            <a:r>
              <a:rPr lang="en-US" dirty="0" smtClean="0"/>
              <a:t> T, Langer O. Normal values of urinary albumin and total protein excretion during </a:t>
            </a:r>
            <a:r>
              <a:rPr lang="en-US" dirty="0" err="1" smtClean="0"/>
              <a:t>pregnancy.Am</a:t>
            </a:r>
            <a:r>
              <a:rPr lang="en-US" dirty="0" smtClean="0"/>
              <a:t> J </a:t>
            </a:r>
            <a:r>
              <a:rPr lang="en-US" dirty="0" err="1" smtClean="0"/>
              <a:t>Obstet</a:t>
            </a:r>
            <a:r>
              <a:rPr lang="en-US" dirty="0" smtClean="0"/>
              <a:t> Gynecol. 1994;171(4):984.</a:t>
            </a:r>
            <a:endParaRPr lang="en-US" dirty="0"/>
          </a:p>
        </p:txBody>
      </p:sp>
      <p:sp>
        <p:nvSpPr>
          <p:cNvPr id="4" name="Slide Number Placeholder 3"/>
          <p:cNvSpPr>
            <a:spLocks noGrp="1"/>
          </p:cNvSpPr>
          <p:nvPr>
            <p:ph type="sldNum" sz="quarter" idx="10"/>
          </p:nvPr>
        </p:nvSpPr>
        <p:spPr/>
        <p:txBody>
          <a:bodyPr/>
          <a:lstStyle/>
          <a:p>
            <a:pPr>
              <a:defRPr/>
            </a:pPr>
            <a:fld id="{4AC7DDE6-B17C-48D5-98C2-5BABCA8BB3F1}" type="slidenum">
              <a:rPr lang="en-US" altLang="en-US" smtClean="0"/>
              <a:pPr>
                <a:defRPr/>
              </a:pPr>
              <a:t>5</a:t>
            </a:fld>
            <a:endParaRPr lang="en-US" altLang="en-US"/>
          </a:p>
        </p:txBody>
      </p:sp>
    </p:spTree>
    <p:extLst>
      <p:ext uri="{BB962C8B-B14F-4D97-AF65-F5344CB8AC3E}">
        <p14:creationId xmlns:p14="http://schemas.microsoft.com/office/powerpoint/2010/main" val="1597385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4EA6424F-0C3F-4ABD-BBC6-CB1A581E67D5}" type="slidenum">
              <a:rPr lang="en-US" smtClean="0"/>
              <a:pPr>
                <a:defRPr/>
              </a:pPr>
              <a:t>66</a:t>
            </a:fld>
            <a:endParaRPr lang="en-US" dirty="0"/>
          </a:p>
        </p:txBody>
      </p:sp>
    </p:spTree>
    <p:extLst>
      <p:ext uri="{BB962C8B-B14F-4D97-AF65-F5344CB8AC3E}">
        <p14:creationId xmlns:p14="http://schemas.microsoft.com/office/powerpoint/2010/main" val="212369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solidFill>
                  <a:srgbClr val="231F20"/>
                </a:solidFill>
                <a:ea typeface="Arial" pitchFamily="34" charset="0"/>
                <a:cs typeface="Times New Roman" pitchFamily="18" charset="0"/>
              </a:rPr>
              <a:t>Women are regarded as being at high risk of developing pre-eclampsia if they have one or more of the following risk factors: previous pre-eclampsia; diabetes; chronic hypertension; renal disease; autoimmune disease; and multiple pregnancies. </a:t>
            </a:r>
            <a:endParaRPr lang="en-US" altLang="en-US" sz="1600" dirty="0" smtClean="0">
              <a:latin typeface="Calibri" pitchFamily="34" charset="0"/>
              <a:ea typeface="Calibri" pitchFamily="34" charset="0"/>
              <a:cs typeface="Times New Roman" pitchFamily="18" charset="0"/>
            </a:endParaRP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mn-ea"/>
                <a:cs typeface="+mn-cs"/>
              </a:rPr>
              <a:t>Primary</a:t>
            </a:r>
            <a:r>
              <a:rPr lang="en-GB" sz="1200" kern="1200" baseline="0" dirty="0" smtClean="0">
                <a:solidFill>
                  <a:schemeClr val="tx1"/>
                </a:solidFill>
                <a:effectLst/>
                <a:latin typeface="Arial" pitchFamily="34" charset="0"/>
                <a:ea typeface="+mn-ea"/>
                <a:cs typeface="+mn-cs"/>
              </a:rPr>
              <a:t> prevention:</a:t>
            </a:r>
          </a:p>
          <a:p>
            <a:pPr marL="628650" lvl="1" indent="-171450">
              <a:buFont typeface="Arial" panose="020B0604020202020204" pitchFamily="34" charset="0"/>
              <a:buChar char="•"/>
            </a:pPr>
            <a:r>
              <a:rPr lang="en-GB" sz="1200" kern="1200" dirty="0" smtClean="0">
                <a:solidFill>
                  <a:schemeClr val="tx1"/>
                </a:solidFill>
                <a:effectLst/>
                <a:latin typeface="Arial" pitchFamily="34" charset="0"/>
                <a:ea typeface="+mn-ea"/>
                <a:cs typeface="+mn-cs"/>
              </a:rPr>
              <a:t>In areas where dietary calcium intake is low, calcium supplementation during pregnancy (at doses of 1.5-2.0 g elemental calcium/day) is recommended for the prevention of pre-eclampsia in all women, but particularly those at high risk of preeclampsia.</a:t>
            </a:r>
            <a:endParaRPr lang="en-US" sz="1200" kern="1200" dirty="0" smtClean="0">
              <a:solidFill>
                <a:schemeClr val="tx1"/>
              </a:solidFill>
              <a:effectLst/>
              <a:latin typeface="Arial" pitchFamily="34" charset="0"/>
              <a:ea typeface="+mn-ea"/>
              <a:cs typeface="+mn-cs"/>
            </a:endParaRPr>
          </a:p>
          <a:p>
            <a:pPr marL="628650" lvl="1" indent="-171450">
              <a:buFont typeface="Arial" panose="020B0604020202020204" pitchFamily="34" charset="0"/>
              <a:buChar char="•"/>
            </a:pPr>
            <a:r>
              <a:rPr lang="en-GB" sz="1200" kern="1200" dirty="0" smtClean="0">
                <a:solidFill>
                  <a:schemeClr val="tx1"/>
                </a:solidFill>
                <a:effectLst/>
                <a:latin typeface="Arial" pitchFamily="34" charset="0"/>
                <a:ea typeface="+mn-ea"/>
                <a:cs typeface="+mn-cs"/>
              </a:rPr>
              <a:t>Low-dose acetylsalicylic acid (aspirin, 75 mg) should be initiated before 20 </a:t>
            </a:r>
            <a:r>
              <a:rPr lang="en-GB" sz="1200" u="none" kern="1200" dirty="0" smtClean="0">
                <a:solidFill>
                  <a:schemeClr val="tx1"/>
                </a:solidFill>
                <a:effectLst/>
                <a:latin typeface="Arial" pitchFamily="34" charset="0"/>
                <a:ea typeface="+mn-ea"/>
                <a:cs typeface="+mn-cs"/>
              </a:rPr>
              <a:t>(if possible as early as 12) weeks of </a:t>
            </a:r>
            <a:r>
              <a:rPr lang="en-GB" sz="1200" kern="1200" dirty="0" smtClean="0">
                <a:solidFill>
                  <a:schemeClr val="tx1"/>
                </a:solidFill>
                <a:effectLst/>
                <a:latin typeface="Arial" pitchFamily="34" charset="0"/>
                <a:ea typeface="+mn-ea"/>
                <a:cs typeface="+mn-cs"/>
              </a:rPr>
              <a:t>gestation for women at high risk of developing pre-eclampsia if they have one or more of the following risk factors: previous </a:t>
            </a:r>
            <a:r>
              <a:rPr lang="en-GB" sz="1200" u="sng" kern="1200" dirty="0" smtClean="0">
                <a:solidFill>
                  <a:schemeClr val="tx1"/>
                </a:solidFill>
                <a:effectLst/>
                <a:latin typeface="Arial" pitchFamily="34" charset="0"/>
                <a:ea typeface="+mn-ea"/>
                <a:cs typeface="+mn-cs"/>
              </a:rPr>
              <a:t>severe </a:t>
            </a:r>
            <a:r>
              <a:rPr lang="en-GB" sz="1200" kern="1200" dirty="0" smtClean="0">
                <a:solidFill>
                  <a:schemeClr val="tx1"/>
                </a:solidFill>
                <a:effectLst/>
                <a:latin typeface="Arial" pitchFamily="34" charset="0"/>
                <a:ea typeface="+mn-ea"/>
                <a:cs typeface="+mn-cs"/>
              </a:rPr>
              <a:t>pre-eclampsia; diabetes; chronic hypertension; obesity; renal disease; autoimmune disease; and multiple pregnancies. This list can be complemented based on local epidemiology.</a:t>
            </a:r>
          </a:p>
          <a:p>
            <a:pPr marL="628650" lvl="1" indent="-171450">
              <a:buFont typeface="Arial" panose="020B0604020202020204" pitchFamily="34" charset="0"/>
              <a:buChar char="•"/>
            </a:pPr>
            <a:r>
              <a:rPr lang="en-US" altLang="en-US" sz="2400" dirty="0" smtClean="0"/>
              <a:t>Family planning can:</a:t>
            </a:r>
          </a:p>
          <a:p>
            <a:pPr marL="1257300" lvl="2" indent="-342900" eaLnBrk="1" hangingPunct="1">
              <a:buFont typeface="Arial" panose="020B0604020202020204" pitchFamily="34" charset="0"/>
              <a:buChar char="•"/>
            </a:pPr>
            <a:r>
              <a:rPr lang="en-US" altLang="en-US" sz="2400" dirty="0" smtClean="0"/>
              <a:t>Help to delay the first pregnancy until the woman is at least 20 or 21 years of age</a:t>
            </a:r>
          </a:p>
          <a:p>
            <a:pPr marL="1257300" lvl="2" indent="-342900" eaLnBrk="1" hangingPunct="1">
              <a:buFont typeface="Arial" panose="020B0604020202020204" pitchFamily="34" charset="0"/>
              <a:buChar char="•"/>
            </a:pPr>
            <a:r>
              <a:rPr lang="en-US" altLang="en-US" sz="2400" dirty="0" smtClean="0"/>
              <a:t>Limit pregnancies beyond 35 years of age if women no longer want to continue having children</a:t>
            </a:r>
          </a:p>
          <a:p>
            <a:pPr marL="1257300" lvl="2" indent="-342900" eaLnBrk="1" hangingPunct="1">
              <a:buFont typeface="Arial" panose="020B0604020202020204" pitchFamily="34" charset="0"/>
              <a:buChar char="•"/>
            </a:pPr>
            <a:r>
              <a:rPr lang="en-US" altLang="en-US" sz="2400" dirty="0" smtClean="0"/>
              <a:t>Ensure adequate spacing between pregnancies to allow the woman to recover between pregnancies  </a:t>
            </a:r>
          </a:p>
          <a:p>
            <a:pPr marL="628650" lvl="1" indent="-171450">
              <a:buFont typeface="Arial" panose="020B0604020202020204" pitchFamily="34" charset="0"/>
              <a:buChar char="•"/>
            </a:pPr>
            <a:r>
              <a:rPr lang="en-US" altLang="en-US" b="1" i="1" dirty="0" smtClean="0"/>
              <a:t>Prevention and/or treatment of obesity </a:t>
            </a:r>
            <a:endParaRPr lang="en-US" altLang="en-US" dirty="0" smtClean="0"/>
          </a:p>
          <a:p>
            <a:pPr lvl="1">
              <a:buFontTx/>
              <a:buChar char="•"/>
            </a:pPr>
            <a:r>
              <a:rPr lang="en-US" altLang="en-US" dirty="0" smtClean="0"/>
              <a:t>Obesity is a definite risk for developing gestational hypertensive disorders, including pre-eclampsia. </a:t>
            </a:r>
          </a:p>
          <a:p>
            <a:pPr lvl="1">
              <a:buFontTx/>
              <a:buChar char="•"/>
            </a:pPr>
            <a:r>
              <a:rPr lang="en-US" altLang="en-US" dirty="0" smtClean="0"/>
              <a:t>Obesity has a strong link with insulin resistance. The exact mechanisms by which obesity/insulin resistance are associated with an increased risk for pre-eclampsia are not completely understood. </a:t>
            </a:r>
          </a:p>
          <a:p>
            <a:pPr lvl="1">
              <a:buFontTx/>
              <a:buChar char="•"/>
            </a:pPr>
            <a:r>
              <a:rPr lang="en-US" altLang="en-US" dirty="0" smtClean="0"/>
              <a:t>Prevention of or effective treatment of obesity, or both, could result in a substantial decrease in its frequency. </a:t>
            </a:r>
          </a:p>
          <a:p>
            <a:pPr lvl="1">
              <a:buFontTx/>
              <a:buChar char="•"/>
            </a:pPr>
            <a:r>
              <a:rPr lang="en-US" altLang="en-US" dirty="0" smtClean="0"/>
              <a:t>Overweight and obese women should have counseling before pregnancy so that they are aware of the risks and can try to modify their weight before pregnancy. </a:t>
            </a:r>
          </a:p>
          <a:p>
            <a:pPr lvl="1">
              <a:buFontTx/>
              <a:buChar char="•"/>
            </a:pPr>
            <a:r>
              <a:rPr lang="en-US" altLang="en-US" dirty="0" smtClean="0"/>
              <a:t>Once an overweight or obese woman is pregnant, she should eat a healthy, well-balanced, and monitored diet, and try to limit weight gain to 7-11.5 kg (for BMI 25-29.9 kg/m2) or 5-9 kg (for BMI ≥ 30 kg/m2) </a:t>
            </a:r>
          </a:p>
          <a:p>
            <a:pPr lvl="0">
              <a:buFontTx/>
              <a:buChar char="•"/>
            </a:pPr>
            <a:r>
              <a:rPr lang="en-GB" sz="1200" b="1" kern="1200" dirty="0" smtClean="0">
                <a:solidFill>
                  <a:schemeClr val="tx1"/>
                </a:solidFill>
                <a:effectLst/>
                <a:latin typeface="Arial" pitchFamily="34" charset="0"/>
                <a:ea typeface="+mn-ea"/>
                <a:cs typeface="+mn-cs"/>
              </a:rPr>
              <a:t>Early detection and management </a:t>
            </a:r>
            <a:r>
              <a:rPr lang="en-GB" sz="1200" kern="1200" dirty="0" smtClean="0">
                <a:solidFill>
                  <a:schemeClr val="tx1"/>
                </a:solidFill>
                <a:effectLst/>
                <a:latin typeface="Arial" pitchFamily="34" charset="0"/>
                <a:ea typeface="+mn-ea"/>
                <a:cs typeface="+mn-cs"/>
              </a:rPr>
              <a:t>in women with risk factors is critical to the management of hypertensive disorders in pregnancy and the prevention of convulsions. These women should be followed up regularly and given clear instructions on when to return to their health care provider.  Education of immediate family members is equally important, not only so that they understand the significance of signs of progression of hypertensive disorders in pregnancy, but also to increase social support when hospitalization and changes in work activities are needed. </a:t>
            </a:r>
            <a:endParaRPr lang="en-US" sz="1200" kern="1200" dirty="0" smtClean="0">
              <a:solidFill>
                <a:schemeClr val="tx1"/>
              </a:solidFill>
              <a:effectLst/>
              <a:latin typeface="Arial"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AC7DDE6-B17C-48D5-98C2-5BABCA8BB3F1}" type="slidenum">
              <a:rPr lang="en-US" altLang="en-US" smtClean="0"/>
              <a:pPr>
                <a:defRPr/>
              </a:pPr>
              <a:t>8</a:t>
            </a:fld>
            <a:endParaRPr lang="en-US" altLang="en-US"/>
          </a:p>
        </p:txBody>
      </p:sp>
    </p:spTree>
    <p:extLst>
      <p:ext uri="{BB962C8B-B14F-4D97-AF65-F5344CB8AC3E}">
        <p14:creationId xmlns:p14="http://schemas.microsoft.com/office/powerpoint/2010/main" val="593206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only two differences in care between women with severe PE and eclampsia:</a:t>
            </a:r>
          </a:p>
          <a:p>
            <a:pPr marL="171450" indent="-171450">
              <a:buFont typeface="Arial" panose="020B0604020202020204" pitchFamily="34" charset="0"/>
              <a:buChar char="•"/>
            </a:pPr>
            <a:r>
              <a:rPr lang="en-US" baseline="0" dirty="0" smtClean="0"/>
              <a:t>Management of convulsions</a:t>
            </a:r>
          </a:p>
          <a:p>
            <a:pPr marL="171450" indent="-171450">
              <a:buFont typeface="Arial" panose="020B0604020202020204" pitchFamily="34" charset="0"/>
              <a:buChar char="•"/>
            </a:pPr>
            <a:r>
              <a:rPr lang="en-US" baseline="0" dirty="0" smtClean="0"/>
              <a:t>Termination of the pregnancy should occur within 12 hours after diagnosis</a:t>
            </a:r>
            <a:endParaRPr lang="en-US" dirty="0"/>
          </a:p>
        </p:txBody>
      </p:sp>
      <p:sp>
        <p:nvSpPr>
          <p:cNvPr id="4" name="Slide Number Placeholder 3"/>
          <p:cNvSpPr>
            <a:spLocks noGrp="1"/>
          </p:cNvSpPr>
          <p:nvPr>
            <p:ph type="sldNum" sz="quarter" idx="10"/>
          </p:nvPr>
        </p:nvSpPr>
        <p:spPr/>
        <p:txBody>
          <a:bodyPr/>
          <a:lstStyle/>
          <a:p>
            <a:pPr>
              <a:defRPr/>
            </a:pPr>
            <a:fld id="{4AC7DDE6-B17C-48D5-98C2-5BABCA8BB3F1}" type="slidenum">
              <a:rPr lang="en-US" altLang="en-US" smtClean="0"/>
              <a:pPr>
                <a:defRPr/>
              </a:pPr>
              <a:t>9</a:t>
            </a:fld>
            <a:endParaRPr lang="en-US" altLang="en-US"/>
          </a:p>
        </p:txBody>
      </p:sp>
    </p:spTree>
    <p:extLst>
      <p:ext uri="{BB962C8B-B14F-4D97-AF65-F5344CB8AC3E}">
        <p14:creationId xmlns:p14="http://schemas.microsoft.com/office/powerpoint/2010/main" val="1767711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spcBef>
                <a:spcPct val="30000"/>
              </a:spcBef>
              <a:defRPr sz="1200">
                <a:solidFill>
                  <a:schemeClr val="tx1"/>
                </a:solidFill>
                <a:latin typeface="Arial" pitchFamily="34" charset="0"/>
              </a:defRPr>
            </a:lvl1pPr>
            <a:lvl2pPr marL="728663" indent="-279400" defTabSz="896938">
              <a:spcBef>
                <a:spcPct val="30000"/>
              </a:spcBef>
              <a:defRPr sz="1200">
                <a:solidFill>
                  <a:schemeClr val="tx1"/>
                </a:solidFill>
                <a:latin typeface="Arial" pitchFamily="34" charset="0"/>
              </a:defRPr>
            </a:lvl2pPr>
            <a:lvl3pPr marL="1120775" indent="-223838" defTabSz="896938">
              <a:spcBef>
                <a:spcPct val="30000"/>
              </a:spcBef>
              <a:defRPr sz="1200">
                <a:solidFill>
                  <a:schemeClr val="tx1"/>
                </a:solidFill>
                <a:latin typeface="Arial" pitchFamily="34" charset="0"/>
              </a:defRPr>
            </a:lvl3pPr>
            <a:lvl4pPr marL="1570038" indent="-223838" defTabSz="896938">
              <a:spcBef>
                <a:spcPct val="30000"/>
              </a:spcBef>
              <a:defRPr sz="1200">
                <a:solidFill>
                  <a:schemeClr val="tx1"/>
                </a:solidFill>
                <a:latin typeface="Arial" pitchFamily="34" charset="0"/>
              </a:defRPr>
            </a:lvl4pPr>
            <a:lvl5pPr marL="2017713" indent="-223838" defTabSz="896938">
              <a:spcBef>
                <a:spcPct val="30000"/>
              </a:spcBef>
              <a:defRPr sz="1200">
                <a:solidFill>
                  <a:schemeClr val="tx1"/>
                </a:solidFill>
                <a:latin typeface="Arial" pitchFamily="34" charset="0"/>
              </a:defRPr>
            </a:lvl5pPr>
            <a:lvl6pPr marL="2474913" indent="-223838" defTabSz="896938" eaLnBrk="0" fontAlgn="base" hangingPunct="0">
              <a:spcBef>
                <a:spcPct val="30000"/>
              </a:spcBef>
              <a:spcAft>
                <a:spcPct val="0"/>
              </a:spcAft>
              <a:defRPr sz="1200">
                <a:solidFill>
                  <a:schemeClr val="tx1"/>
                </a:solidFill>
                <a:latin typeface="Arial" pitchFamily="34" charset="0"/>
              </a:defRPr>
            </a:lvl6pPr>
            <a:lvl7pPr marL="2932113" indent="-223838" defTabSz="896938" eaLnBrk="0" fontAlgn="base" hangingPunct="0">
              <a:spcBef>
                <a:spcPct val="30000"/>
              </a:spcBef>
              <a:spcAft>
                <a:spcPct val="0"/>
              </a:spcAft>
              <a:defRPr sz="1200">
                <a:solidFill>
                  <a:schemeClr val="tx1"/>
                </a:solidFill>
                <a:latin typeface="Arial" pitchFamily="34" charset="0"/>
              </a:defRPr>
            </a:lvl7pPr>
            <a:lvl8pPr marL="3389313" indent="-223838" defTabSz="896938" eaLnBrk="0" fontAlgn="base" hangingPunct="0">
              <a:spcBef>
                <a:spcPct val="30000"/>
              </a:spcBef>
              <a:spcAft>
                <a:spcPct val="0"/>
              </a:spcAft>
              <a:defRPr sz="1200">
                <a:solidFill>
                  <a:schemeClr val="tx1"/>
                </a:solidFill>
                <a:latin typeface="Arial" pitchFamily="34" charset="0"/>
              </a:defRPr>
            </a:lvl8pPr>
            <a:lvl9pPr marL="3846513" indent="-223838" defTabSz="896938" eaLnBrk="0" fontAlgn="base" hangingPunct="0">
              <a:spcBef>
                <a:spcPct val="30000"/>
              </a:spcBef>
              <a:spcAft>
                <a:spcPct val="0"/>
              </a:spcAft>
              <a:defRPr sz="1200">
                <a:solidFill>
                  <a:schemeClr val="tx1"/>
                </a:solidFill>
                <a:latin typeface="Arial" pitchFamily="34" charset="0"/>
              </a:defRPr>
            </a:lvl9pPr>
          </a:lstStyle>
          <a:p>
            <a:pPr>
              <a:spcBef>
                <a:spcPct val="0"/>
              </a:spcBef>
            </a:pPr>
            <a:fld id="{E38ADF96-7B8A-4192-96C8-F569C4928461}" type="slidenum">
              <a:rPr lang="en-US" altLang="en-US" sz="1400">
                <a:latin typeface="Times New Roman" pitchFamily="18" charset="0"/>
                <a:cs typeface="Arial" pitchFamily="34" charset="0"/>
              </a:rPr>
              <a:pPr>
                <a:spcBef>
                  <a:spcPct val="0"/>
                </a:spcBef>
              </a:pPr>
              <a:t>10</a:t>
            </a:fld>
            <a:endParaRPr lang="en-US" altLang="en-US" sz="1400">
              <a:latin typeface="Times New Roman" pitchFamily="18" charset="0"/>
              <a:cs typeface="Arial" pitchFamily="34" charset="0"/>
            </a:endParaRPr>
          </a:p>
        </p:txBody>
      </p:sp>
      <p:sp>
        <p:nvSpPr>
          <p:cNvPr id="32771" name="Rectangle 2"/>
          <p:cNvSpPr>
            <a:spLocks noGrp="1" noRot="1" noChangeAspect="1" noChangeArrowheads="1" noTextEdit="1"/>
          </p:cNvSpPr>
          <p:nvPr>
            <p:ph type="sldImg"/>
          </p:nvPr>
        </p:nvSpPr>
        <p:spPr>
          <a:xfrm>
            <a:off x="585788" y="798513"/>
            <a:ext cx="5689600" cy="3201987"/>
          </a:xfrm>
          <a:ln/>
        </p:spPr>
      </p:sp>
      <p:sp>
        <p:nvSpPr>
          <p:cNvPr id="32772" name="Rectangle 3"/>
          <p:cNvSpPr>
            <a:spLocks noGrp="1" noChangeArrowheads="1"/>
          </p:cNvSpPr>
          <p:nvPr>
            <p:ph type="body" idx="1"/>
          </p:nvPr>
        </p:nvSpPr>
        <p:spPr>
          <a:xfrm>
            <a:off x="914400" y="4344988"/>
            <a:ext cx="5029200" cy="3848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Magnesium sulfate reduced convulsions by 55% compared to diazepam.</a:t>
            </a:r>
          </a:p>
        </p:txBody>
      </p:sp>
    </p:spTree>
    <p:extLst>
      <p:ext uri="{BB962C8B-B14F-4D97-AF65-F5344CB8AC3E}">
        <p14:creationId xmlns:p14="http://schemas.microsoft.com/office/powerpoint/2010/main" val="2426419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b="1">
                <a:solidFill>
                  <a:schemeClr val="tx1"/>
                </a:solidFill>
                <a:latin typeface="Arial" charset="0"/>
                <a:cs typeface="Arial" charset="0"/>
              </a:defRPr>
            </a:lvl1pPr>
            <a:lvl2pPr marL="742950" indent="-285750" defTabSz="900113" eaLnBrk="0" hangingPunct="0">
              <a:defRPr b="1">
                <a:solidFill>
                  <a:schemeClr val="tx1"/>
                </a:solidFill>
                <a:latin typeface="Arial" charset="0"/>
                <a:cs typeface="Arial" charset="0"/>
              </a:defRPr>
            </a:lvl2pPr>
            <a:lvl3pPr marL="1143000" indent="-228600" defTabSz="900113" eaLnBrk="0" hangingPunct="0">
              <a:defRPr b="1">
                <a:solidFill>
                  <a:schemeClr val="tx1"/>
                </a:solidFill>
                <a:latin typeface="Arial" charset="0"/>
                <a:cs typeface="Arial" charset="0"/>
              </a:defRPr>
            </a:lvl3pPr>
            <a:lvl4pPr marL="1600200" indent="-228600" defTabSz="900113" eaLnBrk="0" hangingPunct="0">
              <a:defRPr b="1">
                <a:solidFill>
                  <a:schemeClr val="tx1"/>
                </a:solidFill>
                <a:latin typeface="Arial" charset="0"/>
                <a:cs typeface="Arial" charset="0"/>
              </a:defRPr>
            </a:lvl4pPr>
            <a:lvl5pPr marL="2057400" indent="-228600" defTabSz="900113" eaLnBrk="0" hangingPunct="0">
              <a:defRPr b="1">
                <a:solidFill>
                  <a:schemeClr val="tx1"/>
                </a:solidFill>
                <a:latin typeface="Arial" charset="0"/>
                <a:cs typeface="Arial" charset="0"/>
              </a:defRPr>
            </a:lvl5pPr>
            <a:lvl6pPr marL="2514600" indent="-228600" defTabSz="900113" eaLnBrk="0" fontAlgn="base" hangingPunct="0">
              <a:spcBef>
                <a:spcPct val="0"/>
              </a:spcBef>
              <a:spcAft>
                <a:spcPct val="0"/>
              </a:spcAft>
              <a:defRPr b="1">
                <a:solidFill>
                  <a:schemeClr val="tx1"/>
                </a:solidFill>
                <a:latin typeface="Arial" charset="0"/>
                <a:cs typeface="Arial" charset="0"/>
              </a:defRPr>
            </a:lvl6pPr>
            <a:lvl7pPr marL="2971800" indent="-228600" defTabSz="900113" eaLnBrk="0" fontAlgn="base" hangingPunct="0">
              <a:spcBef>
                <a:spcPct val="0"/>
              </a:spcBef>
              <a:spcAft>
                <a:spcPct val="0"/>
              </a:spcAft>
              <a:defRPr b="1">
                <a:solidFill>
                  <a:schemeClr val="tx1"/>
                </a:solidFill>
                <a:latin typeface="Arial" charset="0"/>
                <a:cs typeface="Arial" charset="0"/>
              </a:defRPr>
            </a:lvl7pPr>
            <a:lvl8pPr marL="3429000" indent="-228600" defTabSz="900113" eaLnBrk="0" fontAlgn="base" hangingPunct="0">
              <a:spcBef>
                <a:spcPct val="0"/>
              </a:spcBef>
              <a:spcAft>
                <a:spcPct val="0"/>
              </a:spcAft>
              <a:defRPr b="1">
                <a:solidFill>
                  <a:schemeClr val="tx1"/>
                </a:solidFill>
                <a:latin typeface="Arial" charset="0"/>
                <a:cs typeface="Arial" charset="0"/>
              </a:defRPr>
            </a:lvl8pPr>
            <a:lvl9pPr marL="3886200" indent="-228600" defTabSz="900113" eaLnBrk="0" fontAlgn="base" hangingPunct="0">
              <a:spcBef>
                <a:spcPct val="0"/>
              </a:spcBef>
              <a:spcAft>
                <a:spcPct val="0"/>
              </a:spcAft>
              <a:defRPr b="1">
                <a:solidFill>
                  <a:schemeClr val="tx1"/>
                </a:solidFill>
                <a:latin typeface="Arial" charset="0"/>
                <a:cs typeface="Arial" charset="0"/>
              </a:defRPr>
            </a:lvl9pPr>
          </a:lstStyle>
          <a:p>
            <a:pPr eaLnBrk="1" hangingPunct="1"/>
            <a:fld id="{76AAD027-CD95-4B76-87EB-D54DE14B82CC}" type="slidenum">
              <a:rPr lang="en-US" altLang="en-US" b="0" smtClean="0"/>
              <a:pPr eaLnBrk="1" hangingPunct="1"/>
              <a:t>11</a:t>
            </a:fld>
            <a:endParaRPr lang="en-US" altLang="en-US" b="0" smtClean="0"/>
          </a:p>
        </p:txBody>
      </p:sp>
    </p:spTree>
    <p:extLst>
      <p:ext uri="{BB962C8B-B14F-4D97-AF65-F5344CB8AC3E}">
        <p14:creationId xmlns:p14="http://schemas.microsoft.com/office/powerpoint/2010/main" val="2973729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spcBef>
                <a:spcPct val="30000"/>
              </a:spcBef>
              <a:defRPr sz="1200">
                <a:solidFill>
                  <a:schemeClr val="tx1"/>
                </a:solidFill>
                <a:latin typeface="Arial" pitchFamily="34" charset="0"/>
              </a:defRPr>
            </a:lvl1pPr>
            <a:lvl2pPr marL="728663" indent="-279400" defTabSz="896938">
              <a:spcBef>
                <a:spcPct val="30000"/>
              </a:spcBef>
              <a:defRPr sz="1200">
                <a:solidFill>
                  <a:schemeClr val="tx1"/>
                </a:solidFill>
                <a:latin typeface="Arial" pitchFamily="34" charset="0"/>
              </a:defRPr>
            </a:lvl2pPr>
            <a:lvl3pPr marL="1120775" indent="-223838" defTabSz="896938">
              <a:spcBef>
                <a:spcPct val="30000"/>
              </a:spcBef>
              <a:defRPr sz="1200">
                <a:solidFill>
                  <a:schemeClr val="tx1"/>
                </a:solidFill>
                <a:latin typeface="Arial" pitchFamily="34" charset="0"/>
              </a:defRPr>
            </a:lvl3pPr>
            <a:lvl4pPr marL="1570038" indent="-223838" defTabSz="896938">
              <a:spcBef>
                <a:spcPct val="30000"/>
              </a:spcBef>
              <a:defRPr sz="1200">
                <a:solidFill>
                  <a:schemeClr val="tx1"/>
                </a:solidFill>
                <a:latin typeface="Arial" pitchFamily="34" charset="0"/>
              </a:defRPr>
            </a:lvl4pPr>
            <a:lvl5pPr marL="2017713" indent="-223838" defTabSz="896938">
              <a:spcBef>
                <a:spcPct val="30000"/>
              </a:spcBef>
              <a:defRPr sz="1200">
                <a:solidFill>
                  <a:schemeClr val="tx1"/>
                </a:solidFill>
                <a:latin typeface="Arial" pitchFamily="34" charset="0"/>
              </a:defRPr>
            </a:lvl5pPr>
            <a:lvl6pPr marL="2474913" indent="-223838" defTabSz="896938" eaLnBrk="0" fontAlgn="base" hangingPunct="0">
              <a:spcBef>
                <a:spcPct val="30000"/>
              </a:spcBef>
              <a:spcAft>
                <a:spcPct val="0"/>
              </a:spcAft>
              <a:defRPr sz="1200">
                <a:solidFill>
                  <a:schemeClr val="tx1"/>
                </a:solidFill>
                <a:latin typeface="Arial" pitchFamily="34" charset="0"/>
              </a:defRPr>
            </a:lvl6pPr>
            <a:lvl7pPr marL="2932113" indent="-223838" defTabSz="896938" eaLnBrk="0" fontAlgn="base" hangingPunct="0">
              <a:spcBef>
                <a:spcPct val="30000"/>
              </a:spcBef>
              <a:spcAft>
                <a:spcPct val="0"/>
              </a:spcAft>
              <a:defRPr sz="1200">
                <a:solidFill>
                  <a:schemeClr val="tx1"/>
                </a:solidFill>
                <a:latin typeface="Arial" pitchFamily="34" charset="0"/>
              </a:defRPr>
            </a:lvl7pPr>
            <a:lvl8pPr marL="3389313" indent="-223838" defTabSz="896938" eaLnBrk="0" fontAlgn="base" hangingPunct="0">
              <a:spcBef>
                <a:spcPct val="30000"/>
              </a:spcBef>
              <a:spcAft>
                <a:spcPct val="0"/>
              </a:spcAft>
              <a:defRPr sz="1200">
                <a:solidFill>
                  <a:schemeClr val="tx1"/>
                </a:solidFill>
                <a:latin typeface="Arial" pitchFamily="34" charset="0"/>
              </a:defRPr>
            </a:lvl8pPr>
            <a:lvl9pPr marL="3846513" indent="-223838" defTabSz="896938" eaLnBrk="0" fontAlgn="base" hangingPunct="0">
              <a:spcBef>
                <a:spcPct val="30000"/>
              </a:spcBef>
              <a:spcAft>
                <a:spcPct val="0"/>
              </a:spcAft>
              <a:defRPr sz="1200">
                <a:solidFill>
                  <a:schemeClr val="tx1"/>
                </a:solidFill>
                <a:latin typeface="Arial" pitchFamily="34" charset="0"/>
              </a:defRPr>
            </a:lvl9pPr>
          </a:lstStyle>
          <a:p>
            <a:pPr>
              <a:spcBef>
                <a:spcPct val="0"/>
              </a:spcBef>
            </a:pPr>
            <a:fld id="{C7DD117B-B9BE-4034-B5F6-62BFB4157939}" type="slidenum">
              <a:rPr lang="en-US" altLang="en-US" sz="1400">
                <a:latin typeface="Times New Roman" pitchFamily="18" charset="0"/>
                <a:cs typeface="Arial" pitchFamily="34" charset="0"/>
              </a:rPr>
              <a:pPr>
                <a:spcBef>
                  <a:spcPct val="0"/>
                </a:spcBef>
              </a:pPr>
              <a:t>12</a:t>
            </a:fld>
            <a:endParaRPr lang="en-US" altLang="en-US" sz="1400">
              <a:latin typeface="Times New Roman" pitchFamily="18" charset="0"/>
              <a:cs typeface="Arial" pitchFamily="34" charset="0"/>
            </a:endParaRPr>
          </a:p>
        </p:txBody>
      </p:sp>
    </p:spTree>
    <p:extLst>
      <p:ext uri="{BB962C8B-B14F-4D97-AF65-F5344CB8AC3E}">
        <p14:creationId xmlns:p14="http://schemas.microsoft.com/office/powerpoint/2010/main" val="3447829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Induction of labor </a:t>
            </a:r>
            <a:endParaRPr lang="en-US" altLang="en-US" dirty="0" smtClean="0"/>
          </a:p>
          <a:p>
            <a:pPr>
              <a:buFontTx/>
              <a:buChar char="•"/>
            </a:pPr>
            <a:r>
              <a:rPr lang="en-US" altLang="en-US" dirty="0" smtClean="0"/>
              <a:t>Apart from Cesarean operation or induction of labor (and therefore delivery of the placenta), there is no known cure for pre-eclampsia. A decision to induce labor will need to weigh benefits and risks for both the woman and fetus. The National High Blood Pressure Education Program Working Group on High Blood Pressure in Pregnancy recommends the following when considering delivering the baby to manage gestational hypertension:</a:t>
            </a:r>
            <a:endParaRPr lang="en-US" altLang="en-US" b="1" dirty="0" smtClean="0"/>
          </a:p>
          <a:p>
            <a:pPr>
              <a:buFontTx/>
              <a:buChar char="•"/>
            </a:pPr>
            <a:r>
              <a:rPr lang="en-US" altLang="en-US" b="1" dirty="0" smtClean="0"/>
              <a:t>“First</a:t>
            </a:r>
            <a:r>
              <a:rPr lang="en-US" altLang="en-US" dirty="0" smtClean="0"/>
              <a:t>, any therapy for pre-eclampsia other than delivery must have as its successful end point the reduction of perinatal morbidity and mortality. </a:t>
            </a:r>
            <a:endParaRPr lang="en-US" altLang="en-US" b="1" dirty="0" smtClean="0"/>
          </a:p>
          <a:p>
            <a:pPr>
              <a:buFontTx/>
              <a:buChar char="•"/>
            </a:pPr>
            <a:r>
              <a:rPr lang="en-US" altLang="en-US" b="1" dirty="0" smtClean="0"/>
              <a:t>Second</a:t>
            </a:r>
            <a:r>
              <a:rPr lang="en-US" altLang="en-US" dirty="0" smtClean="0"/>
              <a:t>, the cornerstone of obstetric management of pre-eclampsia is based on whether the fetus is more likely to survive without significant neonatal complications in utero or in the nursery” (National High Blood Pressure Education Program Working Group on High Blood Pressure in Pregnancy, 2001).</a:t>
            </a:r>
          </a:p>
          <a:p>
            <a:pPr>
              <a:buFontTx/>
              <a:buChar char="•"/>
            </a:pPr>
            <a:r>
              <a:rPr lang="en-US" altLang="en-US" dirty="0" smtClean="0"/>
              <a:t>The decision to terminate pregnancy will depend upon:</a:t>
            </a:r>
          </a:p>
          <a:p>
            <a:pPr lvl="1">
              <a:buFontTx/>
              <a:buChar char="•"/>
            </a:pPr>
            <a:r>
              <a:rPr lang="en-US" altLang="en-US" dirty="0" smtClean="0"/>
              <a:t>Severity of the disease</a:t>
            </a:r>
          </a:p>
          <a:p>
            <a:pPr lvl="1">
              <a:buFontTx/>
              <a:buChar char="•"/>
            </a:pPr>
            <a:r>
              <a:rPr lang="en-US" altLang="en-US" dirty="0" smtClean="0"/>
              <a:t>Gestational age</a:t>
            </a:r>
          </a:p>
          <a:p>
            <a:pPr lvl="1">
              <a:buFontTx/>
              <a:buChar char="•"/>
            </a:pPr>
            <a:r>
              <a:rPr lang="en-US" altLang="en-US" dirty="0" smtClean="0"/>
              <a:t>Maternal and fetal condition</a:t>
            </a:r>
          </a:p>
        </p:txBody>
      </p:sp>
    </p:spTree>
    <p:extLst>
      <p:ext uri="{BB962C8B-B14F-4D97-AF65-F5344CB8AC3E}">
        <p14:creationId xmlns:p14="http://schemas.microsoft.com/office/powerpoint/2010/main" val="1632972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Expectant management</a:t>
            </a:r>
            <a:r>
              <a:rPr lang="en-US" dirty="0" smtClean="0"/>
              <a:t>: Administration of corticosteroids to improve fetal lung maturation, stabilization of the woman’s condition and then, if possible, aim to delay childbirth.  Interventionist management is used if contraindications to expectant management are present.</a:t>
            </a:r>
          </a:p>
          <a:p>
            <a:pPr marL="171450" indent="-171450">
              <a:buFont typeface="Arial" panose="020B0604020202020204" pitchFamily="34" charset="0"/>
              <a:buChar char="•"/>
            </a:pPr>
            <a:r>
              <a:rPr lang="en-US" b="1" dirty="0" smtClean="0"/>
              <a:t>Interventionist management [also known as “active management,” “aggressive management,” “early delivery”]:</a:t>
            </a:r>
            <a:r>
              <a:rPr lang="en-US" dirty="0" smtClean="0"/>
              <a:t> Childbirth by either induction of labor or cesarean operation after corticosteroids have been given to improve fetal lung maturation, which in practice is after 24 to 48 hours.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The only definitive treatment for pre-eclampsia is termination of pregnancy/delivery of the fetus and placenta, though some women with preeclampsia also present a transient aggravation of the disease in the postpartum period.</a:t>
            </a:r>
          </a:p>
          <a:p>
            <a:endParaRPr lang="en-US" dirty="0"/>
          </a:p>
        </p:txBody>
      </p:sp>
      <p:sp>
        <p:nvSpPr>
          <p:cNvPr id="4" name="Slide Number Placeholder 3"/>
          <p:cNvSpPr>
            <a:spLocks noGrp="1"/>
          </p:cNvSpPr>
          <p:nvPr>
            <p:ph type="sldNum" sz="quarter" idx="10"/>
          </p:nvPr>
        </p:nvSpPr>
        <p:spPr/>
        <p:txBody>
          <a:bodyPr/>
          <a:lstStyle/>
          <a:p>
            <a:pPr>
              <a:defRPr/>
            </a:pPr>
            <a:fld id="{4AC7DDE6-B17C-48D5-98C2-5BABCA8BB3F1}" type="slidenum">
              <a:rPr lang="en-US" altLang="en-US" smtClean="0"/>
              <a:pPr>
                <a:defRPr/>
              </a:pPr>
              <a:t>14</a:t>
            </a:fld>
            <a:endParaRPr lang="en-US" altLang="en-US"/>
          </a:p>
        </p:txBody>
      </p:sp>
    </p:spTree>
    <p:extLst>
      <p:ext uri="{BB962C8B-B14F-4D97-AF65-F5344CB8AC3E}">
        <p14:creationId xmlns:p14="http://schemas.microsoft.com/office/powerpoint/2010/main" val="96976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D3F80860-3F82-461F-88DC-DCD1B86AF568}" type="datetimeFigureOut">
              <a:rPr lang="fr-FR" smtClean="0"/>
              <a:t>31/05/2022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BAC976-2006-483D-9E0C-FDE7A99D7437}" type="slidenum">
              <a:rPr lang="fr-FR" smtClean="0"/>
              <a:t>‹N°›</a:t>
            </a:fld>
            <a:endParaRPr lang="fr-FR"/>
          </a:p>
        </p:txBody>
      </p:sp>
    </p:spTree>
    <p:extLst>
      <p:ext uri="{BB962C8B-B14F-4D97-AF65-F5344CB8AC3E}">
        <p14:creationId xmlns:p14="http://schemas.microsoft.com/office/powerpoint/2010/main" val="1953638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F80860-3F82-461F-88DC-DCD1B86AF568}" type="datetimeFigureOut">
              <a:rPr lang="fr-FR" smtClean="0"/>
              <a:t>31/05/2022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BAC976-2006-483D-9E0C-FDE7A99D7437}" type="slidenum">
              <a:rPr lang="fr-FR" smtClean="0"/>
              <a:t>‹N°›</a:t>
            </a:fld>
            <a:endParaRPr lang="fr-FR"/>
          </a:p>
        </p:txBody>
      </p:sp>
    </p:spTree>
    <p:extLst>
      <p:ext uri="{BB962C8B-B14F-4D97-AF65-F5344CB8AC3E}">
        <p14:creationId xmlns:p14="http://schemas.microsoft.com/office/powerpoint/2010/main" val="3300894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F80860-3F82-461F-88DC-DCD1B86AF568}" type="datetimeFigureOut">
              <a:rPr lang="fr-FR" smtClean="0"/>
              <a:t>31/05/2022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BAC976-2006-483D-9E0C-FDE7A99D7437}" type="slidenum">
              <a:rPr lang="fr-FR" smtClean="0"/>
              <a:t>‹N°›</a:t>
            </a:fld>
            <a:endParaRPr lang="fr-FR"/>
          </a:p>
        </p:txBody>
      </p:sp>
    </p:spTree>
    <p:extLst>
      <p:ext uri="{BB962C8B-B14F-4D97-AF65-F5344CB8AC3E}">
        <p14:creationId xmlns:p14="http://schemas.microsoft.com/office/powerpoint/2010/main" val="3452629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151" y="2907058"/>
            <a:ext cx="10363924" cy="1500322"/>
          </a:xfrm>
        </p:spPr>
        <p:txBody>
          <a:bodyPr anchor="b"/>
          <a:lstStyle>
            <a:lvl1pPr marL="0" indent="0">
              <a:buNone/>
              <a:defRPr sz="1800"/>
            </a:lvl1pPr>
            <a:lvl2pPr marL="388039" indent="0">
              <a:buNone/>
              <a:defRPr sz="1600"/>
            </a:lvl2pPr>
            <a:lvl3pPr marL="776130" indent="0">
              <a:buNone/>
              <a:defRPr sz="1400"/>
            </a:lvl3pPr>
            <a:lvl4pPr marL="1164209" indent="0">
              <a:buNone/>
              <a:defRPr sz="1200"/>
            </a:lvl4pPr>
            <a:lvl5pPr marL="1552277" indent="0">
              <a:buNone/>
              <a:defRPr sz="1200"/>
            </a:lvl5pPr>
            <a:lvl6pPr marL="1940354" indent="0">
              <a:buNone/>
              <a:defRPr sz="1200"/>
            </a:lvl6pPr>
            <a:lvl7pPr marL="2328422" indent="0">
              <a:buNone/>
              <a:defRPr sz="1200"/>
            </a:lvl7pPr>
            <a:lvl8pPr marL="2716488" indent="0">
              <a:buNone/>
              <a:defRPr sz="1200"/>
            </a:lvl8pPr>
            <a:lvl9pPr marL="3104562" indent="0">
              <a:buNone/>
              <a:defRPr sz="1200"/>
            </a:lvl9pPr>
          </a:lstStyle>
          <a:p>
            <a:pPr lvl="0"/>
            <a:r>
              <a:rPr lang="en-US" dirty="0"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GB"/>
          </a:p>
        </p:txBody>
      </p:sp>
      <p:sp>
        <p:nvSpPr>
          <p:cNvPr id="6" name="Footer Placeholder 2"/>
          <p:cNvSpPr>
            <a:spLocks noGrp="1"/>
          </p:cNvSpPr>
          <p:nvPr>
            <p:ph type="ftr" sz="quarter" idx="3"/>
          </p:nvPr>
        </p:nvSpPr>
        <p:spPr>
          <a:xfrm>
            <a:off x="924449" y="6155388"/>
            <a:ext cx="2371412" cy="702612"/>
          </a:xfrm>
          <a:prstGeom prst="rect">
            <a:avLst/>
          </a:prstGeom>
        </p:spPr>
        <p:txBody>
          <a:bodyPr vert="horz" lIns="91440" tIns="45720" rIns="91440" bIns="45720" rtlCol="0" anchor="ctr"/>
          <a:lstStyle>
            <a:lvl1pPr algn="l">
              <a:defRPr sz="1000" b="0" i="0">
                <a:solidFill>
                  <a:schemeClr val="bg1"/>
                </a:solidFill>
                <a:latin typeface="Arial Bold"/>
                <a:cs typeface="Arial Bold"/>
              </a:defRPr>
            </a:lvl1pPr>
          </a:lstStyle>
          <a:p>
            <a:r>
              <a:rPr lang="en-US" dirty="0" smtClean="0"/>
              <a:t>Title of the Presentation</a:t>
            </a:r>
            <a:endParaRPr lang="en-US" dirty="0"/>
          </a:p>
        </p:txBody>
      </p:sp>
      <p:sp>
        <p:nvSpPr>
          <p:cNvPr id="7" name="Slide Number Placeholder 3"/>
          <p:cNvSpPr>
            <a:spLocks noGrp="1"/>
          </p:cNvSpPr>
          <p:nvPr>
            <p:ph type="sldNum" sz="quarter" idx="4"/>
          </p:nvPr>
        </p:nvSpPr>
        <p:spPr>
          <a:xfrm>
            <a:off x="234475" y="6165437"/>
            <a:ext cx="547077" cy="365125"/>
          </a:xfrm>
          <a:prstGeom prst="rect">
            <a:avLst/>
          </a:prstGeom>
        </p:spPr>
        <p:txBody>
          <a:bodyPr vert="horz" lIns="91440" tIns="45720" rIns="91440" bIns="45720" rtlCol="0" anchor="ctr"/>
          <a:lstStyle>
            <a:lvl1pPr algn="r">
              <a:defRPr sz="1200">
                <a:solidFill>
                  <a:schemeClr val="bg1"/>
                </a:solidFill>
              </a:defRPr>
            </a:lvl1pPr>
          </a:lstStyle>
          <a:p>
            <a:fld id="{7698B45C-09C7-497B-9261-07F290CB2D4C}" type="slidenum">
              <a:rPr lang="en-US" smtClean="0"/>
              <a:pPr/>
              <a:t>‹N°›</a:t>
            </a:fld>
            <a:endParaRPr lang="en-US" dirty="0"/>
          </a:p>
        </p:txBody>
      </p:sp>
    </p:spTree>
    <p:extLst>
      <p:ext uri="{BB962C8B-B14F-4D97-AF65-F5344CB8AC3E}">
        <p14:creationId xmlns:p14="http://schemas.microsoft.com/office/powerpoint/2010/main" val="24067451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CH" dirty="0" smtClean="0"/>
              <a:t>Click to </a:t>
            </a:r>
            <a:r>
              <a:rPr lang="fr-CH" dirty="0" err="1" smtClean="0"/>
              <a:t>edit</a:t>
            </a:r>
            <a:r>
              <a:rPr lang="fr-CH" dirty="0" smtClean="0"/>
              <a:t> Master </a:t>
            </a:r>
            <a:r>
              <a:rPr lang="fr-CH" dirty="0" err="1" smtClean="0"/>
              <a:t>text</a:t>
            </a:r>
            <a:r>
              <a:rPr lang="fr-CH" dirty="0" smtClean="0"/>
              <a:t> styles</a:t>
            </a:r>
          </a:p>
          <a:p>
            <a:pPr lvl="1"/>
            <a:r>
              <a:rPr lang="fr-CH" dirty="0" smtClean="0"/>
              <a:t>Second </a:t>
            </a:r>
            <a:r>
              <a:rPr lang="fr-CH" dirty="0" err="1" smtClean="0"/>
              <a:t>level</a:t>
            </a:r>
            <a:endParaRPr lang="fr-CH" dirty="0" smtClean="0"/>
          </a:p>
          <a:p>
            <a:pPr lvl="2"/>
            <a:r>
              <a:rPr lang="fr-CH" dirty="0" err="1" smtClean="0"/>
              <a:t>Third</a:t>
            </a:r>
            <a:r>
              <a:rPr lang="fr-CH" dirty="0" smtClean="0"/>
              <a:t> </a:t>
            </a:r>
            <a:r>
              <a:rPr lang="fr-CH" dirty="0" err="1" smtClean="0"/>
              <a:t>level</a:t>
            </a:r>
            <a:endParaRPr lang="fr-CH" dirty="0" smtClean="0"/>
          </a:p>
          <a:p>
            <a:pPr lvl="3"/>
            <a:r>
              <a:rPr lang="fr-CH" dirty="0" err="1" smtClean="0"/>
              <a:t>Fourth</a:t>
            </a:r>
            <a:r>
              <a:rPr lang="fr-CH" dirty="0" smtClean="0"/>
              <a:t> </a:t>
            </a:r>
            <a:r>
              <a:rPr lang="fr-CH" dirty="0" err="1" smtClean="0"/>
              <a:t>level</a:t>
            </a:r>
            <a:endParaRPr lang="fr-CH" dirty="0" smtClean="0"/>
          </a:p>
          <a:p>
            <a:pPr lvl="4"/>
            <a:r>
              <a:rPr lang="fr-CH" dirty="0" err="1" smtClean="0"/>
              <a:t>Fifth</a:t>
            </a:r>
            <a:r>
              <a:rPr lang="fr-CH" dirty="0" smtClean="0"/>
              <a:t> </a:t>
            </a:r>
            <a:r>
              <a:rPr lang="fr-CH" dirty="0" err="1" smtClean="0"/>
              <a:t>level</a:t>
            </a:r>
            <a:endParaRPr lang="en-US" dirty="0"/>
          </a:p>
        </p:txBody>
      </p:sp>
      <p:sp>
        <p:nvSpPr>
          <p:cNvPr id="4" name="Title Placeholder 2"/>
          <p:cNvSpPr>
            <a:spLocks noGrp="1"/>
          </p:cNvSpPr>
          <p:nvPr>
            <p:ph type="title"/>
          </p:nvPr>
        </p:nvSpPr>
        <p:spPr>
          <a:xfrm>
            <a:off x="609600" y="1075874"/>
            <a:ext cx="9793184" cy="925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986452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6"/>
          <p:cNvSpPr txBox="1">
            <a:spLocks noChangeArrowheads="1"/>
          </p:cNvSpPr>
          <p:nvPr userDrawn="1"/>
        </p:nvSpPr>
        <p:spPr>
          <a:xfrm>
            <a:off x="143934" y="6526213"/>
            <a:ext cx="480484" cy="215900"/>
          </a:xfrm>
          <a:prstGeom prst="rect">
            <a:avLst/>
          </a:prstGeom>
          <a:ln/>
        </p:spPr>
        <p:txBody>
          <a:bodyPr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E50E010-E0EE-4A7D-A244-AF07BF624A23}" type="slidenum">
              <a:rPr lang="en-GB" sz="1050" u="none" smtClean="0">
                <a:solidFill>
                  <a:prstClr val="white">
                    <a:lumMod val="85000"/>
                  </a:prstClr>
                </a:solidFill>
              </a:rPr>
              <a:pPr fontAlgn="auto">
                <a:spcBef>
                  <a:spcPts val="0"/>
                </a:spcBef>
                <a:spcAft>
                  <a:spcPts val="0"/>
                </a:spcAft>
                <a:defRPr/>
              </a:pPr>
              <a:t>‹N°›</a:t>
            </a:fld>
            <a:endParaRPr lang="en-GB" sz="1050" u="none" dirty="0">
              <a:solidFill>
                <a:prstClr val="white">
                  <a:lumMod val="85000"/>
                </a:prstClr>
              </a:solidFill>
            </a:endParaRPr>
          </a:p>
        </p:txBody>
      </p:sp>
      <p:sp>
        <p:nvSpPr>
          <p:cNvPr id="7" name="Rectangle 6"/>
          <p:cNvSpPr/>
          <p:nvPr userDrawn="1"/>
        </p:nvSpPr>
        <p:spPr bwMode="auto">
          <a:xfrm>
            <a:off x="1418167" y="3732213"/>
            <a:ext cx="8805333" cy="863600"/>
          </a:xfrm>
          <a:prstGeom prst="rect">
            <a:avLst/>
          </a:prstGeom>
          <a:solidFill>
            <a:schemeClr val="bg1">
              <a:lumMod val="85000"/>
            </a:schemeClr>
          </a:solidFill>
          <a:ln>
            <a:noFill/>
          </a:ln>
          <a:effectLst/>
        </p:spPr>
        <p:txBody>
          <a:bodyPr/>
          <a:lstStyle/>
          <a:p>
            <a:pPr>
              <a:spcBef>
                <a:spcPct val="20000"/>
              </a:spcBef>
              <a:buFontTx/>
              <a:buChar char="•"/>
              <a:defRPr/>
            </a:pPr>
            <a:endParaRPr lang="en-GB" sz="1600" b="0" u="none">
              <a:solidFill>
                <a:prstClr val="black"/>
              </a:solidFill>
              <a:latin typeface="Trebuchet MS" pitchFamily="34" charset="0"/>
              <a:cs typeface="Arial" charset="0"/>
            </a:endParaRPr>
          </a:p>
        </p:txBody>
      </p:sp>
      <p:sp>
        <p:nvSpPr>
          <p:cNvPr id="8" name="Rectangle 7"/>
          <p:cNvSpPr/>
          <p:nvPr userDrawn="1"/>
        </p:nvSpPr>
        <p:spPr bwMode="auto">
          <a:xfrm flipV="1">
            <a:off x="1418167" y="1557339"/>
            <a:ext cx="8805333" cy="2174875"/>
          </a:xfrm>
          <a:prstGeom prst="rect">
            <a:avLst/>
          </a:prstGeom>
          <a:solidFill>
            <a:schemeClr val="bg1">
              <a:lumMod val="95000"/>
            </a:schemeClr>
          </a:solidFill>
          <a:ln>
            <a:noFill/>
          </a:ln>
          <a:effectLst/>
        </p:spPr>
        <p:txBody>
          <a:bodyPr/>
          <a:lstStyle/>
          <a:p>
            <a:pPr>
              <a:spcBef>
                <a:spcPct val="20000"/>
              </a:spcBef>
              <a:buFontTx/>
              <a:buChar char="•"/>
              <a:defRPr/>
            </a:pPr>
            <a:endParaRPr lang="en-GB" sz="1600" b="0" u="none">
              <a:solidFill>
                <a:prstClr val="black"/>
              </a:solidFill>
              <a:latin typeface="Trebuchet MS" pitchFamily="34" charset="0"/>
              <a:cs typeface="Arial" charset="0"/>
            </a:endParaRPr>
          </a:p>
        </p:txBody>
      </p:sp>
      <p:pic>
        <p:nvPicPr>
          <p:cNvPr id="9" name="Picture 2" descr="C:\Users\kolevs\Desktop\WHO-EN-BW-H.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4233" y="5421314"/>
            <a:ext cx="219286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26717" y="5199064"/>
            <a:ext cx="2605616"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28722" y="1776871"/>
            <a:ext cx="7911695" cy="1735444"/>
          </a:xfrm>
        </p:spPr>
        <p:txBody>
          <a:bodyPr>
            <a:normAutofit/>
          </a:bodyPr>
          <a:lstStyle>
            <a:lvl1pPr>
              <a:defRPr sz="36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928722" y="3838657"/>
            <a:ext cx="7911695"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23" name="Text Placeholder 22"/>
          <p:cNvSpPr>
            <a:spLocks noGrp="1"/>
          </p:cNvSpPr>
          <p:nvPr>
            <p:ph type="body" sz="quarter" idx="10"/>
          </p:nvPr>
        </p:nvSpPr>
        <p:spPr>
          <a:xfrm>
            <a:off x="1928721" y="4198771"/>
            <a:ext cx="7911695" cy="287337"/>
          </a:xfrm>
        </p:spPr>
        <p:txBody>
          <a:bodyPr>
            <a:noAutofit/>
          </a:bodyPr>
          <a:lstStyle>
            <a:lvl1pPr marL="0" indent="0">
              <a:buNone/>
              <a:defRPr sz="1600"/>
            </a:lvl1pPr>
          </a:lstStyle>
          <a:p>
            <a:pPr lvl="0"/>
            <a:r>
              <a:rPr lang="en-US" smtClean="0"/>
              <a:t>Click to edit Master text styles</a:t>
            </a:r>
          </a:p>
        </p:txBody>
      </p:sp>
      <p:sp>
        <p:nvSpPr>
          <p:cNvPr id="25" name="Text Placeholder 24"/>
          <p:cNvSpPr>
            <a:spLocks noGrp="1"/>
          </p:cNvSpPr>
          <p:nvPr>
            <p:ph type="body" sz="quarter" idx="11"/>
          </p:nvPr>
        </p:nvSpPr>
        <p:spPr>
          <a:xfrm>
            <a:off x="0" y="476673"/>
            <a:ext cx="2351584"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2254207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277600" cy="1143000"/>
          </a:xfrm>
        </p:spPr>
        <p:txBody>
          <a:bodyPr/>
          <a:lstStyle/>
          <a:p>
            <a:r>
              <a:rPr lang="en-US" smtClean="0"/>
              <a:t>Click to edit Master title style</a:t>
            </a:r>
            <a:endParaRPr lang="fr-FR"/>
          </a:p>
        </p:txBody>
      </p:sp>
      <p:sp>
        <p:nvSpPr>
          <p:cNvPr id="3" name="Table Placeholder 2"/>
          <p:cNvSpPr>
            <a:spLocks noGrp="1"/>
          </p:cNvSpPr>
          <p:nvPr>
            <p:ph type="tbl" idx="1"/>
          </p:nvPr>
        </p:nvSpPr>
        <p:spPr>
          <a:xfrm>
            <a:off x="812800" y="1828800"/>
            <a:ext cx="10668000" cy="3962400"/>
          </a:xfrm>
        </p:spPr>
        <p:txBody>
          <a:bodyPr/>
          <a:lstStyle/>
          <a:p>
            <a:endParaRPr lang="fr-FR"/>
          </a:p>
        </p:txBody>
      </p:sp>
      <p:sp>
        <p:nvSpPr>
          <p:cNvPr id="4" name="Slide Number Placeholder 3"/>
          <p:cNvSpPr>
            <a:spLocks noGrp="1"/>
          </p:cNvSpPr>
          <p:nvPr>
            <p:ph type="sldNum" sz="quarter" idx="10"/>
          </p:nvPr>
        </p:nvSpPr>
        <p:spPr>
          <a:xfrm>
            <a:off x="8737600" y="6248400"/>
            <a:ext cx="2540000" cy="457200"/>
          </a:xfrm>
        </p:spPr>
        <p:txBody>
          <a:bodyPr/>
          <a:lstStyle>
            <a:lvl1pPr>
              <a:defRPr/>
            </a:lvl1pPr>
          </a:lstStyle>
          <a:p>
            <a:fld id="{C788A464-5528-4D39-9558-8F813B9CE29C}" type="slidenum">
              <a:rPr lang="en-US" altLang="en-US">
                <a:solidFill>
                  <a:prstClr val="black">
                    <a:tint val="75000"/>
                  </a:prstClr>
                </a:solidFill>
              </a:rPr>
              <a:pPr/>
              <a:t>‹N°›</a:t>
            </a:fld>
            <a:endParaRPr lang="en-US" altLang="en-US">
              <a:solidFill>
                <a:prstClr val="black">
                  <a:tint val="75000"/>
                </a:prstClr>
              </a:solidFill>
            </a:endParaRPr>
          </a:p>
        </p:txBody>
      </p:sp>
      <p:sp>
        <p:nvSpPr>
          <p:cNvPr id="5" name="Date Placeholder 4"/>
          <p:cNvSpPr>
            <a:spLocks noGrp="1"/>
          </p:cNvSpPr>
          <p:nvPr>
            <p:ph type="dt" sz="half" idx="11"/>
          </p:nvPr>
        </p:nvSpPr>
        <p:spPr>
          <a:xfrm>
            <a:off x="914400" y="6248400"/>
            <a:ext cx="2540000" cy="457200"/>
          </a:xfrm>
          <a:prstGeom prst="rect">
            <a:avLst/>
          </a:prstGeom>
        </p:spPr>
        <p:txBody>
          <a:bodyPr/>
          <a:lstStyle>
            <a:lvl1pPr>
              <a:defRPr/>
            </a:lvl1pPr>
          </a:lstStyle>
          <a:p>
            <a:endParaRPr lang="en-US" altLang="en-US">
              <a:solidFill>
                <a:prstClr val="black"/>
              </a:solidFill>
            </a:endParaRPr>
          </a:p>
        </p:txBody>
      </p:sp>
      <p:sp>
        <p:nvSpPr>
          <p:cNvPr id="6" name="Footer Placeholder 5"/>
          <p:cNvSpPr>
            <a:spLocks noGrp="1"/>
          </p:cNvSpPr>
          <p:nvPr>
            <p:ph type="ftr" sz="quarter" idx="12"/>
          </p:nvPr>
        </p:nvSpPr>
        <p:spPr>
          <a:xfrm>
            <a:off x="4165600" y="6248400"/>
            <a:ext cx="3860800" cy="457200"/>
          </a:xfrm>
          <a:prstGeom prst="rect">
            <a:avLst/>
          </a:prstGeom>
        </p:spPr>
        <p:txBody>
          <a:bodyPr/>
          <a:lstStyle>
            <a:lvl1pPr>
              <a:defRPr/>
            </a:lvl1pPr>
          </a:lstStyle>
          <a:p>
            <a:endParaRPr lang="en-US" altLang="en-US">
              <a:solidFill>
                <a:prstClr val="black"/>
              </a:solidFill>
            </a:endParaRPr>
          </a:p>
        </p:txBody>
      </p:sp>
    </p:spTree>
    <p:extLst>
      <p:ext uri="{BB962C8B-B14F-4D97-AF65-F5344CB8AC3E}">
        <p14:creationId xmlns:p14="http://schemas.microsoft.com/office/powerpoint/2010/main" val="3715340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lgn="ctr">
              <a:defRPr sz="3200" b="1">
                <a:latin typeface="Arial" panose="020B0604020202020204" pitchFamily="34" charset="0"/>
                <a:cs typeface="Arial" panose="020B0604020202020204" pitchFamily="34" charset="0"/>
              </a:defRPr>
            </a:lvl1pPr>
          </a:lstStyle>
          <a:p>
            <a:r>
              <a:rPr lang="fr-FR" smtClean="0"/>
              <a:t>Modifiez le style du titre</a:t>
            </a:r>
            <a:endParaRPr lang="fr-FR"/>
          </a:p>
        </p:txBody>
      </p:sp>
      <p:sp>
        <p:nvSpPr>
          <p:cNvPr id="3" name="Espace réservé du contenu 2"/>
          <p:cNvSpPr>
            <a:spLocks noGrp="1"/>
          </p:cNvSpPr>
          <p:nvPr>
            <p:ph idx="1"/>
          </p:nvPr>
        </p:nvSpPr>
        <p:spPr/>
        <p:txBody>
          <a:bodyPr/>
          <a:lstStyle>
            <a:lvl2pPr marL="685800" indent="-228600">
              <a:buFont typeface="Berlin Sans FB" panose="020E0602020502020306" pitchFamily="34" charset="0"/>
              <a:buChar char="−"/>
              <a:defRPr/>
            </a:lvl2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D3F80860-3F82-461F-88DC-DCD1B86AF568}" type="datetimeFigureOut">
              <a:rPr lang="fr-FR" smtClean="0"/>
              <a:t>31/05/2022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BAC976-2006-483D-9E0C-FDE7A99D7437}" type="slidenum">
              <a:rPr lang="fr-FR" smtClean="0"/>
              <a:t>‹N°›</a:t>
            </a:fld>
            <a:endParaRPr lang="fr-FR"/>
          </a:p>
        </p:txBody>
      </p:sp>
    </p:spTree>
    <p:extLst>
      <p:ext uri="{BB962C8B-B14F-4D97-AF65-F5344CB8AC3E}">
        <p14:creationId xmlns:p14="http://schemas.microsoft.com/office/powerpoint/2010/main" val="1159752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D3F80860-3F82-461F-88DC-DCD1B86AF568}" type="datetimeFigureOut">
              <a:rPr lang="fr-FR" smtClean="0"/>
              <a:t>31/05/2022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BAC976-2006-483D-9E0C-FDE7A99D7437}" type="slidenum">
              <a:rPr lang="fr-FR" smtClean="0"/>
              <a:t>‹N°›</a:t>
            </a:fld>
            <a:endParaRPr lang="fr-FR"/>
          </a:p>
        </p:txBody>
      </p:sp>
    </p:spTree>
    <p:extLst>
      <p:ext uri="{BB962C8B-B14F-4D97-AF65-F5344CB8AC3E}">
        <p14:creationId xmlns:p14="http://schemas.microsoft.com/office/powerpoint/2010/main" val="1234105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3F80860-3F82-461F-88DC-DCD1B86AF568}" type="datetimeFigureOut">
              <a:rPr lang="fr-FR" smtClean="0"/>
              <a:t>31/05/2022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BAC976-2006-483D-9E0C-FDE7A99D7437}" type="slidenum">
              <a:rPr lang="fr-FR" smtClean="0"/>
              <a:t>‹N°›</a:t>
            </a:fld>
            <a:endParaRPr lang="fr-FR"/>
          </a:p>
        </p:txBody>
      </p:sp>
    </p:spTree>
    <p:extLst>
      <p:ext uri="{BB962C8B-B14F-4D97-AF65-F5344CB8AC3E}">
        <p14:creationId xmlns:p14="http://schemas.microsoft.com/office/powerpoint/2010/main" val="2457944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3F80860-3F82-461F-88DC-DCD1B86AF568}" type="datetimeFigureOut">
              <a:rPr lang="fr-FR" smtClean="0"/>
              <a:t>31/05/2022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8BAC976-2006-483D-9E0C-FDE7A99D7437}" type="slidenum">
              <a:rPr lang="fr-FR" smtClean="0"/>
              <a:t>‹N°›</a:t>
            </a:fld>
            <a:endParaRPr lang="fr-FR"/>
          </a:p>
        </p:txBody>
      </p:sp>
    </p:spTree>
    <p:extLst>
      <p:ext uri="{BB962C8B-B14F-4D97-AF65-F5344CB8AC3E}">
        <p14:creationId xmlns:p14="http://schemas.microsoft.com/office/powerpoint/2010/main" val="3269765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3F80860-3F82-461F-88DC-DCD1B86AF568}" type="datetimeFigureOut">
              <a:rPr lang="fr-FR" smtClean="0"/>
              <a:t>31/05/2022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8BAC976-2006-483D-9E0C-FDE7A99D7437}" type="slidenum">
              <a:rPr lang="fr-FR" smtClean="0"/>
              <a:t>‹N°›</a:t>
            </a:fld>
            <a:endParaRPr lang="fr-FR"/>
          </a:p>
        </p:txBody>
      </p:sp>
    </p:spTree>
    <p:extLst>
      <p:ext uri="{BB962C8B-B14F-4D97-AF65-F5344CB8AC3E}">
        <p14:creationId xmlns:p14="http://schemas.microsoft.com/office/powerpoint/2010/main" val="425049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3F80860-3F82-461F-88DC-DCD1B86AF568}" type="datetimeFigureOut">
              <a:rPr lang="fr-FR" smtClean="0"/>
              <a:t>31/05/2022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8BAC976-2006-483D-9E0C-FDE7A99D7437}" type="slidenum">
              <a:rPr lang="fr-FR" smtClean="0"/>
              <a:t>‹N°›</a:t>
            </a:fld>
            <a:endParaRPr lang="fr-FR"/>
          </a:p>
        </p:txBody>
      </p:sp>
    </p:spTree>
    <p:extLst>
      <p:ext uri="{BB962C8B-B14F-4D97-AF65-F5344CB8AC3E}">
        <p14:creationId xmlns:p14="http://schemas.microsoft.com/office/powerpoint/2010/main" val="1294724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D3F80860-3F82-461F-88DC-DCD1B86AF568}" type="datetimeFigureOut">
              <a:rPr lang="fr-FR" smtClean="0"/>
              <a:t>31/05/2022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BAC976-2006-483D-9E0C-FDE7A99D7437}" type="slidenum">
              <a:rPr lang="fr-FR" smtClean="0"/>
              <a:t>‹N°›</a:t>
            </a:fld>
            <a:endParaRPr lang="fr-FR"/>
          </a:p>
        </p:txBody>
      </p:sp>
    </p:spTree>
    <p:extLst>
      <p:ext uri="{BB962C8B-B14F-4D97-AF65-F5344CB8AC3E}">
        <p14:creationId xmlns:p14="http://schemas.microsoft.com/office/powerpoint/2010/main" val="2761678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D3F80860-3F82-461F-88DC-DCD1B86AF568}" type="datetimeFigureOut">
              <a:rPr lang="fr-FR" smtClean="0"/>
              <a:t>31/05/2022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BAC976-2006-483D-9E0C-FDE7A99D7437}" type="slidenum">
              <a:rPr lang="fr-FR" smtClean="0"/>
              <a:t>‹N°›</a:t>
            </a:fld>
            <a:endParaRPr lang="fr-FR"/>
          </a:p>
        </p:txBody>
      </p:sp>
    </p:spTree>
    <p:extLst>
      <p:ext uri="{BB962C8B-B14F-4D97-AF65-F5344CB8AC3E}">
        <p14:creationId xmlns:p14="http://schemas.microsoft.com/office/powerpoint/2010/main" val="3805642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80860-3F82-461F-88DC-DCD1B86AF568}" type="datetimeFigureOut">
              <a:rPr lang="fr-FR" smtClean="0"/>
              <a:t>31/05/2022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BAC976-2006-483D-9E0C-FDE7A99D7437}" type="slidenum">
              <a:rPr lang="fr-FR" smtClean="0"/>
              <a:t>‹N°›</a:t>
            </a:fld>
            <a:endParaRPr lang="fr-FR"/>
          </a:p>
        </p:txBody>
      </p:sp>
    </p:spTree>
    <p:extLst>
      <p:ext uri="{BB962C8B-B14F-4D97-AF65-F5344CB8AC3E}">
        <p14:creationId xmlns:p14="http://schemas.microsoft.com/office/powerpoint/2010/main" val="1308667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latin typeface="Arial" panose="020B0604020202020204" pitchFamily="34" charset="0"/>
                <a:cs typeface="Arial" panose="020B0604020202020204" pitchFamily="34" charset="0"/>
              </a:rPr>
              <a:t>DIRECTIVES SONU </a:t>
            </a:r>
            <a:r>
              <a:rPr lang="fr-FR" b="1" dirty="0" smtClean="0">
                <a:latin typeface="Arial" panose="020B0604020202020204" pitchFamily="34" charset="0"/>
                <a:cs typeface="Arial" panose="020B0604020202020204" pitchFamily="34" charset="0"/>
              </a:rPr>
              <a:t/>
            </a:r>
            <a:br>
              <a:rPr lang="fr-FR" b="1" dirty="0" smtClean="0">
                <a:latin typeface="Arial" panose="020B0604020202020204" pitchFamily="34" charset="0"/>
                <a:cs typeface="Arial" panose="020B0604020202020204" pitchFamily="34" charset="0"/>
              </a:rPr>
            </a:br>
            <a:r>
              <a:rPr lang="fr-FR" b="1" dirty="0" smtClean="0">
                <a:latin typeface="Arial" panose="020B0604020202020204" pitchFamily="34" charset="0"/>
                <a:cs typeface="Arial" panose="020B0604020202020204" pitchFamily="34" charset="0"/>
              </a:rPr>
              <a:t>Mises à jour </a:t>
            </a:r>
            <a:endParaRPr lang="fr-FR" b="1" dirty="0">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2643006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86691" y="381000"/>
            <a:ext cx="10723418" cy="927847"/>
          </a:xfrm>
        </p:spPr>
        <p:txBody>
          <a:bodyPr>
            <a:noAutofit/>
          </a:bodyPr>
          <a:lstStyle/>
          <a:p>
            <a:pPr algn="ctr" eaLnBrk="1" hangingPunct="1"/>
            <a:r>
              <a:rPr lang="fr-FR" altLang="en-US" sz="3200" b="1" dirty="0">
                <a:latin typeface="Arial" panose="020B0604020202020204" pitchFamily="34" charset="0"/>
                <a:cs typeface="Arial" panose="020B0604020202020204" pitchFamily="34" charset="0"/>
              </a:rPr>
              <a:t>Traitement anticonvulsivant pour la prise en charge de la PES/E</a:t>
            </a:r>
          </a:p>
        </p:txBody>
      </p:sp>
      <p:sp>
        <p:nvSpPr>
          <p:cNvPr id="1638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itchFamily="2" charset="2"/>
              <a:buChar char="§"/>
              <a:defRPr sz="2800">
                <a:solidFill>
                  <a:schemeClr val="tx1"/>
                </a:solidFill>
                <a:latin typeface="Helvetica" pitchFamily="34" charset="0"/>
              </a:defRPr>
            </a:lvl1pPr>
            <a:lvl2pPr marL="742950" indent="-285750">
              <a:spcBef>
                <a:spcPct val="20000"/>
              </a:spcBef>
              <a:buClr>
                <a:schemeClr val="accent2"/>
              </a:buClr>
              <a:buSzPct val="80000"/>
              <a:buFont typeface="Wingdings" pitchFamily="2" charset="2"/>
              <a:buChar char="§"/>
              <a:defRPr sz="2400">
                <a:solidFill>
                  <a:schemeClr val="tx1"/>
                </a:solidFill>
                <a:latin typeface="Helvetica" pitchFamily="34" charset="0"/>
              </a:defRPr>
            </a:lvl2pPr>
            <a:lvl3pPr marL="1143000" indent="-228600">
              <a:spcBef>
                <a:spcPct val="20000"/>
              </a:spcBef>
              <a:buClr>
                <a:schemeClr val="accent2"/>
              </a:buClr>
              <a:buFont typeface="Arial" pitchFamily="34" charset="0"/>
              <a:buChar char="–"/>
              <a:defRPr sz="2000">
                <a:solidFill>
                  <a:schemeClr val="tx1"/>
                </a:solidFill>
                <a:latin typeface="Helvetica" pitchFamily="34" charset="0"/>
              </a:defRPr>
            </a:lvl3pPr>
            <a:lvl4pPr marL="1600200" indent="-228600">
              <a:spcBef>
                <a:spcPct val="20000"/>
              </a:spcBef>
              <a:buClr>
                <a:schemeClr val="accent2"/>
              </a:buClr>
              <a:buChar char="•"/>
              <a:defRPr>
                <a:solidFill>
                  <a:schemeClr val="tx1"/>
                </a:solidFill>
                <a:latin typeface="Helvetica" pitchFamily="34" charset="0"/>
              </a:defRPr>
            </a:lvl4pPr>
            <a:lvl5pPr marL="2057400" indent="-228600">
              <a:spcBef>
                <a:spcPct val="20000"/>
              </a:spcBef>
              <a:buClr>
                <a:schemeClr val="accent2"/>
              </a:buClr>
              <a:buSzPct val="80000"/>
              <a:buChar char="•"/>
              <a:defRPr>
                <a:solidFill>
                  <a:schemeClr val="tx1"/>
                </a:solidFill>
                <a:latin typeface="Helvetica" pitchFamily="34" charset="0"/>
              </a:defRPr>
            </a:lvl5pPr>
            <a:lvl6pPr marL="2514600" indent="-228600" eaLnBrk="0" fontAlgn="base" hangingPunct="0">
              <a:spcBef>
                <a:spcPct val="20000"/>
              </a:spcBef>
              <a:spcAft>
                <a:spcPct val="0"/>
              </a:spcAft>
              <a:buClr>
                <a:schemeClr val="accent2"/>
              </a:buClr>
              <a:buSzPct val="80000"/>
              <a:buChar char="•"/>
              <a:defRPr>
                <a:solidFill>
                  <a:schemeClr val="tx1"/>
                </a:solidFill>
                <a:latin typeface="Helvetica" pitchFamily="34" charset="0"/>
              </a:defRPr>
            </a:lvl6pPr>
            <a:lvl7pPr marL="2971800" indent="-228600" eaLnBrk="0" fontAlgn="base" hangingPunct="0">
              <a:spcBef>
                <a:spcPct val="20000"/>
              </a:spcBef>
              <a:spcAft>
                <a:spcPct val="0"/>
              </a:spcAft>
              <a:buClr>
                <a:schemeClr val="accent2"/>
              </a:buClr>
              <a:buSzPct val="80000"/>
              <a:buChar char="•"/>
              <a:defRPr>
                <a:solidFill>
                  <a:schemeClr val="tx1"/>
                </a:solidFill>
                <a:latin typeface="Helvetica" pitchFamily="34" charset="0"/>
              </a:defRPr>
            </a:lvl7pPr>
            <a:lvl8pPr marL="3429000" indent="-228600" eaLnBrk="0" fontAlgn="base" hangingPunct="0">
              <a:spcBef>
                <a:spcPct val="20000"/>
              </a:spcBef>
              <a:spcAft>
                <a:spcPct val="0"/>
              </a:spcAft>
              <a:buClr>
                <a:schemeClr val="accent2"/>
              </a:buClr>
              <a:buSzPct val="80000"/>
              <a:buChar char="•"/>
              <a:defRPr>
                <a:solidFill>
                  <a:schemeClr val="tx1"/>
                </a:solidFill>
                <a:latin typeface="Helvetica" pitchFamily="34" charset="0"/>
              </a:defRPr>
            </a:lvl8pPr>
            <a:lvl9pPr marL="3886200" indent="-228600" eaLnBrk="0" fontAlgn="base" hangingPunct="0">
              <a:spcBef>
                <a:spcPct val="20000"/>
              </a:spcBef>
              <a:spcAft>
                <a:spcPct val="0"/>
              </a:spcAft>
              <a:buClr>
                <a:schemeClr val="accent2"/>
              </a:buClr>
              <a:buSzPct val="80000"/>
              <a:buChar char="•"/>
              <a:defRPr>
                <a:solidFill>
                  <a:schemeClr val="tx1"/>
                </a:solidFill>
                <a:latin typeface="Helvetica" pitchFamily="34" charset="0"/>
              </a:defRPr>
            </a:lvl9pPr>
          </a:lstStyle>
          <a:p>
            <a:pPr>
              <a:spcBef>
                <a:spcPct val="0"/>
              </a:spcBef>
              <a:buClrTx/>
              <a:buFontTx/>
              <a:buNone/>
            </a:pPr>
            <a:fld id="{D0A6AA28-672E-48DD-9664-8EE0732D42BB}" type="slidenum">
              <a:rPr lang="en-US" altLang="en-US" sz="1400">
                <a:solidFill>
                  <a:schemeClr val="bg1"/>
                </a:solidFill>
                <a:latin typeface="Arial" pitchFamily="34" charset="0"/>
                <a:cs typeface="Arial" pitchFamily="34" charset="0"/>
              </a:rPr>
              <a:pPr>
                <a:spcBef>
                  <a:spcPct val="0"/>
                </a:spcBef>
                <a:buClrTx/>
                <a:buFontTx/>
                <a:buNone/>
              </a:pPr>
              <a:t>10</a:t>
            </a:fld>
            <a:endParaRPr lang="en-US" altLang="en-US" sz="1400">
              <a:solidFill>
                <a:schemeClr val="bg1"/>
              </a:solidFill>
              <a:latin typeface="Arial" pitchFamily="34" charset="0"/>
              <a:cs typeface="Arial" pitchFamily="34" charset="0"/>
            </a:endParaRPr>
          </a:p>
        </p:txBody>
      </p:sp>
      <p:sp>
        <p:nvSpPr>
          <p:cNvPr id="17412" name="Rectangle 35"/>
          <p:cNvSpPr>
            <a:spLocks noChangeArrowheads="1"/>
          </p:cNvSpPr>
          <p:nvPr/>
        </p:nvSpPr>
        <p:spPr bwMode="auto">
          <a:xfrm>
            <a:off x="886691" y="1447800"/>
            <a:ext cx="10723418" cy="48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0" tIns="44450" rIns="88900" bIns="44450"/>
          <a:lstStyle>
            <a:lvl1pPr marL="457200" indent="-457200" defTabSz="885825" eaLnBrk="0" hangingPunct="0">
              <a:spcBef>
                <a:spcPct val="20000"/>
              </a:spcBef>
              <a:buClr>
                <a:schemeClr val="accent2"/>
              </a:buClr>
              <a:buFont typeface="Wingdings" pitchFamily="2" charset="2"/>
              <a:buChar char="§"/>
              <a:defRPr sz="2800">
                <a:solidFill>
                  <a:schemeClr val="tx1"/>
                </a:solidFill>
                <a:latin typeface="Helvetica" pitchFamily="34" charset="0"/>
              </a:defRPr>
            </a:lvl1pPr>
            <a:lvl2pPr marL="742950" indent="-285750" defTabSz="885825" eaLnBrk="0" hangingPunct="0">
              <a:spcBef>
                <a:spcPct val="20000"/>
              </a:spcBef>
              <a:buClr>
                <a:schemeClr val="accent2"/>
              </a:buClr>
              <a:buSzPct val="80000"/>
              <a:buFont typeface="Wingdings" pitchFamily="2" charset="2"/>
              <a:buChar char="§"/>
              <a:defRPr sz="2400">
                <a:solidFill>
                  <a:schemeClr val="tx1"/>
                </a:solidFill>
                <a:latin typeface="Helvetica" pitchFamily="34" charset="0"/>
              </a:defRPr>
            </a:lvl2pPr>
            <a:lvl3pPr marL="1143000" indent="-228600" defTabSz="885825" eaLnBrk="0" hangingPunct="0">
              <a:spcBef>
                <a:spcPct val="20000"/>
              </a:spcBef>
              <a:buClr>
                <a:schemeClr val="accent2"/>
              </a:buClr>
              <a:buFont typeface="Arial" pitchFamily="34" charset="0"/>
              <a:buChar char="–"/>
              <a:defRPr sz="2000">
                <a:solidFill>
                  <a:schemeClr val="tx1"/>
                </a:solidFill>
                <a:latin typeface="Helvetica" pitchFamily="34" charset="0"/>
              </a:defRPr>
            </a:lvl3pPr>
            <a:lvl4pPr marL="1600200" indent="-228600" defTabSz="885825" eaLnBrk="0" hangingPunct="0">
              <a:spcBef>
                <a:spcPct val="20000"/>
              </a:spcBef>
              <a:buClr>
                <a:schemeClr val="accent2"/>
              </a:buClr>
              <a:buChar char="•"/>
              <a:defRPr>
                <a:solidFill>
                  <a:schemeClr val="tx1"/>
                </a:solidFill>
                <a:latin typeface="Helvetica" pitchFamily="34" charset="0"/>
              </a:defRPr>
            </a:lvl4pPr>
            <a:lvl5pPr marL="2057400" indent="-228600" defTabSz="885825" eaLnBrk="0" hangingPunct="0">
              <a:spcBef>
                <a:spcPct val="20000"/>
              </a:spcBef>
              <a:buClr>
                <a:schemeClr val="accent2"/>
              </a:buClr>
              <a:buSzPct val="80000"/>
              <a:buChar char="•"/>
              <a:defRPr>
                <a:solidFill>
                  <a:schemeClr val="tx1"/>
                </a:solidFill>
                <a:latin typeface="Helvetica" pitchFamily="34" charset="0"/>
              </a:defRPr>
            </a:lvl5pPr>
            <a:lvl6pPr marL="2514600" indent="-228600" defTabSz="885825" eaLnBrk="0" fontAlgn="base" hangingPunct="0">
              <a:spcBef>
                <a:spcPct val="20000"/>
              </a:spcBef>
              <a:spcAft>
                <a:spcPct val="0"/>
              </a:spcAft>
              <a:buClr>
                <a:schemeClr val="accent2"/>
              </a:buClr>
              <a:buSzPct val="80000"/>
              <a:buChar char="•"/>
              <a:defRPr>
                <a:solidFill>
                  <a:schemeClr val="tx1"/>
                </a:solidFill>
                <a:latin typeface="Helvetica" pitchFamily="34" charset="0"/>
              </a:defRPr>
            </a:lvl6pPr>
            <a:lvl7pPr marL="2971800" indent="-228600" defTabSz="885825" eaLnBrk="0" fontAlgn="base" hangingPunct="0">
              <a:spcBef>
                <a:spcPct val="20000"/>
              </a:spcBef>
              <a:spcAft>
                <a:spcPct val="0"/>
              </a:spcAft>
              <a:buClr>
                <a:schemeClr val="accent2"/>
              </a:buClr>
              <a:buSzPct val="80000"/>
              <a:buChar char="•"/>
              <a:defRPr>
                <a:solidFill>
                  <a:schemeClr val="tx1"/>
                </a:solidFill>
                <a:latin typeface="Helvetica" pitchFamily="34" charset="0"/>
              </a:defRPr>
            </a:lvl7pPr>
            <a:lvl8pPr marL="3429000" indent="-228600" defTabSz="885825" eaLnBrk="0" fontAlgn="base" hangingPunct="0">
              <a:spcBef>
                <a:spcPct val="20000"/>
              </a:spcBef>
              <a:spcAft>
                <a:spcPct val="0"/>
              </a:spcAft>
              <a:buClr>
                <a:schemeClr val="accent2"/>
              </a:buClr>
              <a:buSzPct val="80000"/>
              <a:buChar char="•"/>
              <a:defRPr>
                <a:solidFill>
                  <a:schemeClr val="tx1"/>
                </a:solidFill>
                <a:latin typeface="Helvetica" pitchFamily="34" charset="0"/>
              </a:defRPr>
            </a:lvl8pPr>
            <a:lvl9pPr marL="3886200" indent="-228600" defTabSz="885825" eaLnBrk="0" fontAlgn="base" hangingPunct="0">
              <a:spcBef>
                <a:spcPct val="20000"/>
              </a:spcBef>
              <a:spcAft>
                <a:spcPct val="0"/>
              </a:spcAft>
              <a:buClr>
                <a:schemeClr val="accent2"/>
              </a:buClr>
              <a:buSzPct val="80000"/>
              <a:buChar char="•"/>
              <a:defRPr>
                <a:solidFill>
                  <a:schemeClr val="tx1"/>
                </a:solidFill>
                <a:latin typeface="Helvetica" pitchFamily="34" charset="0"/>
              </a:defRPr>
            </a:lvl9pPr>
          </a:lstStyle>
          <a:p>
            <a:pPr eaLnBrk="1" hangingPunct="1">
              <a:spcBef>
                <a:spcPct val="10000"/>
              </a:spcBef>
              <a:spcAft>
                <a:spcPct val="40000"/>
              </a:spcAft>
              <a:buClr>
                <a:srgbClr val="CF0E30"/>
              </a:buClr>
              <a:buFont typeface="Arial" pitchFamily="34" charset="0"/>
              <a:buChar char="•"/>
              <a:defRPr/>
            </a:pPr>
            <a:r>
              <a:rPr lang="fr-FR" altLang="en-US" dirty="0">
                <a:latin typeface="+mn-lt"/>
              </a:rPr>
              <a:t>But du traitement:</a:t>
            </a:r>
          </a:p>
          <a:p>
            <a:pPr lvl="1" eaLnBrk="1" hangingPunct="1">
              <a:spcBef>
                <a:spcPct val="10000"/>
              </a:spcBef>
              <a:spcAft>
                <a:spcPct val="40000"/>
              </a:spcAft>
              <a:buClr>
                <a:srgbClr val="CF0E30"/>
              </a:buClr>
              <a:buFont typeface="Helvetica" panose="020B0604020202020204" pitchFamily="34" charset="0"/>
              <a:buChar char="–"/>
              <a:defRPr/>
            </a:pPr>
            <a:r>
              <a:rPr lang="fr-FR" altLang="en-US" sz="2800" dirty="0">
                <a:latin typeface="+mn-lt"/>
              </a:rPr>
              <a:t>Prévention des convulsions chez les femmes qui ont une PES</a:t>
            </a:r>
          </a:p>
          <a:p>
            <a:pPr lvl="1" eaLnBrk="1" hangingPunct="1">
              <a:spcBef>
                <a:spcPct val="10000"/>
              </a:spcBef>
              <a:spcAft>
                <a:spcPct val="40000"/>
              </a:spcAft>
              <a:buClr>
                <a:srgbClr val="CF0E30"/>
              </a:buClr>
              <a:buFont typeface="Helvetica" panose="020B0604020202020204" pitchFamily="34" charset="0"/>
              <a:buChar char="–"/>
              <a:defRPr/>
            </a:pPr>
            <a:r>
              <a:rPr lang="fr-FR" altLang="en-US" sz="2800" dirty="0">
                <a:latin typeface="+mn-lt"/>
              </a:rPr>
              <a:t>Prévention de la répétition des convulsions chez les femmes qui ont une éclampsie </a:t>
            </a:r>
          </a:p>
          <a:p>
            <a:pPr eaLnBrk="1" hangingPunct="1">
              <a:spcBef>
                <a:spcPct val="10000"/>
              </a:spcBef>
              <a:spcAft>
                <a:spcPct val="40000"/>
              </a:spcAft>
              <a:buClr>
                <a:srgbClr val="CF0E30"/>
              </a:buClr>
              <a:buFont typeface="Arial" pitchFamily="34" charset="0"/>
              <a:buChar char="•"/>
              <a:defRPr/>
            </a:pPr>
            <a:r>
              <a:rPr lang="fr-FR" altLang="en-US" b="1" dirty="0">
                <a:latin typeface="+mn-lt"/>
              </a:rPr>
              <a:t>Le sulfate de </a:t>
            </a:r>
            <a:r>
              <a:rPr lang="fr-FR" altLang="en-US" b="1" dirty="0"/>
              <a:t>magnésium </a:t>
            </a:r>
            <a:r>
              <a:rPr lang="fr-FR" altLang="en-US" b="1" dirty="0">
                <a:latin typeface="+mn-lt"/>
              </a:rPr>
              <a:t>(MgSO</a:t>
            </a:r>
            <a:r>
              <a:rPr lang="fr-FR" altLang="en-US" b="1" baseline="-25000" dirty="0">
                <a:latin typeface="+mn-lt"/>
              </a:rPr>
              <a:t>4</a:t>
            </a:r>
            <a:r>
              <a:rPr lang="fr-FR" altLang="en-US" b="1" dirty="0">
                <a:latin typeface="+mn-lt"/>
              </a:rPr>
              <a:t>)</a:t>
            </a:r>
            <a:r>
              <a:rPr lang="fr-FR" altLang="en-US" dirty="0">
                <a:solidFill>
                  <a:srgbClr val="FF0000"/>
                </a:solidFill>
                <a:latin typeface="+mn-lt"/>
              </a:rPr>
              <a:t> </a:t>
            </a:r>
            <a:r>
              <a:rPr lang="fr-FR" altLang="en-US" dirty="0">
                <a:latin typeface="+mn-lt"/>
              </a:rPr>
              <a:t>est l’anticonvulsivant de choix</a:t>
            </a:r>
          </a:p>
          <a:p>
            <a:pPr eaLnBrk="1" hangingPunct="1">
              <a:spcBef>
                <a:spcPct val="10000"/>
              </a:spcBef>
              <a:spcAft>
                <a:spcPct val="40000"/>
              </a:spcAft>
              <a:buClr>
                <a:srgbClr val="CF0E30"/>
              </a:buClr>
              <a:buFont typeface="Arial" pitchFamily="34" charset="0"/>
              <a:buChar char="•"/>
              <a:defRPr/>
            </a:pPr>
            <a:r>
              <a:rPr lang="fr-FR" altLang="en-US" dirty="0">
                <a:latin typeface="+mn-lt"/>
              </a:rPr>
              <a:t>Le MgSO</a:t>
            </a:r>
            <a:r>
              <a:rPr lang="fr-FR" altLang="en-US" baseline="-25000" dirty="0">
                <a:latin typeface="+mn-lt"/>
              </a:rPr>
              <a:t>4</a:t>
            </a:r>
            <a:r>
              <a:rPr lang="fr-FR" altLang="en-US" dirty="0">
                <a:latin typeface="+mn-lt"/>
              </a:rPr>
              <a:t> est plus efficace que le diazépam pour prévenir ou réduire le nombre de convulsions</a:t>
            </a:r>
          </a:p>
          <a:p>
            <a:pPr eaLnBrk="1" hangingPunct="1">
              <a:spcBef>
                <a:spcPct val="10000"/>
              </a:spcBef>
              <a:spcAft>
                <a:spcPct val="40000"/>
              </a:spcAft>
              <a:buClr>
                <a:srgbClr val="CF0E30"/>
              </a:buClr>
              <a:buFont typeface="Arial" pitchFamily="34" charset="0"/>
              <a:buChar char="•"/>
              <a:defRPr/>
            </a:pPr>
            <a:endParaRPr lang="en-US" altLang="en-US" sz="2400" dirty="0">
              <a:latin typeface="+mn-lt"/>
            </a:endParaRPr>
          </a:p>
        </p:txBody>
      </p:sp>
    </p:spTree>
    <p:extLst>
      <p:ext uri="{BB962C8B-B14F-4D97-AF65-F5344CB8AC3E}">
        <p14:creationId xmlns:p14="http://schemas.microsoft.com/office/powerpoint/2010/main" val="634823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4294967295"/>
          </p:nvPr>
        </p:nvSpPr>
        <p:spPr>
          <a:xfrm>
            <a:off x="8305800" y="624840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C61BFBE8-43CE-4208-8BFE-66EC0DB54D5D}" type="slidenum">
              <a:rPr lang="en-US" altLang="en-US" b="0" smtClean="0">
                <a:solidFill>
                  <a:schemeClr val="tx2"/>
                </a:solidFill>
              </a:rPr>
              <a:pPr eaLnBrk="1" hangingPunct="1"/>
              <a:t>11</a:t>
            </a:fld>
            <a:endParaRPr lang="en-US" altLang="en-US" b="0" smtClean="0">
              <a:solidFill>
                <a:schemeClr val="tx2"/>
              </a:solidFill>
            </a:endParaRPr>
          </a:p>
        </p:txBody>
      </p:sp>
      <p:sp>
        <p:nvSpPr>
          <p:cNvPr id="5" name="Subtitle 2"/>
          <p:cNvSpPr txBox="1">
            <a:spLocks/>
          </p:cNvSpPr>
          <p:nvPr/>
        </p:nvSpPr>
        <p:spPr bwMode="auto">
          <a:xfrm>
            <a:off x="665017" y="1219192"/>
            <a:ext cx="11194473" cy="5505457"/>
          </a:xfrm>
          <a:prstGeom prst="rect">
            <a:avLst/>
          </a:prstGeom>
          <a:noFill/>
          <a:ln w="9525">
            <a:noFill/>
            <a:miter lim="800000"/>
            <a:headEnd/>
            <a:tailEnd/>
          </a:ln>
        </p:spPr>
        <p:txBody>
          <a:bodyPr/>
          <a:lstStyle/>
          <a:p>
            <a:pPr marL="342900" indent="-342900" algn="just">
              <a:spcAft>
                <a:spcPts val="1200"/>
              </a:spcAft>
              <a:buFont typeface="Wingdings" pitchFamily="2" charset="2"/>
              <a:buChar char="§"/>
              <a:defRPr/>
            </a:pPr>
            <a:r>
              <a:rPr lang="fr-FR" sz="2800" dirty="0"/>
              <a:t>Faire un bilan strict des entrées et des sorties de liquides </a:t>
            </a:r>
            <a:r>
              <a:rPr lang="fr-FR" sz="2800" dirty="0" smtClean="0"/>
              <a:t>(surveiller </a:t>
            </a:r>
            <a:r>
              <a:rPr lang="fr-FR" sz="2800" dirty="0"/>
              <a:t>le volume de liquides administré et la diurèse) pour éviter une inondation pulmonaire</a:t>
            </a:r>
            <a:r>
              <a:rPr lang="fr-FR" sz="2800" kern="0" dirty="0"/>
              <a:t>. </a:t>
            </a:r>
            <a:endParaRPr lang="fr-FR" sz="2800" kern="0" dirty="0" smtClean="0"/>
          </a:p>
          <a:p>
            <a:pPr marL="342900" indent="-342900" algn="just" eaLnBrk="0" hangingPunct="0">
              <a:spcBef>
                <a:spcPts val="600"/>
              </a:spcBef>
              <a:spcAft>
                <a:spcPts val="600"/>
              </a:spcAft>
              <a:buFont typeface="Wingdings" pitchFamily="2" charset="2"/>
              <a:buChar char="§"/>
              <a:defRPr/>
            </a:pPr>
            <a:r>
              <a:rPr lang="fr-FR" sz="2800" kern="0" dirty="0"/>
              <a:t>Vérifier la </a:t>
            </a:r>
            <a:r>
              <a:rPr lang="fr-FR" sz="2800" b="1" u="sng" kern="0" dirty="0"/>
              <a:t>fréquence respiratoire</a:t>
            </a:r>
            <a:r>
              <a:rPr lang="fr-FR" sz="2800" kern="0" dirty="0"/>
              <a:t> et la coloration cutanée toutes les heures ou plus fréquemment si nécessaire. </a:t>
            </a:r>
          </a:p>
          <a:p>
            <a:pPr marL="342900" indent="-342900" algn="just" eaLnBrk="0" hangingPunct="0">
              <a:spcBef>
                <a:spcPts val="600"/>
              </a:spcBef>
              <a:spcAft>
                <a:spcPts val="600"/>
              </a:spcAft>
              <a:buFont typeface="Wingdings" pitchFamily="2" charset="2"/>
              <a:buChar char="§"/>
              <a:defRPr/>
            </a:pPr>
            <a:r>
              <a:rPr lang="fr-FR" sz="2800" kern="0" dirty="0"/>
              <a:t>Vérifier TA, Pouls, </a:t>
            </a:r>
            <a:r>
              <a:rPr lang="fr-FR" sz="2800" b="1" u="sng" kern="0" dirty="0"/>
              <a:t>réflexes</a:t>
            </a:r>
            <a:r>
              <a:rPr lang="fr-FR" sz="2800" kern="0" dirty="0"/>
              <a:t> et RCF : toutes les heures ou plus fréquemment si nécessaire . </a:t>
            </a:r>
          </a:p>
          <a:p>
            <a:pPr marL="342900" indent="-342900" algn="just" eaLnBrk="0" hangingPunct="0">
              <a:spcBef>
                <a:spcPts val="600"/>
              </a:spcBef>
              <a:spcAft>
                <a:spcPts val="600"/>
              </a:spcAft>
              <a:buFont typeface="Wingdings" pitchFamily="2" charset="2"/>
              <a:buChar char="§"/>
              <a:defRPr/>
            </a:pPr>
            <a:r>
              <a:rPr lang="fr-FR" sz="2800" kern="0" dirty="0"/>
              <a:t>Surveiller la croissance fœtale par une mesure hebdomadaire de la hauteur utérine. </a:t>
            </a:r>
          </a:p>
          <a:p>
            <a:pPr marL="342900" indent="-342900" algn="just" eaLnBrk="0" hangingPunct="0">
              <a:spcBef>
                <a:spcPts val="600"/>
              </a:spcBef>
              <a:spcAft>
                <a:spcPts val="600"/>
              </a:spcAft>
              <a:buFont typeface="Wingdings" pitchFamily="2" charset="2"/>
              <a:buChar char="§"/>
              <a:defRPr/>
            </a:pPr>
            <a:r>
              <a:rPr lang="fr-FR" sz="2800" kern="0" dirty="0"/>
              <a:t>Surveillance biologique : protéinurie, créatininémie, transaminases, hémogramme, bilirubine </a:t>
            </a:r>
          </a:p>
        </p:txBody>
      </p:sp>
      <p:sp>
        <p:nvSpPr>
          <p:cNvPr id="6" name="Rectangle 2"/>
          <p:cNvSpPr txBox="1">
            <a:spLocks noChangeArrowheads="1"/>
          </p:cNvSpPr>
          <p:nvPr/>
        </p:nvSpPr>
        <p:spPr bwMode="auto">
          <a:xfrm>
            <a:off x="1905000" y="574955"/>
            <a:ext cx="8229600" cy="457200"/>
          </a:xfrm>
          <a:prstGeom prst="rect">
            <a:avLst/>
          </a:prstGeom>
          <a:noFill/>
          <a:ln w="9525">
            <a:noFill/>
            <a:miter lim="800000"/>
            <a:headEnd/>
            <a:tailEnd/>
          </a:ln>
        </p:spPr>
        <p:txBody>
          <a:bodyPr anchor="b"/>
          <a:lstStyle/>
          <a:p>
            <a:pPr algn="ctr" eaLnBrk="0" hangingPunct="0">
              <a:defRPr/>
            </a:pPr>
            <a:r>
              <a:rPr lang="en-US" sz="3200" b="1" kern="0" dirty="0">
                <a:latin typeface="Arial" panose="020B0604020202020204" pitchFamily="34" charset="0"/>
                <a:ea typeface="+mj-ea"/>
                <a:cs typeface="Arial" panose="020B0604020202020204" pitchFamily="34" charset="0"/>
              </a:rPr>
              <a:t>Surveillance</a:t>
            </a:r>
          </a:p>
        </p:txBody>
      </p:sp>
    </p:spTree>
    <p:extLst>
      <p:ext uri="{BB962C8B-B14F-4D97-AF65-F5344CB8AC3E}">
        <p14:creationId xmlns:p14="http://schemas.microsoft.com/office/powerpoint/2010/main" val="3476854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095500" y="273424"/>
            <a:ext cx="8153400" cy="990600"/>
          </a:xfrm>
        </p:spPr>
        <p:txBody>
          <a:bodyPr>
            <a:normAutofit/>
          </a:bodyPr>
          <a:lstStyle/>
          <a:p>
            <a:r>
              <a:rPr lang="en-US" altLang="en-US" dirty="0" err="1"/>
              <a:t>Traitement</a:t>
            </a:r>
            <a:r>
              <a:rPr lang="en-US" altLang="en-US" dirty="0"/>
              <a:t> anti-</a:t>
            </a:r>
            <a:r>
              <a:rPr lang="en-US" altLang="en-US" dirty="0" err="1"/>
              <a:t>hypertenseur</a:t>
            </a:r>
            <a:endParaRPr lang="en-US" altLang="en-US" dirty="0"/>
          </a:p>
        </p:txBody>
      </p:sp>
      <p:sp>
        <p:nvSpPr>
          <p:cNvPr id="14339" name="Content Placeholder 2"/>
          <p:cNvSpPr>
            <a:spLocks noGrp="1"/>
          </p:cNvSpPr>
          <p:nvPr>
            <p:ph sz="quarter" idx="1"/>
          </p:nvPr>
        </p:nvSpPr>
        <p:spPr>
          <a:xfrm>
            <a:off x="845127" y="1524000"/>
            <a:ext cx="10418618" cy="4800600"/>
          </a:xfrm>
        </p:spPr>
        <p:txBody>
          <a:bodyPr>
            <a:normAutofit/>
          </a:bodyPr>
          <a:lstStyle/>
          <a:p>
            <a:pPr>
              <a:spcBef>
                <a:spcPts val="0"/>
              </a:spcBef>
              <a:spcAft>
                <a:spcPts val="600"/>
              </a:spcAft>
            </a:pPr>
            <a:r>
              <a:rPr lang="fr-FR" dirty="0"/>
              <a:t>Si TAS </a:t>
            </a:r>
            <a:r>
              <a:rPr lang="fr-FR" altLang="zh-CN" dirty="0"/>
              <a:t>≥</a:t>
            </a:r>
            <a:r>
              <a:rPr lang="fr-FR" dirty="0"/>
              <a:t>160 </a:t>
            </a:r>
            <a:r>
              <a:rPr lang="fr-FR" dirty="0" err="1"/>
              <a:t>mmHg</a:t>
            </a:r>
            <a:r>
              <a:rPr lang="fr-FR" dirty="0"/>
              <a:t> et/ou  TAD </a:t>
            </a:r>
            <a:r>
              <a:rPr lang="fr-FR" altLang="zh-CN" dirty="0"/>
              <a:t>≥</a:t>
            </a:r>
            <a:r>
              <a:rPr lang="fr-FR" dirty="0"/>
              <a:t>110 </a:t>
            </a:r>
            <a:r>
              <a:rPr lang="fr-FR" dirty="0" err="1"/>
              <a:t>mmHg</a:t>
            </a:r>
            <a:r>
              <a:rPr lang="fr-FR" dirty="0"/>
              <a:t> administrer des médicaments antihypertenseurs</a:t>
            </a:r>
          </a:p>
          <a:p>
            <a:pPr>
              <a:spcBef>
                <a:spcPts val="0"/>
              </a:spcBef>
              <a:spcAft>
                <a:spcPts val="600"/>
              </a:spcAft>
            </a:pPr>
            <a:endParaRPr lang="fr-FR" dirty="0"/>
          </a:p>
          <a:p>
            <a:pPr>
              <a:spcBef>
                <a:spcPts val="0"/>
              </a:spcBef>
              <a:spcAft>
                <a:spcPts val="600"/>
              </a:spcAft>
            </a:pPr>
            <a:r>
              <a:rPr lang="fr-FR" dirty="0"/>
              <a:t>Le but du traitement est de maintenir </a:t>
            </a:r>
          </a:p>
          <a:p>
            <a:pPr lvl="1">
              <a:spcBef>
                <a:spcPts val="0"/>
              </a:spcBef>
              <a:spcAft>
                <a:spcPts val="600"/>
              </a:spcAft>
            </a:pPr>
            <a:r>
              <a:rPr lang="fr-FR" sz="2200" dirty="0"/>
              <a:t>la TAS entre 140 et 160 mm Hg et  </a:t>
            </a:r>
          </a:p>
          <a:p>
            <a:pPr lvl="1">
              <a:spcBef>
                <a:spcPts val="0"/>
              </a:spcBef>
              <a:spcAft>
                <a:spcPts val="600"/>
              </a:spcAft>
            </a:pPr>
            <a:r>
              <a:rPr lang="fr-FR" sz="2200" dirty="0"/>
              <a:t>la TAD entre 90 - 100 mm Hg</a:t>
            </a:r>
          </a:p>
          <a:p>
            <a:pPr lvl="1">
              <a:spcBef>
                <a:spcPts val="0"/>
              </a:spcBef>
              <a:spcAft>
                <a:spcPts val="600"/>
              </a:spcAft>
            </a:pPr>
            <a:endParaRPr lang="fr-FR" sz="1600" dirty="0"/>
          </a:p>
          <a:p>
            <a:pPr>
              <a:spcBef>
                <a:spcPts val="0"/>
              </a:spcBef>
              <a:spcAft>
                <a:spcPts val="600"/>
              </a:spcAft>
            </a:pPr>
            <a:r>
              <a:rPr lang="fr-FR" dirty="0"/>
              <a:t>Continuer le traitement antihypertenseur dans le postpartum avec les mêmes buts thérapeutiques  </a:t>
            </a:r>
          </a:p>
          <a:p>
            <a:pPr>
              <a:spcBef>
                <a:spcPts val="0"/>
              </a:spcBef>
              <a:spcAft>
                <a:spcPts val="600"/>
              </a:spcAft>
            </a:pPr>
            <a:r>
              <a:rPr lang="fr-FR" altLang="en-US" dirty="0" smtClean="0"/>
              <a:t>Antihypertenseurs : </a:t>
            </a:r>
            <a:r>
              <a:rPr lang="fr-CH" dirty="0" err="1"/>
              <a:t>Hydralazine</a:t>
            </a:r>
            <a:r>
              <a:rPr lang="fr-CH" dirty="0"/>
              <a:t>, </a:t>
            </a:r>
            <a:r>
              <a:rPr lang="fr-CH" dirty="0" err="1"/>
              <a:t>Labetalol,Nifedipine</a:t>
            </a:r>
            <a:r>
              <a:rPr lang="fr-CH" dirty="0"/>
              <a:t>, Alpha </a:t>
            </a:r>
            <a:r>
              <a:rPr lang="fr-CH" dirty="0" err="1"/>
              <a:t>methyldopa</a:t>
            </a:r>
            <a:endParaRPr lang="fr-FR" altLang="en-US" dirty="0"/>
          </a:p>
        </p:txBody>
      </p:sp>
      <p:sp>
        <p:nvSpPr>
          <p:cNvPr id="14340" name="Slide Number Placeholder 3"/>
          <p:cNvSpPr>
            <a:spLocks noGrp="1"/>
          </p:cNvSpPr>
          <p:nvPr>
            <p:ph type="sldNum" sz="quarter" idx="4294967295"/>
          </p:nvPr>
        </p:nvSpPr>
        <p:spPr>
          <a:xfrm>
            <a:off x="8305800" y="624840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itchFamily="2" charset="2"/>
              <a:buChar char="§"/>
              <a:defRPr sz="2800">
                <a:solidFill>
                  <a:schemeClr val="tx1"/>
                </a:solidFill>
                <a:latin typeface="Helvetica" pitchFamily="34" charset="0"/>
              </a:defRPr>
            </a:lvl1pPr>
            <a:lvl2pPr marL="742950" indent="-285750">
              <a:spcBef>
                <a:spcPct val="20000"/>
              </a:spcBef>
              <a:buClr>
                <a:schemeClr val="accent2"/>
              </a:buClr>
              <a:buSzPct val="80000"/>
              <a:buFont typeface="Wingdings" pitchFamily="2" charset="2"/>
              <a:buChar char="§"/>
              <a:defRPr sz="2400">
                <a:solidFill>
                  <a:schemeClr val="tx1"/>
                </a:solidFill>
                <a:latin typeface="Helvetica" pitchFamily="34" charset="0"/>
              </a:defRPr>
            </a:lvl2pPr>
            <a:lvl3pPr marL="1143000" indent="-228600">
              <a:spcBef>
                <a:spcPct val="20000"/>
              </a:spcBef>
              <a:buClr>
                <a:schemeClr val="accent2"/>
              </a:buClr>
              <a:buFont typeface="Arial" pitchFamily="34" charset="0"/>
              <a:buChar char="–"/>
              <a:defRPr sz="2000">
                <a:solidFill>
                  <a:schemeClr val="tx1"/>
                </a:solidFill>
                <a:latin typeface="Helvetica" pitchFamily="34" charset="0"/>
              </a:defRPr>
            </a:lvl3pPr>
            <a:lvl4pPr marL="1600200" indent="-228600">
              <a:spcBef>
                <a:spcPct val="20000"/>
              </a:spcBef>
              <a:buClr>
                <a:schemeClr val="accent2"/>
              </a:buClr>
              <a:buChar char="•"/>
              <a:defRPr>
                <a:solidFill>
                  <a:schemeClr val="tx1"/>
                </a:solidFill>
                <a:latin typeface="Helvetica" pitchFamily="34" charset="0"/>
              </a:defRPr>
            </a:lvl4pPr>
            <a:lvl5pPr marL="2057400" indent="-228600">
              <a:spcBef>
                <a:spcPct val="20000"/>
              </a:spcBef>
              <a:buClr>
                <a:schemeClr val="accent2"/>
              </a:buClr>
              <a:buSzPct val="80000"/>
              <a:buChar char="•"/>
              <a:defRPr>
                <a:solidFill>
                  <a:schemeClr val="tx1"/>
                </a:solidFill>
                <a:latin typeface="Helvetica" pitchFamily="34" charset="0"/>
              </a:defRPr>
            </a:lvl5pPr>
            <a:lvl6pPr marL="2514600" indent="-228600" eaLnBrk="0" fontAlgn="base" hangingPunct="0">
              <a:spcBef>
                <a:spcPct val="20000"/>
              </a:spcBef>
              <a:spcAft>
                <a:spcPct val="0"/>
              </a:spcAft>
              <a:buClr>
                <a:schemeClr val="accent2"/>
              </a:buClr>
              <a:buSzPct val="80000"/>
              <a:buChar char="•"/>
              <a:defRPr>
                <a:solidFill>
                  <a:schemeClr val="tx1"/>
                </a:solidFill>
                <a:latin typeface="Helvetica" pitchFamily="34" charset="0"/>
              </a:defRPr>
            </a:lvl6pPr>
            <a:lvl7pPr marL="2971800" indent="-228600" eaLnBrk="0" fontAlgn="base" hangingPunct="0">
              <a:spcBef>
                <a:spcPct val="20000"/>
              </a:spcBef>
              <a:spcAft>
                <a:spcPct val="0"/>
              </a:spcAft>
              <a:buClr>
                <a:schemeClr val="accent2"/>
              </a:buClr>
              <a:buSzPct val="80000"/>
              <a:buChar char="•"/>
              <a:defRPr>
                <a:solidFill>
                  <a:schemeClr val="tx1"/>
                </a:solidFill>
                <a:latin typeface="Helvetica" pitchFamily="34" charset="0"/>
              </a:defRPr>
            </a:lvl7pPr>
            <a:lvl8pPr marL="3429000" indent="-228600" eaLnBrk="0" fontAlgn="base" hangingPunct="0">
              <a:spcBef>
                <a:spcPct val="20000"/>
              </a:spcBef>
              <a:spcAft>
                <a:spcPct val="0"/>
              </a:spcAft>
              <a:buClr>
                <a:schemeClr val="accent2"/>
              </a:buClr>
              <a:buSzPct val="80000"/>
              <a:buChar char="•"/>
              <a:defRPr>
                <a:solidFill>
                  <a:schemeClr val="tx1"/>
                </a:solidFill>
                <a:latin typeface="Helvetica" pitchFamily="34" charset="0"/>
              </a:defRPr>
            </a:lvl8pPr>
            <a:lvl9pPr marL="3886200" indent="-228600" eaLnBrk="0" fontAlgn="base" hangingPunct="0">
              <a:spcBef>
                <a:spcPct val="20000"/>
              </a:spcBef>
              <a:spcAft>
                <a:spcPct val="0"/>
              </a:spcAft>
              <a:buClr>
                <a:schemeClr val="accent2"/>
              </a:buClr>
              <a:buSzPct val="80000"/>
              <a:buChar char="•"/>
              <a:defRPr>
                <a:solidFill>
                  <a:schemeClr val="tx1"/>
                </a:solidFill>
                <a:latin typeface="Helvetica" pitchFamily="34" charset="0"/>
              </a:defRPr>
            </a:lvl9pPr>
          </a:lstStyle>
          <a:p>
            <a:pPr>
              <a:spcBef>
                <a:spcPct val="0"/>
              </a:spcBef>
              <a:buClrTx/>
              <a:buFontTx/>
              <a:buNone/>
            </a:pPr>
            <a:fld id="{C3926E81-57EB-467F-84FF-04B1B10B27C6}" type="slidenum">
              <a:rPr lang="en-US" altLang="en-US" sz="1400">
                <a:solidFill>
                  <a:schemeClr val="bg1"/>
                </a:solidFill>
                <a:latin typeface="Arial" pitchFamily="34" charset="0"/>
                <a:cs typeface="Arial" pitchFamily="34" charset="0"/>
              </a:rPr>
              <a:pPr>
                <a:spcBef>
                  <a:spcPct val="0"/>
                </a:spcBef>
                <a:buClrTx/>
                <a:buFontTx/>
                <a:buNone/>
              </a:pPr>
              <a:t>12</a:t>
            </a:fld>
            <a:endParaRPr lang="en-US" altLang="en-US" sz="14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80622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38200" y="365126"/>
            <a:ext cx="10515600" cy="840220"/>
          </a:xfrm>
        </p:spPr>
        <p:txBody>
          <a:bodyPr>
            <a:normAutofit/>
          </a:bodyPr>
          <a:lstStyle/>
          <a:p>
            <a:pPr eaLnBrk="1" hangingPunct="1"/>
            <a:r>
              <a:rPr lang="fr-FR" altLang="en-US" sz="3200" dirty="0"/>
              <a:t>Moment de l’accouchement </a:t>
            </a:r>
            <a:endParaRPr lang="fr-FR" altLang="en-US" sz="4800" dirty="0"/>
          </a:p>
        </p:txBody>
      </p:sp>
      <p:sp>
        <p:nvSpPr>
          <p:cNvPr id="22531" name="Rectangle 3"/>
          <p:cNvSpPr>
            <a:spLocks noGrp="1" noChangeArrowheads="1"/>
          </p:cNvSpPr>
          <p:nvPr>
            <p:ph idx="1"/>
          </p:nvPr>
        </p:nvSpPr>
        <p:spPr>
          <a:xfrm>
            <a:off x="838200" y="1385455"/>
            <a:ext cx="10515600" cy="4791508"/>
          </a:xfrm>
        </p:spPr>
        <p:txBody>
          <a:bodyPr>
            <a:normAutofit/>
          </a:bodyPr>
          <a:lstStyle/>
          <a:p>
            <a:pPr eaLnBrk="1" hangingPunct="1">
              <a:spcBef>
                <a:spcPct val="0"/>
              </a:spcBef>
              <a:spcAft>
                <a:spcPct val="20000"/>
              </a:spcAft>
            </a:pPr>
            <a:r>
              <a:rPr lang="fr-CA" altLang="en-US" dirty="0"/>
              <a:t>La décision de déclencher le travail devra prendre en compte les bénéfices et les risques pour aussi bien la mère que le fœtus et dépendra de:</a:t>
            </a:r>
          </a:p>
          <a:p>
            <a:pPr lvl="1" eaLnBrk="1" hangingPunct="1">
              <a:spcBef>
                <a:spcPct val="0"/>
              </a:spcBef>
              <a:spcAft>
                <a:spcPct val="20000"/>
              </a:spcAft>
            </a:pPr>
            <a:r>
              <a:rPr lang="fr-CA" altLang="en-US" sz="2800" dirty="0"/>
              <a:t>Sévérité de la maladie</a:t>
            </a:r>
          </a:p>
          <a:p>
            <a:pPr lvl="1" eaLnBrk="1" hangingPunct="1">
              <a:spcBef>
                <a:spcPct val="0"/>
              </a:spcBef>
              <a:spcAft>
                <a:spcPct val="20000"/>
              </a:spcAft>
            </a:pPr>
            <a:r>
              <a:rPr lang="fr-CA" altLang="en-US" sz="2800" dirty="0"/>
              <a:t>Age gestationnel</a:t>
            </a:r>
          </a:p>
          <a:p>
            <a:pPr lvl="1" eaLnBrk="1" hangingPunct="1">
              <a:spcBef>
                <a:spcPct val="0"/>
              </a:spcBef>
              <a:spcAft>
                <a:spcPct val="20000"/>
              </a:spcAft>
            </a:pPr>
            <a:r>
              <a:rPr lang="fr-CA" altLang="en-US" sz="2800" dirty="0"/>
              <a:t>État maternel </a:t>
            </a:r>
            <a:r>
              <a:rPr lang="fr-CA" altLang="en-US" sz="2800" dirty="0" smtClean="0"/>
              <a:t>et </a:t>
            </a:r>
            <a:r>
              <a:rPr lang="fr-CA" altLang="en-US" sz="2800" dirty="0"/>
              <a:t>fœtal</a:t>
            </a:r>
          </a:p>
          <a:p>
            <a:pPr eaLnBrk="1" hangingPunct="1">
              <a:spcBef>
                <a:spcPct val="0"/>
              </a:spcBef>
              <a:spcAft>
                <a:spcPct val="20000"/>
              </a:spcAft>
            </a:pPr>
            <a:endParaRPr lang="en-US" altLang="en-US" dirty="0"/>
          </a:p>
        </p:txBody>
      </p:sp>
      <p:sp>
        <p:nvSpPr>
          <p:cNvPr id="22532" name="Slide Number Placeholder 1"/>
          <p:cNvSpPr>
            <a:spLocks noGrp="1"/>
          </p:cNvSpPr>
          <p:nvPr>
            <p:ph type="sldNum" sz="quarter" idx="4294967295"/>
          </p:nvPr>
        </p:nvSpPr>
        <p:spPr>
          <a:xfrm>
            <a:off x="8305800" y="624840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7CAAEC9C-7AC2-4167-84E4-3E362DBEC4C7}" type="slidenum">
              <a:rPr lang="en-US" altLang="en-US" b="0" smtClean="0">
                <a:solidFill>
                  <a:schemeClr val="tx2"/>
                </a:solidFill>
              </a:rPr>
              <a:pPr eaLnBrk="1" hangingPunct="1"/>
              <a:t>13</a:t>
            </a:fld>
            <a:endParaRPr lang="en-US" altLang="en-US" b="0" smtClean="0">
              <a:solidFill>
                <a:schemeClr val="tx2"/>
              </a:solidFill>
            </a:endParaRPr>
          </a:p>
        </p:txBody>
      </p:sp>
      <p:sp>
        <p:nvSpPr>
          <p:cNvPr id="5" name="Rectangle 4"/>
          <p:cNvSpPr/>
          <p:nvPr/>
        </p:nvSpPr>
        <p:spPr>
          <a:xfrm>
            <a:off x="2136098" y="4495801"/>
            <a:ext cx="8089942" cy="1384995"/>
          </a:xfrm>
          <a:prstGeom prst="rect">
            <a:avLst/>
          </a:prstGeom>
        </p:spPr>
        <p:txBody>
          <a:bodyPr wrap="square">
            <a:spAutoFit/>
          </a:bodyPr>
          <a:lstStyle/>
          <a:p>
            <a:pPr eaLnBrk="1" hangingPunct="1">
              <a:spcAft>
                <a:spcPct val="20000"/>
              </a:spcAft>
            </a:pPr>
            <a:r>
              <a:rPr lang="fr-FR" altLang="en-US" sz="2800" b="1" dirty="0">
                <a:solidFill>
                  <a:srgbClr val="FF0000"/>
                </a:solidFill>
              </a:rPr>
              <a:t>En dehors de mettre fin à la grossesse (et par conséquent la délivrance du placenta), il n’existe aucun traitement connu pour la pré-éclampsie.  </a:t>
            </a:r>
          </a:p>
        </p:txBody>
      </p:sp>
    </p:spTree>
    <p:extLst>
      <p:ext uri="{BB962C8B-B14F-4D97-AF65-F5344CB8AC3E}">
        <p14:creationId xmlns:p14="http://schemas.microsoft.com/office/powerpoint/2010/main" val="4255854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686" y="183198"/>
            <a:ext cx="8595360" cy="1143000"/>
          </a:xfrm>
        </p:spPr>
        <p:txBody>
          <a:bodyPr>
            <a:noAutofit/>
          </a:bodyPr>
          <a:lstStyle/>
          <a:p>
            <a:r>
              <a:rPr lang="fr-FR" sz="2800" dirty="0"/>
              <a:t>Risques et bénéfices du traitement conservateur versus le traitement  interventionniste</a:t>
            </a:r>
          </a:p>
        </p:txBody>
      </p:sp>
      <p:sp>
        <p:nvSpPr>
          <p:cNvPr id="4" name="Slide Number Placeholder 3"/>
          <p:cNvSpPr>
            <a:spLocks noGrp="1"/>
          </p:cNvSpPr>
          <p:nvPr>
            <p:ph type="sldNum" sz="quarter" idx="4294967295"/>
          </p:nvPr>
        </p:nvSpPr>
        <p:spPr>
          <a:xfrm>
            <a:off x="8305800" y="6248400"/>
            <a:ext cx="2133600" cy="476250"/>
          </a:xfrm>
          <a:prstGeom prst="rect">
            <a:avLst/>
          </a:prstGeom>
        </p:spPr>
        <p:txBody>
          <a:bodyPr/>
          <a:lstStyle/>
          <a:p>
            <a:pPr>
              <a:defRPr/>
            </a:pPr>
            <a:fld id="{05824DA9-E395-4A91-A5D7-2A608750BCE9}" type="slidenum">
              <a:rPr lang="en-US" altLang="en-US" smtClean="0"/>
              <a:pPr>
                <a:defRPr/>
              </a:pPr>
              <a:t>14</a:t>
            </a:fld>
            <a:endParaRPr lang="en-US" altLang="en-US"/>
          </a:p>
        </p:txBody>
      </p:sp>
      <p:grpSp>
        <p:nvGrpSpPr>
          <p:cNvPr id="5" name="Group 4"/>
          <p:cNvGrpSpPr/>
          <p:nvPr/>
        </p:nvGrpSpPr>
        <p:grpSpPr>
          <a:xfrm>
            <a:off x="1691641" y="1326197"/>
            <a:ext cx="9112345" cy="5398452"/>
            <a:chOff x="-204853" y="700339"/>
            <a:chExt cx="6530592" cy="2630295"/>
          </a:xfrm>
        </p:grpSpPr>
        <p:sp>
          <p:nvSpPr>
            <p:cNvPr id="6" name="Text Box 4"/>
            <p:cNvSpPr txBox="1"/>
            <p:nvPr/>
          </p:nvSpPr>
          <p:spPr>
            <a:xfrm>
              <a:off x="-204853" y="700339"/>
              <a:ext cx="2415890" cy="227563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pPr>
              <a:r>
                <a:rPr lang="fr-FR" sz="2000" b="1" dirty="0">
                  <a:solidFill>
                    <a:schemeClr val="tx2"/>
                  </a:solidFill>
                  <a:ea typeface="Calibri"/>
                  <a:cs typeface="Calibri"/>
                </a:rPr>
                <a:t>Bénéfices d’attendre une maturation fœtale </a:t>
              </a:r>
              <a:r>
                <a:rPr lang="fr-FR" sz="2000" b="1" i="1" dirty="0">
                  <a:solidFill>
                    <a:schemeClr val="tx2"/>
                  </a:solidFill>
                  <a:ea typeface="Calibri"/>
                  <a:cs typeface="Calibri"/>
                </a:rPr>
                <a:t>in utero:</a:t>
              </a:r>
              <a:endParaRPr lang="fr-FR" sz="2000" dirty="0">
                <a:solidFill>
                  <a:schemeClr val="tx2"/>
                </a:solidFill>
                <a:ea typeface="Calibri"/>
                <a:cs typeface="Times New Roman"/>
              </a:endParaRPr>
            </a:p>
            <a:p>
              <a:pPr marL="120650" indent="-120650">
                <a:lnSpc>
                  <a:spcPct val="115000"/>
                </a:lnSpc>
                <a:buFont typeface="Arial" panose="020B0604020202020204" pitchFamily="34" charset="0"/>
                <a:buChar char="•"/>
              </a:pPr>
              <a:r>
                <a:rPr lang="fr-FR" sz="2000" dirty="0">
                  <a:solidFill>
                    <a:schemeClr val="tx1"/>
                  </a:solidFill>
                  <a:ea typeface="Calibri"/>
                  <a:cs typeface="Calibri"/>
                </a:rPr>
                <a:t>Risque réduit d’accouchement prématuré et des complications de la prématurité</a:t>
              </a:r>
              <a:endParaRPr lang="fr-FR" sz="2000" dirty="0">
                <a:solidFill>
                  <a:schemeClr val="tx1"/>
                </a:solidFill>
                <a:ea typeface="Calibri"/>
                <a:cs typeface="Times New Roman"/>
              </a:endParaRPr>
            </a:p>
            <a:p>
              <a:pPr marL="120650" indent="-120650">
                <a:lnSpc>
                  <a:spcPct val="115000"/>
                </a:lnSpc>
                <a:buFont typeface="Arial" panose="020B0604020202020204" pitchFamily="34" charset="0"/>
                <a:buChar char="•"/>
              </a:pPr>
              <a:r>
                <a:rPr lang="fr-FR" sz="2000" dirty="0">
                  <a:solidFill>
                    <a:schemeClr val="tx1"/>
                  </a:solidFill>
                  <a:ea typeface="Calibri"/>
                  <a:cs typeface="Calibri"/>
                </a:rPr>
                <a:t> Poids fœtal accru</a:t>
              </a:r>
              <a:endParaRPr lang="fr-FR" sz="2000" dirty="0">
                <a:solidFill>
                  <a:schemeClr val="tx1"/>
                </a:solidFill>
                <a:ea typeface="Calibri"/>
                <a:cs typeface="Times New Roman"/>
              </a:endParaRPr>
            </a:p>
            <a:p>
              <a:pPr marL="120650" indent="-120650">
                <a:lnSpc>
                  <a:spcPct val="115000"/>
                </a:lnSpc>
                <a:buFont typeface="Arial" panose="020B0604020202020204" pitchFamily="34" charset="0"/>
                <a:buChar char="•"/>
              </a:pPr>
              <a:r>
                <a:rPr lang="fr-FR" sz="2000" dirty="0">
                  <a:solidFill>
                    <a:schemeClr val="tx1"/>
                  </a:solidFill>
                  <a:ea typeface="Calibri"/>
                  <a:cs typeface="Calibri"/>
                </a:rPr>
                <a:t>Taux réduits de: effets délétères respiratoires, ventilation mécanique, infections néonatales, hypoglycémie, admission en soins intensifs néonatals </a:t>
              </a:r>
              <a:endParaRPr lang="fr-FR" sz="2000" dirty="0">
                <a:solidFill>
                  <a:schemeClr val="tx1"/>
                </a:solidFill>
                <a:ea typeface="Calibri"/>
                <a:cs typeface="Times New Roman"/>
              </a:endParaRPr>
            </a:p>
          </p:txBody>
        </p:sp>
        <p:sp>
          <p:nvSpPr>
            <p:cNvPr id="7" name="Text Box 5"/>
            <p:cNvSpPr txBox="1"/>
            <p:nvPr/>
          </p:nvSpPr>
          <p:spPr>
            <a:xfrm>
              <a:off x="3719046" y="700339"/>
              <a:ext cx="2606693" cy="263029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pPr>
              <a:r>
                <a:rPr lang="fr-FR" sz="2300" b="1" dirty="0">
                  <a:solidFill>
                    <a:schemeClr val="tx2"/>
                  </a:solidFill>
                  <a:ea typeface="Calibri"/>
                  <a:cs typeface="Calibri"/>
                </a:rPr>
                <a:t>Risques si on prolonge la grossesse</a:t>
              </a:r>
              <a:r>
                <a:rPr lang="fr-FR" sz="2300" dirty="0">
                  <a:solidFill>
                    <a:schemeClr val="tx2"/>
                  </a:solidFill>
                  <a:ea typeface="Calibri"/>
                  <a:cs typeface="Calibri"/>
                </a:rPr>
                <a:t>: </a:t>
              </a:r>
              <a:endParaRPr lang="fr-FR" sz="2300" dirty="0">
                <a:solidFill>
                  <a:schemeClr val="tx2"/>
                </a:solidFill>
                <a:ea typeface="Calibri"/>
                <a:cs typeface="Times New Roman"/>
              </a:endParaRPr>
            </a:p>
            <a:p>
              <a:pPr marL="120650" indent="-120650">
                <a:lnSpc>
                  <a:spcPct val="115000"/>
                </a:lnSpc>
                <a:buFont typeface="Arial" panose="020B0604020202020204" pitchFamily="34" charset="0"/>
                <a:buChar char="•"/>
              </a:pPr>
              <a:r>
                <a:rPr lang="fr-FR" sz="2300" dirty="0">
                  <a:solidFill>
                    <a:schemeClr val="tx1"/>
                  </a:solidFill>
                  <a:ea typeface="Calibri"/>
                  <a:cs typeface="Calibri"/>
                </a:rPr>
                <a:t>Progression vers l’éclampsie</a:t>
              </a:r>
            </a:p>
            <a:p>
              <a:pPr marL="120650" indent="-120650">
                <a:lnSpc>
                  <a:spcPct val="115000"/>
                </a:lnSpc>
                <a:buFont typeface="Arial" panose="020B0604020202020204" pitchFamily="34" charset="0"/>
                <a:buChar char="•"/>
              </a:pPr>
              <a:r>
                <a:rPr lang="fr-FR" sz="2300" dirty="0">
                  <a:solidFill>
                    <a:schemeClr val="tx1"/>
                  </a:solidFill>
                  <a:ea typeface="Calibri"/>
                  <a:cs typeface="Calibri"/>
                </a:rPr>
                <a:t>HELLP syndrome</a:t>
              </a:r>
            </a:p>
            <a:p>
              <a:pPr marL="120650" indent="-120650">
                <a:lnSpc>
                  <a:spcPct val="115000"/>
                </a:lnSpc>
                <a:buFont typeface="Arial" panose="020B0604020202020204" pitchFamily="34" charset="0"/>
                <a:buChar char="•"/>
              </a:pPr>
              <a:r>
                <a:rPr lang="fr-FR" sz="2300" dirty="0">
                  <a:solidFill>
                    <a:schemeClr val="tx1"/>
                  </a:solidFill>
                  <a:ea typeface="Calibri"/>
                  <a:cs typeface="Calibri"/>
                </a:rPr>
                <a:t>Complications vasculaires maternelles</a:t>
              </a:r>
            </a:p>
            <a:p>
              <a:pPr marL="120650" indent="-120650">
                <a:lnSpc>
                  <a:spcPct val="115000"/>
                </a:lnSpc>
                <a:buFont typeface="Arial" panose="020B0604020202020204" pitchFamily="34" charset="0"/>
                <a:buChar char="•"/>
              </a:pPr>
              <a:r>
                <a:rPr lang="fr-FR" sz="2300" dirty="0">
                  <a:solidFill>
                    <a:schemeClr val="tx1"/>
                  </a:solidFill>
                  <a:ea typeface="Calibri"/>
                  <a:cs typeface="Calibri"/>
                </a:rPr>
                <a:t>Hématome rétro placentaire </a:t>
              </a:r>
            </a:p>
            <a:p>
              <a:pPr marL="120650" indent="-120650">
                <a:lnSpc>
                  <a:spcPct val="115000"/>
                </a:lnSpc>
                <a:buFont typeface="Arial" panose="020B0604020202020204" pitchFamily="34" charset="0"/>
                <a:buChar char="•"/>
              </a:pPr>
              <a:r>
                <a:rPr lang="fr-FR" sz="2300" dirty="0">
                  <a:solidFill>
                    <a:schemeClr val="tx1"/>
                  </a:solidFill>
                  <a:ea typeface="Calibri"/>
                  <a:cs typeface="Calibri"/>
                </a:rPr>
                <a:t>Retard de croissance fœtale </a:t>
              </a:r>
            </a:p>
            <a:p>
              <a:pPr marL="120650" indent="-120650">
                <a:lnSpc>
                  <a:spcPct val="115000"/>
                </a:lnSpc>
                <a:buFont typeface="Arial" panose="020B0604020202020204" pitchFamily="34" charset="0"/>
                <a:buChar char="•"/>
              </a:pPr>
              <a:r>
                <a:rPr lang="fr-FR" sz="2300" dirty="0">
                  <a:solidFill>
                    <a:schemeClr val="tx1"/>
                  </a:solidFill>
                  <a:ea typeface="Calibri"/>
                  <a:cs typeface="Calibri"/>
                </a:rPr>
                <a:t>Mort fœtale</a:t>
              </a:r>
            </a:p>
            <a:p>
              <a:pPr marL="120650" indent="-120650">
                <a:lnSpc>
                  <a:spcPct val="115000"/>
                </a:lnSpc>
                <a:buFont typeface="Arial" panose="020B0604020202020204" pitchFamily="34" charset="0"/>
                <a:buChar char="•"/>
              </a:pPr>
              <a:r>
                <a:rPr lang="fr-FR" sz="2300" dirty="0">
                  <a:solidFill>
                    <a:schemeClr val="tx1"/>
                  </a:solidFill>
                  <a:ea typeface="Calibri"/>
                  <a:cs typeface="Calibri"/>
                </a:rPr>
                <a:t>Asphyxie </a:t>
              </a:r>
              <a:r>
                <a:rPr lang="fr-FR" sz="2300" dirty="0" smtClean="0">
                  <a:solidFill>
                    <a:schemeClr val="tx1"/>
                  </a:solidFill>
                  <a:ea typeface="Calibri"/>
                  <a:cs typeface="Calibri"/>
                </a:rPr>
                <a:t>néonatale</a:t>
              </a:r>
            </a:p>
            <a:p>
              <a:pPr marL="120650" indent="-120650">
                <a:lnSpc>
                  <a:spcPct val="115000"/>
                </a:lnSpc>
                <a:buFont typeface="Arial" panose="020B0604020202020204" pitchFamily="34" charset="0"/>
                <a:buChar char="•"/>
              </a:pPr>
              <a:r>
                <a:rPr lang="fr-FR" sz="2300" b="1" dirty="0" smtClean="0">
                  <a:solidFill>
                    <a:srgbClr val="FF0000"/>
                  </a:solidFill>
                  <a:ea typeface="Calibri"/>
                  <a:cs typeface="Calibri"/>
                </a:rPr>
                <a:t>Insuffisance rénale</a:t>
              </a:r>
            </a:p>
            <a:p>
              <a:pPr marL="120650" indent="-120650">
                <a:lnSpc>
                  <a:spcPct val="115000"/>
                </a:lnSpc>
                <a:buFont typeface="Arial" panose="020B0604020202020204" pitchFamily="34" charset="0"/>
                <a:buChar char="•"/>
              </a:pPr>
              <a:r>
                <a:rPr lang="fr-FR" sz="2300" b="1" dirty="0" smtClean="0">
                  <a:solidFill>
                    <a:srgbClr val="FF0000"/>
                  </a:solidFill>
                  <a:ea typeface="Calibri"/>
                  <a:cs typeface="Calibri"/>
                </a:rPr>
                <a:t>Décès maternel  </a:t>
              </a:r>
              <a:endParaRPr lang="fr-FR" sz="2300" b="1" dirty="0">
                <a:solidFill>
                  <a:srgbClr val="FF0000"/>
                </a:solidFill>
                <a:ea typeface="Calibri"/>
                <a:cs typeface="Calibri"/>
              </a:endParaRPr>
            </a:p>
          </p:txBody>
        </p:sp>
      </p:grpSp>
      <p:pic>
        <p:nvPicPr>
          <p:cNvPr id="8" name="Picture 2" descr="C:\Users\sengelbrecht\AppData\Local\Microsoft\Windows\Temporary Internet Files\Content.IE5\LHQGBEID\MC90031888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2609" y="2993378"/>
            <a:ext cx="2207514" cy="193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481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89760" y="231693"/>
            <a:ext cx="8229600" cy="918238"/>
          </a:xfrm>
        </p:spPr>
        <p:txBody>
          <a:bodyPr/>
          <a:lstStyle/>
          <a:p>
            <a:pPr eaLnBrk="1" hangingPunct="1"/>
            <a:r>
              <a:rPr lang="fr-FR" altLang="en-US" sz="3200" dirty="0"/>
              <a:t>Prise en charge interventionniste</a:t>
            </a:r>
          </a:p>
        </p:txBody>
      </p:sp>
      <p:sp>
        <p:nvSpPr>
          <p:cNvPr id="24579" name="Rectangle 3"/>
          <p:cNvSpPr>
            <a:spLocks noGrp="1" noChangeArrowheads="1"/>
          </p:cNvSpPr>
          <p:nvPr>
            <p:ph idx="1"/>
          </p:nvPr>
        </p:nvSpPr>
        <p:spPr>
          <a:xfrm>
            <a:off x="277091" y="1344969"/>
            <a:ext cx="11748654" cy="4155547"/>
          </a:xfrm>
        </p:spPr>
        <p:txBody>
          <a:bodyPr>
            <a:noAutofit/>
          </a:bodyPr>
          <a:lstStyle/>
          <a:p>
            <a:pPr eaLnBrk="1" hangingPunct="1">
              <a:spcBef>
                <a:spcPct val="0"/>
              </a:spcBef>
              <a:spcAft>
                <a:spcPct val="20000"/>
              </a:spcAft>
            </a:pPr>
            <a:r>
              <a:rPr lang="fr-FR" altLang="en-US" sz="3200" dirty="0"/>
              <a:t>Eclampsie: L’accouchement devrait survenir quelque soit l'âge gestationnel dans les </a:t>
            </a:r>
            <a:r>
              <a:rPr lang="fr-FR" altLang="en-US" sz="3200" b="1" dirty="0"/>
              <a:t>12 heures qui suivent les premières convulsions. </a:t>
            </a:r>
          </a:p>
          <a:p>
            <a:pPr>
              <a:spcBef>
                <a:spcPct val="0"/>
              </a:spcBef>
              <a:spcAft>
                <a:spcPct val="20000"/>
              </a:spcAft>
            </a:pPr>
            <a:r>
              <a:rPr lang="fr-FR" altLang="en-US" sz="3200" dirty="0"/>
              <a:t>PE Sévère:</a:t>
            </a:r>
          </a:p>
          <a:p>
            <a:pPr lvl="1">
              <a:spcBef>
                <a:spcPct val="0"/>
              </a:spcBef>
              <a:spcAft>
                <a:spcPct val="20000"/>
              </a:spcAft>
            </a:pPr>
            <a:r>
              <a:rPr lang="fr-FR" altLang="en-US" sz="2800" dirty="0"/>
              <a:t>L’accouchement devrait intervenir indépendamment de l'âge gestationnel dans </a:t>
            </a:r>
            <a:r>
              <a:rPr lang="fr-FR" altLang="en-US" sz="2800" b="1" dirty="0"/>
              <a:t>les 24 heures suivant le diagnostic </a:t>
            </a:r>
            <a:r>
              <a:rPr lang="fr-FR" altLang="en-US" sz="2800" dirty="0"/>
              <a:t>s'il existe des contre-indications à l'expectative</a:t>
            </a:r>
          </a:p>
          <a:p>
            <a:pPr lvl="1" eaLnBrk="1" hangingPunct="1">
              <a:spcBef>
                <a:spcPct val="0"/>
              </a:spcBef>
              <a:spcAft>
                <a:spcPct val="20000"/>
              </a:spcAft>
            </a:pPr>
            <a:r>
              <a:rPr lang="fr-FR" altLang="en-US" sz="2800" dirty="0"/>
              <a:t>Après 37 semaines révolues</a:t>
            </a:r>
            <a:r>
              <a:rPr lang="fr-FR" altLang="en-US" sz="3200" dirty="0"/>
              <a:t> </a:t>
            </a:r>
          </a:p>
        </p:txBody>
      </p:sp>
      <p:sp>
        <p:nvSpPr>
          <p:cNvPr id="24580" name="Slide Number Placeholder 1"/>
          <p:cNvSpPr>
            <a:spLocks noGrp="1"/>
          </p:cNvSpPr>
          <p:nvPr>
            <p:ph type="sldNum" sz="quarter" idx="4294967295"/>
          </p:nvPr>
        </p:nvSpPr>
        <p:spPr>
          <a:xfrm>
            <a:off x="8305800" y="624840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C870CE57-66D0-4EC5-AE94-AC7FAA36AE9D}" type="slidenum">
              <a:rPr lang="en-US" altLang="en-US" b="0" smtClean="0">
                <a:solidFill>
                  <a:schemeClr val="tx2"/>
                </a:solidFill>
              </a:rPr>
              <a:pPr eaLnBrk="1" hangingPunct="1"/>
              <a:t>15</a:t>
            </a:fld>
            <a:endParaRPr lang="en-US" altLang="en-US" b="0" smtClean="0">
              <a:solidFill>
                <a:schemeClr val="tx2"/>
              </a:solidFill>
            </a:endParaRPr>
          </a:p>
        </p:txBody>
      </p:sp>
      <p:sp>
        <p:nvSpPr>
          <p:cNvPr id="2" name="Rectangle 1"/>
          <p:cNvSpPr/>
          <p:nvPr/>
        </p:nvSpPr>
        <p:spPr>
          <a:xfrm>
            <a:off x="900545" y="4904764"/>
            <a:ext cx="10501745" cy="523220"/>
          </a:xfrm>
          <a:prstGeom prst="rect">
            <a:avLst/>
          </a:prstGeom>
        </p:spPr>
        <p:txBody>
          <a:bodyPr wrap="square">
            <a:spAutoFit/>
          </a:bodyPr>
          <a:lstStyle/>
          <a:p>
            <a:pPr eaLnBrk="1" hangingPunct="1">
              <a:spcAft>
                <a:spcPct val="20000"/>
              </a:spcAft>
            </a:pPr>
            <a:r>
              <a:rPr lang="fr-FR" altLang="en-US" sz="2800" b="1" dirty="0">
                <a:solidFill>
                  <a:srgbClr val="FF0000"/>
                </a:solidFill>
              </a:rPr>
              <a:t>On doit mettre fin à la grossesse quand l’état de la femme est stable. </a:t>
            </a:r>
          </a:p>
        </p:txBody>
      </p:sp>
    </p:spTree>
    <p:extLst>
      <p:ext uri="{BB962C8B-B14F-4D97-AF65-F5344CB8AC3E}">
        <p14:creationId xmlns:p14="http://schemas.microsoft.com/office/powerpoint/2010/main" val="4133822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26366"/>
          </a:xfrm>
        </p:spPr>
        <p:txBody>
          <a:bodyPr/>
          <a:lstStyle/>
          <a:p>
            <a:r>
              <a:rPr lang="fr-FR" dirty="0" smtClean="0"/>
              <a:t>Sulfate de magnésium vs </a:t>
            </a:r>
            <a:r>
              <a:rPr lang="fr-FR" dirty="0" err="1" smtClean="0"/>
              <a:t>Pidolate</a:t>
            </a:r>
            <a:r>
              <a:rPr lang="fr-FR" dirty="0" smtClean="0"/>
              <a:t> de magnésium </a:t>
            </a:r>
            <a:endParaRPr lang="fr-FR" dirty="0"/>
          </a:p>
        </p:txBody>
      </p:sp>
      <p:sp>
        <p:nvSpPr>
          <p:cNvPr id="3" name="Espace réservé du contenu 2"/>
          <p:cNvSpPr>
            <a:spLocks noGrp="1"/>
          </p:cNvSpPr>
          <p:nvPr>
            <p:ph idx="1"/>
          </p:nvPr>
        </p:nvSpPr>
        <p:spPr>
          <a:xfrm>
            <a:off x="387927" y="1316182"/>
            <a:ext cx="11388437" cy="5278582"/>
          </a:xfrm>
        </p:spPr>
        <p:txBody>
          <a:bodyPr>
            <a:normAutofit/>
          </a:bodyPr>
          <a:lstStyle/>
          <a:p>
            <a:r>
              <a:rPr lang="fr-FR" sz="3200" dirty="0" smtClean="0"/>
              <a:t>Publications efficacité </a:t>
            </a:r>
            <a:r>
              <a:rPr lang="fr-FR" sz="3200" dirty="0" err="1" smtClean="0"/>
              <a:t>pidolate</a:t>
            </a:r>
            <a:r>
              <a:rPr lang="fr-FR" sz="3200" dirty="0" smtClean="0"/>
              <a:t> de magnésium</a:t>
            </a:r>
          </a:p>
          <a:p>
            <a:pPr lvl="1"/>
            <a:r>
              <a:rPr lang="fr-FR" sz="2800" dirty="0" smtClean="0"/>
              <a:t>Revue </a:t>
            </a:r>
            <a:r>
              <a:rPr lang="fr-FR" sz="2800" dirty="0" smtClean="0"/>
              <a:t>sans impact factor</a:t>
            </a:r>
            <a:endParaRPr lang="fr-FR" sz="2800" dirty="0" smtClean="0"/>
          </a:p>
          <a:p>
            <a:pPr lvl="1"/>
            <a:r>
              <a:rPr lang="fr-FR" sz="2800" dirty="0" smtClean="0"/>
              <a:t>Posologie : 1amp (10 ml)/ 8h </a:t>
            </a:r>
          </a:p>
          <a:p>
            <a:r>
              <a:rPr lang="fr-FR" sz="3200" dirty="0" smtClean="0"/>
              <a:t>Comparaison des protocoles </a:t>
            </a:r>
          </a:p>
          <a:p>
            <a:pPr lvl="1"/>
            <a:r>
              <a:rPr lang="fr-FR" sz="2800" dirty="0" smtClean="0"/>
              <a:t>Sulfate de magnésium :</a:t>
            </a:r>
          </a:p>
          <a:p>
            <a:pPr lvl="2"/>
            <a:r>
              <a:rPr lang="fr-FR" sz="2400" dirty="0" smtClean="0"/>
              <a:t>IM : 14 g </a:t>
            </a:r>
          </a:p>
          <a:p>
            <a:pPr lvl="2"/>
            <a:r>
              <a:rPr lang="fr-FR" sz="2400" dirty="0" smtClean="0"/>
              <a:t>Seringue électrique : 4 g puis 1 g/heure</a:t>
            </a:r>
          </a:p>
          <a:p>
            <a:pPr lvl="1"/>
            <a:r>
              <a:rPr lang="fr-FR" sz="2800" dirty="0" err="1" smtClean="0"/>
              <a:t>Pidolate</a:t>
            </a:r>
            <a:r>
              <a:rPr lang="fr-FR" sz="2800" dirty="0" smtClean="0"/>
              <a:t> de magnésium :</a:t>
            </a:r>
          </a:p>
          <a:p>
            <a:pPr lvl="2"/>
            <a:r>
              <a:rPr lang="fr-FR" sz="2400" dirty="0" smtClean="0"/>
              <a:t>1 </a:t>
            </a:r>
            <a:r>
              <a:rPr lang="fr-FR" sz="2400" dirty="0"/>
              <a:t>ampoule = </a:t>
            </a:r>
            <a:r>
              <a:rPr lang="fr-FR" sz="2400" dirty="0" smtClean="0"/>
              <a:t>10 ml = 81,4 mg</a:t>
            </a:r>
          </a:p>
          <a:p>
            <a:pPr lvl="2"/>
            <a:r>
              <a:rPr lang="fr-FR" sz="2400" dirty="0" smtClean="0"/>
              <a:t>14 g = 14 000 mg = 171,9 ampoules (14 000/81,4)</a:t>
            </a:r>
          </a:p>
          <a:p>
            <a:r>
              <a:rPr lang="fr-FR" sz="3200" dirty="0" smtClean="0"/>
              <a:t>Etudes cliniques nécessaires </a:t>
            </a:r>
            <a:endParaRPr lang="fr-FR" sz="3200" dirty="0"/>
          </a:p>
        </p:txBody>
      </p:sp>
    </p:spTree>
    <p:extLst>
      <p:ext uri="{BB962C8B-B14F-4D97-AF65-F5344CB8AC3E}">
        <p14:creationId xmlns:p14="http://schemas.microsoft.com/office/powerpoint/2010/main" val="2220169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5814" y="1634837"/>
            <a:ext cx="10515600" cy="1625311"/>
          </a:xfrm>
        </p:spPr>
        <p:txBody>
          <a:bodyPr>
            <a:normAutofit fontScale="90000"/>
          </a:bodyPr>
          <a:lstStyle/>
          <a:p>
            <a:pPr algn="ctr"/>
            <a:r>
              <a:rPr lang="fr-FR" b="1" dirty="0" smtClean="0">
                <a:latin typeface="Arial" panose="020B0604020202020204" pitchFamily="34" charset="0"/>
                <a:cs typeface="Arial" panose="020B0604020202020204" pitchFamily="34" charset="0"/>
              </a:rPr>
              <a:t>Infections maternelles périnatales</a:t>
            </a:r>
            <a:endParaRPr lang="fr-FR" b="1" dirty="0">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2730661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1584" y="1340769"/>
            <a:ext cx="6984776" cy="2493847"/>
          </a:xfrm>
        </p:spPr>
        <p:txBody>
          <a:bodyPr>
            <a:normAutofit/>
          </a:bodyPr>
          <a:lstStyle/>
          <a:p>
            <a:pPr algn="ctr"/>
            <a:r>
              <a:rPr lang="en-GB" b="1" dirty="0" err="1">
                <a:solidFill>
                  <a:schemeClr val="tx2"/>
                </a:solidFill>
              </a:rPr>
              <a:t>R</a:t>
            </a:r>
            <a:r>
              <a:rPr lang="en-GB" b="1" dirty="0" err="1" smtClean="0">
                <a:solidFill>
                  <a:schemeClr val="tx2"/>
                </a:solidFill>
              </a:rPr>
              <a:t>ecommandations</a:t>
            </a:r>
            <a:r>
              <a:rPr lang="en-GB" b="1" dirty="0" smtClean="0">
                <a:solidFill>
                  <a:schemeClr val="tx2"/>
                </a:solidFill>
              </a:rPr>
              <a:t> de </a:t>
            </a:r>
            <a:r>
              <a:rPr lang="en-GB" b="1" dirty="0" err="1" smtClean="0">
                <a:solidFill>
                  <a:schemeClr val="tx2"/>
                </a:solidFill>
              </a:rPr>
              <a:t>l’OMS</a:t>
            </a:r>
            <a:r>
              <a:rPr lang="en-GB" b="1" dirty="0" smtClean="0">
                <a:solidFill>
                  <a:schemeClr val="tx2"/>
                </a:solidFill>
              </a:rPr>
              <a:t> pour la </a:t>
            </a:r>
            <a:r>
              <a:rPr lang="en-GB" b="1" dirty="0" err="1" smtClean="0">
                <a:solidFill>
                  <a:schemeClr val="tx2"/>
                </a:solidFill>
              </a:rPr>
              <a:t>prévention</a:t>
            </a:r>
            <a:r>
              <a:rPr lang="en-GB" b="1" dirty="0" smtClean="0">
                <a:solidFill>
                  <a:schemeClr val="tx2"/>
                </a:solidFill>
              </a:rPr>
              <a:t> et le </a:t>
            </a:r>
            <a:r>
              <a:rPr lang="en-GB" b="1" dirty="0" err="1" smtClean="0">
                <a:solidFill>
                  <a:schemeClr val="tx2"/>
                </a:solidFill>
              </a:rPr>
              <a:t>traitement</a:t>
            </a:r>
            <a:r>
              <a:rPr lang="en-GB" b="1" dirty="0" smtClean="0">
                <a:solidFill>
                  <a:schemeClr val="tx2"/>
                </a:solidFill>
              </a:rPr>
              <a:t> des  infections </a:t>
            </a:r>
            <a:r>
              <a:rPr lang="en-GB" b="1" dirty="0" err="1" smtClean="0">
                <a:solidFill>
                  <a:schemeClr val="tx2"/>
                </a:solidFill>
              </a:rPr>
              <a:t>maternelles</a:t>
            </a:r>
            <a:r>
              <a:rPr lang="en-GB" b="1" dirty="0" smtClean="0">
                <a:solidFill>
                  <a:schemeClr val="tx2"/>
                </a:solidFill>
              </a:rPr>
              <a:t> </a:t>
            </a:r>
            <a:r>
              <a:rPr lang="en-GB" b="1" dirty="0" err="1" smtClean="0">
                <a:solidFill>
                  <a:schemeClr val="tx2"/>
                </a:solidFill>
              </a:rPr>
              <a:t>périnatales</a:t>
            </a:r>
            <a:r>
              <a:rPr lang="en-GB" b="1" dirty="0" smtClean="0">
                <a:solidFill>
                  <a:schemeClr val="tx2"/>
                </a:solidFill>
              </a:rPr>
              <a:t> </a:t>
            </a:r>
            <a:endParaRPr lang="en-GB" b="1" dirty="0">
              <a:solidFill>
                <a:schemeClr val="tx2"/>
              </a:solidFill>
            </a:endParaRPr>
          </a:p>
        </p:txBody>
      </p:sp>
      <p:sp>
        <p:nvSpPr>
          <p:cNvPr id="5" name="Text Placeholder 22"/>
          <p:cNvSpPr>
            <a:spLocks noGrp="1"/>
          </p:cNvSpPr>
          <p:nvPr>
            <p:ph type="body" sz="quarter" idx="10"/>
          </p:nvPr>
        </p:nvSpPr>
        <p:spPr>
          <a:xfrm>
            <a:off x="2639616" y="3861048"/>
            <a:ext cx="6336704" cy="720080"/>
          </a:xfrm>
        </p:spPr>
        <p:txBody>
          <a:bodyPr>
            <a:noAutofit/>
          </a:bodyPr>
          <a:lstStyle>
            <a:lvl1pPr marL="0" indent="0">
              <a:buNone/>
              <a:defRPr sz="1600"/>
            </a:lvl1pPr>
          </a:lstStyle>
          <a:p>
            <a:r>
              <a:rPr lang="en-GB" sz="1800" b="1" dirty="0"/>
              <a:t>Fatim Tall Thiam, Léopold </a:t>
            </a:r>
            <a:r>
              <a:rPr lang="en-GB" sz="1800" b="1" dirty="0" err="1"/>
              <a:t>Ouédraogo</a:t>
            </a:r>
            <a:r>
              <a:rPr lang="en-GB" sz="1800" b="1" dirty="0"/>
              <a:t>, Triphonie </a:t>
            </a:r>
            <a:r>
              <a:rPr lang="en-GB" sz="1800" b="1" dirty="0" err="1"/>
              <a:t>Nkurunziza</a:t>
            </a:r>
            <a:r>
              <a:rPr lang="en-GB" sz="1800" b="1" dirty="0"/>
              <a:t>, </a:t>
            </a:r>
            <a:r>
              <a:rPr lang="fr-FR" sz="1800" b="1" dirty="0"/>
              <a:t>A. </a:t>
            </a:r>
            <a:r>
              <a:rPr lang="fr-FR" sz="1800" b="1" dirty="0" err="1"/>
              <a:t>Metin</a:t>
            </a:r>
            <a:r>
              <a:rPr lang="fr-FR" sz="1800" b="1" dirty="0"/>
              <a:t> </a:t>
            </a:r>
            <a:r>
              <a:rPr lang="fr-FR" sz="1800" b="1" dirty="0" err="1"/>
              <a:t>Gülmezoglu</a:t>
            </a:r>
            <a:r>
              <a:rPr lang="fr-FR" sz="1800" b="1" dirty="0"/>
              <a:t> et </a:t>
            </a:r>
            <a:r>
              <a:rPr lang="fr-FR" sz="1800" b="1" dirty="0" err="1"/>
              <a:t>Olufemi</a:t>
            </a:r>
            <a:r>
              <a:rPr lang="fr-FR" sz="1800" b="1" dirty="0"/>
              <a:t> </a:t>
            </a:r>
            <a:r>
              <a:rPr lang="fr-FR" sz="1800" b="1" dirty="0" err="1"/>
              <a:t>Oladapo</a:t>
            </a:r>
            <a:endParaRPr lang="en-GB" dirty="0" smtClean="0"/>
          </a:p>
          <a:p>
            <a:pPr lvl="0"/>
            <a:endParaRPr lang="en-GB" dirty="0"/>
          </a:p>
        </p:txBody>
      </p:sp>
    </p:spTree>
    <p:extLst>
      <p:ext uri="{BB962C8B-B14F-4D97-AF65-F5344CB8AC3E}">
        <p14:creationId xmlns:p14="http://schemas.microsoft.com/office/powerpoint/2010/main" val="685680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7" y="188640"/>
            <a:ext cx="10917382" cy="850900"/>
          </a:xfrm>
        </p:spPr>
        <p:txBody>
          <a:bodyPr>
            <a:normAutofit/>
          </a:bodyPr>
          <a:lstStyle/>
          <a:p>
            <a:pPr algn="ctr"/>
            <a:r>
              <a:rPr lang="en-US" sz="3200" dirty="0" err="1"/>
              <a:t>Prévention</a:t>
            </a:r>
            <a:r>
              <a:rPr lang="en-US" sz="3200" dirty="0"/>
              <a:t> des infections </a:t>
            </a:r>
            <a:r>
              <a:rPr lang="en-US" sz="3200" dirty="0" err="1"/>
              <a:t>maternelles</a:t>
            </a:r>
            <a:r>
              <a:rPr lang="en-US" sz="3200" dirty="0"/>
              <a:t> du </a:t>
            </a:r>
            <a:r>
              <a:rPr lang="en-US" sz="3200" dirty="0" err="1"/>
              <a:t>péripartum</a:t>
            </a:r>
            <a:r>
              <a:rPr lang="en-US" sz="3200" dirty="0"/>
              <a:t> </a:t>
            </a:r>
          </a:p>
        </p:txBody>
      </p:sp>
      <p:sp>
        <p:nvSpPr>
          <p:cNvPr id="4" name="Footer Placeholder 3"/>
          <p:cNvSpPr>
            <a:spLocks noGrp="1"/>
          </p:cNvSpPr>
          <p:nvPr>
            <p:ph type="ftr" sz="quarter" idx="4294967295"/>
          </p:nvPr>
        </p:nvSpPr>
        <p:spPr>
          <a:xfrm>
            <a:off x="1976264" y="6569432"/>
            <a:ext cx="2895600" cy="144016"/>
          </a:xfrm>
          <a:prstGeom prst="rect">
            <a:avLst/>
          </a:prstGeom>
        </p:spPr>
        <p:txBody>
          <a:bodyPr/>
          <a:lstStyle/>
          <a:p>
            <a:r>
              <a:rPr lang="en-US" smtClean="0"/>
              <a:t>Filename</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99131968"/>
              </p:ext>
            </p:extLst>
          </p:nvPr>
        </p:nvGraphicFramePr>
        <p:xfrm>
          <a:off x="138542" y="963951"/>
          <a:ext cx="11901058" cy="4223186"/>
        </p:xfrm>
        <a:graphic>
          <a:graphicData uri="http://schemas.openxmlformats.org/drawingml/2006/table">
            <a:tbl>
              <a:tblPr firstRow="1" bandRow="1">
                <a:tableStyleId>{5C22544A-7EE6-4342-B048-85BDC9FD1C3A}</a:tableStyleId>
              </a:tblPr>
              <a:tblGrid>
                <a:gridCol w="5075051">
                  <a:extLst>
                    <a:ext uri="{9D8B030D-6E8A-4147-A177-3AD203B41FA5}">
                      <a16:colId xmlns:a16="http://schemas.microsoft.com/office/drawing/2014/main" val="20000"/>
                    </a:ext>
                  </a:extLst>
                </a:gridCol>
                <a:gridCol w="2891045">
                  <a:extLst>
                    <a:ext uri="{9D8B030D-6E8A-4147-A177-3AD203B41FA5}">
                      <a16:colId xmlns:a16="http://schemas.microsoft.com/office/drawing/2014/main" val="20001"/>
                    </a:ext>
                  </a:extLst>
                </a:gridCol>
                <a:gridCol w="3934962">
                  <a:extLst>
                    <a:ext uri="{9D8B030D-6E8A-4147-A177-3AD203B41FA5}">
                      <a16:colId xmlns:a16="http://schemas.microsoft.com/office/drawing/2014/main" val="20002"/>
                    </a:ext>
                  </a:extLst>
                </a:gridCol>
              </a:tblGrid>
              <a:tr h="665889">
                <a:tc>
                  <a:txBody>
                    <a:bodyPr/>
                    <a:lstStyle/>
                    <a:p>
                      <a:pPr algn="ctr"/>
                      <a:r>
                        <a:rPr lang="en-US" sz="2400" b="1" dirty="0" err="1" smtClean="0">
                          <a:solidFill>
                            <a:schemeClr val="bg1"/>
                          </a:solidFill>
                        </a:rPr>
                        <a:t>Recommandations</a:t>
                      </a:r>
                      <a:endParaRPr lang="en-US" sz="2400" b="1" dirty="0">
                        <a:solidFill>
                          <a:schemeClr val="bg1"/>
                        </a:solidFill>
                      </a:endParaRPr>
                    </a:p>
                  </a:txBody>
                  <a:tcPr/>
                </a:tc>
                <a:tc>
                  <a:txBody>
                    <a:bodyPr/>
                    <a:lstStyle/>
                    <a:p>
                      <a:r>
                        <a:rPr lang="fr-FR" sz="2400" b="1" dirty="0" smtClean="0"/>
                        <a:t>Niveau</a:t>
                      </a:r>
                      <a:r>
                        <a:rPr lang="fr-FR" sz="2400" b="1" baseline="0" dirty="0" smtClean="0"/>
                        <a:t> de qualité des évidences</a:t>
                      </a:r>
                      <a:endParaRPr lang="fr-FR" sz="2400" b="1" dirty="0"/>
                    </a:p>
                  </a:txBody>
                  <a:tcPr/>
                </a:tc>
                <a:tc>
                  <a:txBody>
                    <a:bodyPr/>
                    <a:lstStyle/>
                    <a:p>
                      <a:pPr algn="ctr"/>
                      <a:r>
                        <a:rPr lang="en-US" sz="2400" b="1" dirty="0" smtClean="0">
                          <a:solidFill>
                            <a:schemeClr val="bg1"/>
                          </a:solidFill>
                        </a:rPr>
                        <a:t>Justification et mise</a:t>
                      </a:r>
                      <a:r>
                        <a:rPr lang="en-US" sz="2400" b="1" baseline="0" dirty="0" smtClean="0">
                          <a:solidFill>
                            <a:schemeClr val="bg1"/>
                          </a:solidFill>
                        </a:rPr>
                        <a:t> </a:t>
                      </a:r>
                      <a:r>
                        <a:rPr lang="en-US" sz="2400" b="1" baseline="0" dirty="0" err="1" smtClean="0">
                          <a:solidFill>
                            <a:schemeClr val="bg1"/>
                          </a:solidFill>
                        </a:rPr>
                        <a:t>en</a:t>
                      </a:r>
                      <a:r>
                        <a:rPr lang="en-US" sz="2400" b="1" baseline="0" dirty="0" smtClean="0">
                          <a:solidFill>
                            <a:schemeClr val="bg1"/>
                          </a:solidFill>
                        </a:rPr>
                        <a:t> oeuvre </a:t>
                      </a:r>
                      <a:endParaRPr lang="en-US" sz="2400" b="1" dirty="0">
                        <a:solidFill>
                          <a:schemeClr val="bg1"/>
                        </a:solidFill>
                      </a:endParaRPr>
                    </a:p>
                  </a:txBody>
                  <a:tcPr/>
                </a:tc>
                <a:extLst>
                  <a:ext uri="{0D108BD9-81ED-4DB2-BD59-A6C34878D82A}">
                    <a16:rowId xmlns:a16="http://schemas.microsoft.com/office/drawing/2014/main" val="10000"/>
                  </a:ext>
                </a:extLst>
              </a:tr>
              <a:tr h="1129115">
                <a:tc>
                  <a:txBody>
                    <a:bodyPr/>
                    <a:lstStyle/>
                    <a:p>
                      <a:pPr marL="0" indent="0">
                        <a:buNone/>
                      </a:pPr>
                      <a:r>
                        <a:rPr lang="fr-FR" sz="2400" b="1" kern="1200" dirty="0" smtClean="0">
                          <a:solidFill>
                            <a:schemeClr val="dk1"/>
                          </a:solidFill>
                          <a:effectLst/>
                          <a:latin typeface="+mn-lt"/>
                          <a:ea typeface="+mn-ea"/>
                          <a:cs typeface="+mn-cs"/>
                        </a:rPr>
                        <a:t>1. Le rasage systématique du pubis/du périnée avant l’accouchement par voie basse </a:t>
                      </a:r>
                      <a:r>
                        <a:rPr lang="fr-FR" sz="2400" b="1" kern="1200" dirty="0" smtClean="0">
                          <a:solidFill>
                            <a:srgbClr val="C00000"/>
                          </a:solidFill>
                          <a:effectLst/>
                          <a:latin typeface="+mn-lt"/>
                          <a:ea typeface="+mn-ea"/>
                          <a:cs typeface="+mn-cs"/>
                        </a:rPr>
                        <a:t>n’est pas recommandé.</a:t>
                      </a:r>
                      <a:endParaRPr lang="en-US" sz="2400" b="1" kern="1200" dirty="0">
                        <a:solidFill>
                          <a:srgbClr val="C00000"/>
                        </a:solidFill>
                        <a:effectLst/>
                        <a:latin typeface="+mn-lt"/>
                        <a:ea typeface="+mn-ea"/>
                        <a:cs typeface="+mn-cs"/>
                      </a:endParaRPr>
                    </a:p>
                  </a:txBody>
                  <a:tcPr/>
                </a:tc>
                <a:tc>
                  <a:txBody>
                    <a:bodyPr/>
                    <a:lstStyle/>
                    <a:p>
                      <a:r>
                        <a:rPr lang="fr-FR" sz="2000" b="1" dirty="0" smtClean="0"/>
                        <a:t>Recommandation conditionnelle</a:t>
                      </a:r>
                    </a:p>
                    <a:p>
                      <a:r>
                        <a:rPr lang="fr-FR" sz="2000" b="1" dirty="0" smtClean="0"/>
                        <a:t>Très</a:t>
                      </a:r>
                      <a:r>
                        <a:rPr lang="fr-FR" sz="2000" b="1" baseline="0" dirty="0" smtClean="0"/>
                        <a:t> faible qualité de l ’évidence</a:t>
                      </a:r>
                      <a:endParaRPr lang="fr-FR" sz="2000" b="1" dirty="0"/>
                    </a:p>
                  </a:txBody>
                  <a:tcPr/>
                </a:tc>
                <a:tc>
                  <a:txBody>
                    <a:bodyPr/>
                    <a:lstStyle/>
                    <a:p>
                      <a:r>
                        <a:rPr lang="fr-FR" sz="2000" b="1" i="0" u="none" strike="noStrike" kern="1200" baseline="0" dirty="0" smtClean="0">
                          <a:solidFill>
                            <a:schemeClr val="dk1"/>
                          </a:solidFill>
                          <a:latin typeface="+mn-lt"/>
                          <a:ea typeface="+mn-ea"/>
                          <a:cs typeface="+mn-cs"/>
                        </a:rPr>
                        <a:t>Aucune donnée ne montre un quelconque bénéfice clinique </a:t>
                      </a:r>
                    </a:p>
                    <a:p>
                      <a:r>
                        <a:rPr lang="fr-FR" sz="2000" b="1" i="0" u="none" strike="noStrike" kern="1200" baseline="0" dirty="0" smtClean="0">
                          <a:solidFill>
                            <a:schemeClr val="dk1"/>
                          </a:solidFill>
                          <a:latin typeface="+mn-lt"/>
                          <a:ea typeface="+mn-ea"/>
                          <a:cs typeface="+mn-cs"/>
                        </a:rPr>
                        <a:t>	</a:t>
                      </a:r>
                    </a:p>
                  </a:txBody>
                  <a:tcPr/>
                </a:tc>
                <a:extLst>
                  <a:ext uri="{0D108BD9-81ED-4DB2-BD59-A6C34878D82A}">
                    <a16:rowId xmlns:a16="http://schemas.microsoft.com/office/drawing/2014/main" val="10001"/>
                  </a:ext>
                </a:extLst>
              </a:tr>
              <a:tr h="2089586">
                <a:tc>
                  <a:txBody>
                    <a:bodyPr/>
                    <a:lstStyle/>
                    <a:p>
                      <a:pPr marL="0" indent="0">
                        <a:buFont typeface="+mj-lt"/>
                        <a:buNone/>
                      </a:pPr>
                      <a:r>
                        <a:rPr lang="fr-FR" sz="2400" b="1" kern="1200" dirty="0" smtClean="0">
                          <a:solidFill>
                            <a:schemeClr val="dk1"/>
                          </a:solidFill>
                          <a:effectLst/>
                          <a:latin typeface="+mn-lt"/>
                          <a:ea typeface="+mn-ea"/>
                          <a:cs typeface="+mn-cs"/>
                        </a:rPr>
                        <a:t>2. Un toucher vaginal toutes les quatre heures </a:t>
                      </a:r>
                      <a:r>
                        <a:rPr lang="fr-FR" sz="2400" b="1" kern="1200" dirty="0" smtClean="0">
                          <a:solidFill>
                            <a:srgbClr val="C00000"/>
                          </a:solidFill>
                          <a:effectLst/>
                          <a:latin typeface="+mn-lt"/>
                          <a:ea typeface="+mn-ea"/>
                          <a:cs typeface="+mn-cs"/>
                        </a:rPr>
                        <a:t>est recommandé </a:t>
                      </a:r>
                      <a:r>
                        <a:rPr lang="fr-FR" sz="2400" b="1" kern="1200" dirty="0" smtClean="0">
                          <a:solidFill>
                            <a:schemeClr val="dk1"/>
                          </a:solidFill>
                          <a:effectLst/>
                          <a:latin typeface="+mn-lt"/>
                          <a:ea typeface="+mn-ea"/>
                          <a:cs typeface="+mn-cs"/>
                        </a:rPr>
                        <a:t>dans l’évaluation systématique de la progression du travail en phase active chez la femme à faible risque.</a:t>
                      </a:r>
                      <a:endParaRPr lang="en-US" sz="2400" b="1" dirty="0"/>
                    </a:p>
                  </a:txBody>
                  <a:tcPr/>
                </a:tc>
                <a:tc>
                  <a:txBody>
                    <a:bodyPr/>
                    <a:lstStyle/>
                    <a:p>
                      <a:r>
                        <a:rPr lang="fr-FR" sz="2000" b="1" dirty="0" smtClean="0"/>
                        <a:t>Forte recommandation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a:noFill/>
                          </a:ln>
                          <a:solidFill>
                            <a:prstClr val="black"/>
                          </a:solidFill>
                          <a:effectLst/>
                          <a:uLnTx/>
                          <a:uFillTx/>
                          <a:latin typeface="+mn-lt"/>
                          <a:ea typeface="+mn-ea"/>
                          <a:cs typeface="+mn-cs"/>
                        </a:rPr>
                        <a:t>Très faible qualité de l ’évidence</a:t>
                      </a:r>
                    </a:p>
                    <a:p>
                      <a:endParaRPr lang="fr-FR" sz="2000" b="1" dirty="0"/>
                    </a:p>
                  </a:txBody>
                  <a:tcPr/>
                </a:tc>
                <a:tc>
                  <a:txBody>
                    <a:bodyPr/>
                    <a:lstStyle/>
                    <a:p>
                      <a:r>
                        <a:rPr lang="fr-FR" sz="2000" b="1" i="0" u="none" strike="noStrike" kern="1200" baseline="0" dirty="0" smtClean="0">
                          <a:solidFill>
                            <a:schemeClr val="dk1"/>
                          </a:solidFill>
                          <a:latin typeface="+mn-lt"/>
                          <a:ea typeface="+mn-ea"/>
                          <a:cs typeface="+mn-cs"/>
                        </a:rPr>
                        <a:t>Les multiples touchers vaginaux contribuent aux morbidités infectieuses, surtout si autres facteurs de risque (ex: rupture prolongée des membranes, travail long). </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7965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254290"/>
            <a:ext cx="10515600" cy="1075748"/>
          </a:xfrm>
        </p:spPr>
        <p:txBody>
          <a:bodyPr/>
          <a:lstStyle/>
          <a:p>
            <a:pPr algn="ctr"/>
            <a:r>
              <a:rPr lang="fr-FR" b="1" dirty="0" smtClean="0">
                <a:latin typeface="Arial" panose="020B0604020202020204" pitchFamily="34" charset="0"/>
                <a:cs typeface="Arial" panose="020B0604020202020204" pitchFamily="34" charset="0"/>
              </a:rPr>
              <a:t>Objectifs </a:t>
            </a:r>
            <a:endParaRPr lang="fr-FR" b="1"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838199" y="1219200"/>
            <a:ext cx="10910455" cy="5306291"/>
          </a:xfrm>
        </p:spPr>
        <p:txBody>
          <a:bodyPr>
            <a:normAutofit/>
          </a:bodyPr>
          <a:lstStyle/>
          <a:p>
            <a:pPr>
              <a:lnSpc>
                <a:spcPct val="150000"/>
              </a:lnSpc>
            </a:pPr>
            <a:r>
              <a:rPr lang="fr-FR" sz="3600" dirty="0" smtClean="0"/>
              <a:t>Partager les mises à jour en rapport avec les urgences obstétricales et néonatals suivantes : </a:t>
            </a:r>
          </a:p>
          <a:p>
            <a:pPr marL="971550" lvl="1" indent="-514350">
              <a:lnSpc>
                <a:spcPct val="150000"/>
              </a:lnSpc>
              <a:buFont typeface="+mj-lt"/>
              <a:buAutoNum type="arabicPeriod"/>
            </a:pPr>
            <a:r>
              <a:rPr lang="fr-FR" sz="3200" dirty="0"/>
              <a:t>Pré éclampsie et éclampsie</a:t>
            </a:r>
          </a:p>
          <a:p>
            <a:pPr marL="971550" lvl="1" indent="-514350">
              <a:lnSpc>
                <a:spcPct val="150000"/>
              </a:lnSpc>
              <a:buFont typeface="+mj-lt"/>
              <a:buAutoNum type="arabicPeriod"/>
            </a:pPr>
            <a:r>
              <a:rPr lang="fr-FR" sz="3200" dirty="0"/>
              <a:t>Infections maternelles périnatales</a:t>
            </a:r>
          </a:p>
          <a:p>
            <a:pPr marL="971550" lvl="1" indent="-514350">
              <a:lnSpc>
                <a:spcPct val="150000"/>
              </a:lnSpc>
              <a:buFont typeface="+mj-lt"/>
              <a:buAutoNum type="arabicPeriod"/>
            </a:pPr>
            <a:r>
              <a:rPr lang="fr-FR" sz="3200" dirty="0"/>
              <a:t>Hémorragie du post partum </a:t>
            </a:r>
          </a:p>
          <a:p>
            <a:pPr marL="971550" lvl="1" indent="-514350">
              <a:lnSpc>
                <a:spcPct val="150000"/>
              </a:lnSpc>
              <a:buFont typeface="+mj-lt"/>
              <a:buAutoNum type="arabicPeriod"/>
            </a:pPr>
            <a:r>
              <a:rPr lang="fr-FR" sz="3200" dirty="0"/>
              <a:t>Soins </a:t>
            </a:r>
            <a:r>
              <a:rPr lang="fr-FR" sz="3200" dirty="0" smtClean="0"/>
              <a:t>post </a:t>
            </a:r>
            <a:r>
              <a:rPr lang="fr-FR" sz="3200" dirty="0"/>
              <a:t>natals </a:t>
            </a:r>
          </a:p>
        </p:txBody>
      </p:sp>
    </p:spTree>
    <p:extLst>
      <p:ext uri="{BB962C8B-B14F-4D97-AF65-F5344CB8AC3E}">
        <p14:creationId xmlns:p14="http://schemas.microsoft.com/office/powerpoint/2010/main" val="875203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18417"/>
            <a:ext cx="8229600" cy="620688"/>
          </a:xfrm>
        </p:spPr>
        <p:txBody>
          <a:bodyPr>
            <a:normAutofit fontScale="90000"/>
          </a:bodyPr>
          <a:lstStyle/>
          <a:p>
            <a:pPr algn="ctr"/>
            <a:r>
              <a:rPr lang="en-US" sz="2800" dirty="0" err="1"/>
              <a:t>Prévention</a:t>
            </a:r>
            <a:r>
              <a:rPr lang="en-US" sz="2800" dirty="0"/>
              <a:t> des infections </a:t>
            </a:r>
            <a:r>
              <a:rPr lang="en-US" sz="2800" dirty="0" err="1"/>
              <a:t>maternelles</a:t>
            </a:r>
            <a:r>
              <a:rPr lang="en-US" sz="2800" dirty="0"/>
              <a:t> du </a:t>
            </a:r>
            <a:r>
              <a:rPr lang="en-US" sz="2800" dirty="0" err="1"/>
              <a:t>péripartum</a:t>
            </a:r>
            <a:r>
              <a:rPr lang="en-US" sz="2800" dirty="0"/>
              <a:t> </a:t>
            </a:r>
          </a:p>
        </p:txBody>
      </p:sp>
      <p:sp>
        <p:nvSpPr>
          <p:cNvPr id="4" name="Footer Placeholder 3"/>
          <p:cNvSpPr>
            <a:spLocks noGrp="1"/>
          </p:cNvSpPr>
          <p:nvPr>
            <p:ph type="ftr" sz="quarter" idx="4294967295"/>
          </p:nvPr>
        </p:nvSpPr>
        <p:spPr>
          <a:xfrm>
            <a:off x="1976264" y="6569432"/>
            <a:ext cx="2895600" cy="144016"/>
          </a:xfrm>
          <a:prstGeom prst="rect">
            <a:avLst/>
          </a:prstGeom>
        </p:spPr>
        <p:txBody>
          <a:bodyPr/>
          <a:lstStyle/>
          <a:p>
            <a:r>
              <a:rPr lang="en-US" smtClean="0"/>
              <a:t>Filename</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38143856"/>
              </p:ext>
            </p:extLst>
          </p:nvPr>
        </p:nvGraphicFramePr>
        <p:xfrm>
          <a:off x="249374" y="687194"/>
          <a:ext cx="11748662" cy="7060250"/>
        </p:xfrm>
        <a:graphic>
          <a:graphicData uri="http://schemas.openxmlformats.org/drawingml/2006/table">
            <a:tbl>
              <a:tblPr firstRow="1" bandRow="1">
                <a:tableStyleId>{5C22544A-7EE6-4342-B048-85BDC9FD1C3A}</a:tableStyleId>
              </a:tblPr>
              <a:tblGrid>
                <a:gridCol w="4558153">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4294909">
                  <a:extLst>
                    <a:ext uri="{9D8B030D-6E8A-4147-A177-3AD203B41FA5}">
                      <a16:colId xmlns:a16="http://schemas.microsoft.com/office/drawing/2014/main" val="20002"/>
                    </a:ext>
                  </a:extLst>
                </a:gridCol>
              </a:tblGrid>
              <a:tr h="938868">
                <a:tc>
                  <a:txBody>
                    <a:bodyPr/>
                    <a:lstStyle/>
                    <a:p>
                      <a:pPr algn="ctr"/>
                      <a:r>
                        <a:rPr lang="en-US" sz="2800" b="1" dirty="0" err="1" smtClean="0">
                          <a:solidFill>
                            <a:schemeClr val="bg1"/>
                          </a:solidFill>
                        </a:rPr>
                        <a:t>Recommandations</a:t>
                      </a:r>
                      <a:endParaRPr lang="en-US" sz="2800" b="1"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smtClean="0">
                          <a:ln>
                            <a:noFill/>
                          </a:ln>
                          <a:solidFill>
                            <a:prstClr val="white"/>
                          </a:solidFill>
                          <a:effectLst/>
                          <a:uLnTx/>
                          <a:uFillTx/>
                          <a:latin typeface="+mn-lt"/>
                          <a:ea typeface="+mn-ea"/>
                          <a:cs typeface="+mn-cs"/>
                        </a:rPr>
                        <a:t>Niveau de qualité des évidences </a:t>
                      </a:r>
                      <a:endParaRPr lang="en-US" sz="2800" b="1" dirty="0">
                        <a:solidFill>
                          <a:schemeClr val="bg1"/>
                        </a:solidFill>
                      </a:endParaRPr>
                    </a:p>
                  </a:txBody>
                  <a:tcPr/>
                </a:tc>
                <a:tc>
                  <a:txBody>
                    <a:bodyPr/>
                    <a:lstStyle/>
                    <a:p>
                      <a:pPr algn="ctr"/>
                      <a:r>
                        <a:rPr lang="en-US" sz="2800" b="1" dirty="0" smtClean="0">
                          <a:solidFill>
                            <a:schemeClr val="bg1"/>
                          </a:solidFill>
                        </a:rPr>
                        <a:t>Justification et mise</a:t>
                      </a:r>
                      <a:r>
                        <a:rPr lang="en-US" sz="2800" b="1" baseline="0" dirty="0" smtClean="0">
                          <a:solidFill>
                            <a:schemeClr val="bg1"/>
                          </a:solidFill>
                        </a:rPr>
                        <a:t> </a:t>
                      </a:r>
                      <a:r>
                        <a:rPr lang="en-US" sz="2800" b="1" baseline="0" dirty="0" err="1" smtClean="0">
                          <a:solidFill>
                            <a:schemeClr val="bg1"/>
                          </a:solidFill>
                        </a:rPr>
                        <a:t>en</a:t>
                      </a:r>
                      <a:r>
                        <a:rPr lang="en-US" sz="2800" b="1" baseline="0" dirty="0" smtClean="0">
                          <a:solidFill>
                            <a:schemeClr val="bg1"/>
                          </a:solidFill>
                        </a:rPr>
                        <a:t> oeuvre </a:t>
                      </a:r>
                      <a:endParaRPr lang="en-US" sz="2800" b="1" dirty="0">
                        <a:solidFill>
                          <a:schemeClr val="bg1"/>
                        </a:solidFill>
                      </a:endParaRPr>
                    </a:p>
                  </a:txBody>
                  <a:tcPr/>
                </a:tc>
                <a:extLst>
                  <a:ext uri="{0D108BD9-81ED-4DB2-BD59-A6C34878D82A}">
                    <a16:rowId xmlns:a16="http://schemas.microsoft.com/office/drawing/2014/main" val="10000"/>
                  </a:ext>
                </a:extLst>
              </a:tr>
              <a:tr h="2405637">
                <a:tc>
                  <a:txBody>
                    <a:bodyPr/>
                    <a:lstStyle/>
                    <a:p>
                      <a:r>
                        <a:rPr lang="en-GB" sz="2400" b="1" kern="1200" dirty="0" smtClean="0">
                          <a:solidFill>
                            <a:schemeClr val="dk1"/>
                          </a:solidFill>
                          <a:effectLst/>
                          <a:latin typeface="+mn-lt"/>
                          <a:ea typeface="+mn-ea"/>
                          <a:cs typeface="+mn-cs"/>
                        </a:rPr>
                        <a:t>4. L</a:t>
                      </a:r>
                      <a:r>
                        <a:rPr lang="fr-FR" sz="2400" b="1" i="0" u="none" strike="noStrike" kern="1200" baseline="0" dirty="0" smtClean="0">
                          <a:solidFill>
                            <a:schemeClr val="dk1"/>
                          </a:solidFill>
                          <a:latin typeface="+mn-lt"/>
                          <a:ea typeface="+mn-ea"/>
                          <a:cs typeface="+mn-cs"/>
                        </a:rPr>
                        <a:t>a toilette vaginale systématique par la </a:t>
                      </a:r>
                      <a:r>
                        <a:rPr lang="fr-FR" sz="2400" b="1" i="0" u="none" strike="noStrike" kern="1200" baseline="0" dirty="0" err="1" smtClean="0">
                          <a:solidFill>
                            <a:schemeClr val="dk1"/>
                          </a:solidFill>
                          <a:latin typeface="+mn-lt"/>
                          <a:ea typeface="+mn-ea"/>
                          <a:cs typeface="+mn-cs"/>
                        </a:rPr>
                        <a:t>chlorhexidine</a:t>
                      </a:r>
                      <a:r>
                        <a:rPr lang="fr-FR" sz="2400" b="1" i="0" u="none" strike="noStrike" kern="1200" baseline="0" dirty="0" smtClean="0">
                          <a:solidFill>
                            <a:schemeClr val="dk1"/>
                          </a:solidFill>
                          <a:latin typeface="+mn-lt"/>
                          <a:ea typeface="+mn-ea"/>
                          <a:cs typeface="+mn-cs"/>
                        </a:rPr>
                        <a:t> pendant le travail chez la femme porteuse de SGB </a:t>
                      </a:r>
                      <a:r>
                        <a:rPr lang="fr-FR" sz="2400" b="1" kern="1200" dirty="0" smtClean="0">
                          <a:solidFill>
                            <a:srgbClr val="C00000"/>
                          </a:solidFill>
                          <a:effectLst/>
                          <a:latin typeface="+mn-lt"/>
                          <a:ea typeface="+mn-ea"/>
                          <a:cs typeface="+mn-cs"/>
                        </a:rPr>
                        <a:t>n’est pas recommandée</a:t>
                      </a:r>
                      <a:r>
                        <a:rPr lang="fr-FR" sz="2400" b="1" i="0" u="none" strike="noStrike" kern="1200" baseline="0" dirty="0" smtClean="0">
                          <a:solidFill>
                            <a:schemeClr val="dk1"/>
                          </a:solidFill>
                          <a:latin typeface="+mn-lt"/>
                          <a:ea typeface="+mn-ea"/>
                          <a:cs typeface="+mn-cs"/>
                        </a:rPr>
                        <a:t> en prévention des infections néonatales à SGB d’apparition précoce.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a:noFill/>
                          </a:ln>
                          <a:solidFill>
                            <a:prstClr val="black"/>
                          </a:solidFill>
                          <a:effectLst/>
                          <a:uLnTx/>
                          <a:uFillTx/>
                          <a:latin typeface="+mn-lt"/>
                          <a:ea typeface="+mn-ea"/>
                          <a:cs typeface="+mn-cs"/>
                        </a:rPr>
                        <a:t>Recommandation conditionnelle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a:noFill/>
                          </a:ln>
                          <a:solidFill>
                            <a:prstClr val="black"/>
                          </a:solidFill>
                          <a:effectLst/>
                          <a:uLnTx/>
                          <a:uFillTx/>
                          <a:latin typeface="+mn-lt"/>
                          <a:ea typeface="+mn-ea"/>
                          <a:cs typeface="+mn-cs"/>
                        </a:rPr>
                        <a:t>Très faible qualité de l ’évidence</a:t>
                      </a:r>
                    </a:p>
                    <a:p>
                      <a:endParaRPr lang="fr-FR" sz="2000" b="1" i="0" u="none" strike="noStrike" kern="1200" baseline="0" dirty="0" smtClean="0">
                        <a:solidFill>
                          <a:schemeClr val="dk1"/>
                        </a:solidFill>
                        <a:latin typeface="+mn-lt"/>
                        <a:ea typeface="+mn-ea"/>
                        <a:cs typeface="+mn-cs"/>
                      </a:endParaRPr>
                    </a:p>
                  </a:txBody>
                  <a:tcPr/>
                </a:tc>
                <a:tc>
                  <a:txBody>
                    <a:bodyPr/>
                    <a:lstStyle/>
                    <a:p>
                      <a:r>
                        <a:rPr lang="fr-FR" sz="2000" b="1" i="0" u="none" strike="noStrike" kern="1200" baseline="0" dirty="0" smtClean="0">
                          <a:solidFill>
                            <a:schemeClr val="dk1"/>
                          </a:solidFill>
                          <a:latin typeface="+mn-lt"/>
                          <a:ea typeface="+mn-ea"/>
                          <a:cs typeface="+mn-cs"/>
                        </a:rPr>
                        <a:t>Aucune donnée ne montre un quelconque bénéfice clinique </a:t>
                      </a:r>
                    </a:p>
                    <a:p>
                      <a:r>
                        <a:rPr lang="fr-FR" sz="2000" b="1" i="0" u="none" strike="noStrike" kern="1200" baseline="0" dirty="0" smtClean="0">
                          <a:solidFill>
                            <a:schemeClr val="dk1"/>
                          </a:solidFill>
                          <a:latin typeface="+mn-lt"/>
                          <a:ea typeface="+mn-ea"/>
                          <a:cs typeface="+mn-cs"/>
                        </a:rPr>
                        <a:t>Irritations vaginales </a:t>
                      </a:r>
                    </a:p>
                  </a:txBody>
                  <a:tcPr/>
                </a:tc>
                <a:extLst>
                  <a:ext uri="{0D108BD9-81ED-4DB2-BD59-A6C34878D82A}">
                    <a16:rowId xmlns:a16="http://schemas.microsoft.com/office/drawing/2014/main" val="10001"/>
                  </a:ext>
                </a:extLst>
              </a:tr>
              <a:tr h="3463610">
                <a:tc>
                  <a:txBody>
                    <a:bodyPr/>
                    <a:lstStyle/>
                    <a:p>
                      <a:r>
                        <a:rPr lang="en-GB" sz="2400" b="1" i="0" u="none" strike="noStrike" kern="1200" baseline="0" dirty="0">
                          <a:solidFill>
                            <a:schemeClr val="dk1"/>
                          </a:solidFill>
                          <a:latin typeface="+mn-lt"/>
                          <a:ea typeface="+mn-ea"/>
                          <a:cs typeface="+mn-cs"/>
                        </a:rPr>
                        <a:t>5</a:t>
                      </a:r>
                      <a:r>
                        <a:rPr lang="en-GB" sz="2400" b="1" i="0" u="none" strike="noStrike" kern="1200" baseline="0" dirty="0" smtClean="0">
                          <a:solidFill>
                            <a:schemeClr val="dk1"/>
                          </a:solidFill>
                          <a:latin typeface="+mn-lt"/>
                          <a:ea typeface="+mn-ea"/>
                          <a:cs typeface="+mn-cs"/>
                        </a:rPr>
                        <a:t>. </a:t>
                      </a:r>
                      <a:r>
                        <a:rPr lang="fr-FR" sz="2400" b="1" i="0" u="none" strike="noStrike" kern="1200" baseline="0" dirty="0" smtClean="0">
                          <a:solidFill>
                            <a:schemeClr val="dk1"/>
                          </a:solidFill>
                          <a:latin typeface="+mn-lt"/>
                          <a:ea typeface="+mn-ea"/>
                          <a:cs typeface="+mn-cs"/>
                        </a:rPr>
                        <a:t>En cas de colonisation maternelle par SGB, l’administration d’antibiotiques pendant l’accouchement </a:t>
                      </a:r>
                      <a:r>
                        <a:rPr lang="fr-FR" sz="2400" b="1" kern="1200" dirty="0" smtClean="0">
                          <a:solidFill>
                            <a:srgbClr val="C00000"/>
                          </a:solidFill>
                          <a:effectLst/>
                          <a:latin typeface="+mn-lt"/>
                          <a:ea typeface="+mn-ea"/>
                          <a:cs typeface="+mn-cs"/>
                        </a:rPr>
                        <a:t>est recommandée </a:t>
                      </a:r>
                      <a:r>
                        <a:rPr lang="fr-FR" sz="2400" b="1" i="0" u="none" strike="noStrike" kern="1200" baseline="0" dirty="0" smtClean="0">
                          <a:solidFill>
                            <a:schemeClr val="dk1"/>
                          </a:solidFill>
                          <a:latin typeface="+mn-lt"/>
                          <a:ea typeface="+mn-ea"/>
                          <a:cs typeface="+mn-cs"/>
                        </a:rPr>
                        <a:t>en prévention des infections néonatales à SGB d’apparition précoce.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a:noFill/>
                          </a:ln>
                          <a:solidFill>
                            <a:prstClr val="black"/>
                          </a:solidFill>
                          <a:effectLst/>
                          <a:uLnTx/>
                          <a:uFillTx/>
                          <a:latin typeface="+mn-lt"/>
                          <a:ea typeface="+mn-ea"/>
                          <a:cs typeface="+mn-cs"/>
                        </a:rPr>
                        <a:t>Recommandation conditionnelle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a:noFill/>
                          </a:ln>
                          <a:solidFill>
                            <a:prstClr val="black"/>
                          </a:solidFill>
                          <a:effectLst/>
                          <a:uLnTx/>
                          <a:uFillTx/>
                          <a:latin typeface="+mn-lt"/>
                          <a:ea typeface="+mn-ea"/>
                          <a:cs typeface="+mn-cs"/>
                        </a:rPr>
                        <a:t>Très faible qualité de l ’évidence</a:t>
                      </a:r>
                    </a:p>
                    <a:p>
                      <a:endParaRPr lang="fr-FR" sz="2000" b="1" i="0" u="none" strike="noStrike" kern="1200" baseline="0" dirty="0" smtClean="0">
                        <a:solidFill>
                          <a:schemeClr val="dk1"/>
                        </a:solidFill>
                        <a:latin typeface="+mn-lt"/>
                        <a:ea typeface="+mn-ea"/>
                        <a:cs typeface="+mn-cs"/>
                      </a:endParaRPr>
                    </a:p>
                  </a:txBody>
                  <a:tcPr marL="68580" marR="68580" marT="0" marB="0"/>
                </a:tc>
                <a:tc>
                  <a:txBody>
                    <a:bodyPr/>
                    <a:lstStyle/>
                    <a:p>
                      <a:pPr marL="0" marR="0" fontAlgn="ctr">
                        <a:lnSpc>
                          <a:spcPct val="115000"/>
                        </a:lnSpc>
                        <a:spcBef>
                          <a:spcPts val="600"/>
                        </a:spcBef>
                        <a:spcAft>
                          <a:spcPts val="600"/>
                        </a:spcAft>
                      </a:pPr>
                      <a:r>
                        <a:rPr lang="en-GB" sz="2000" b="1" i="0" u="none" strike="noStrike" kern="1200" baseline="0" dirty="0" err="1" smtClean="0">
                          <a:solidFill>
                            <a:schemeClr val="dk1"/>
                          </a:solidFill>
                          <a:latin typeface="+mn-lt"/>
                          <a:ea typeface="+mn-ea"/>
                          <a:cs typeface="+mn-cs"/>
                        </a:rPr>
                        <a:t>Bénéfices</a:t>
                      </a:r>
                      <a:r>
                        <a:rPr lang="en-GB" sz="2000" b="1" i="0" u="none" strike="noStrike" kern="1200" baseline="0" dirty="0" smtClean="0">
                          <a:solidFill>
                            <a:schemeClr val="dk1"/>
                          </a:solidFill>
                          <a:latin typeface="+mn-lt"/>
                          <a:ea typeface="+mn-ea"/>
                          <a:cs typeface="+mn-cs"/>
                        </a:rPr>
                        <a:t> </a:t>
                      </a:r>
                      <a:r>
                        <a:rPr lang="en-GB" sz="2000" b="1" i="0" u="none" strike="noStrike" kern="1200" baseline="0" dirty="0" err="1" smtClean="0">
                          <a:solidFill>
                            <a:schemeClr val="dk1"/>
                          </a:solidFill>
                          <a:latin typeface="+mn-lt"/>
                          <a:ea typeface="+mn-ea"/>
                          <a:cs typeface="+mn-cs"/>
                        </a:rPr>
                        <a:t>cliniques</a:t>
                      </a:r>
                      <a:r>
                        <a:rPr lang="en-GB" sz="2000" b="1" i="0" u="none" strike="noStrike" kern="1200" baseline="0" dirty="0" smtClean="0">
                          <a:solidFill>
                            <a:schemeClr val="dk1"/>
                          </a:solidFill>
                          <a:latin typeface="+mn-lt"/>
                          <a:ea typeface="+mn-ea"/>
                          <a:cs typeface="+mn-cs"/>
                        </a:rPr>
                        <a:t> </a:t>
                      </a:r>
                      <a:r>
                        <a:rPr lang="en-GB" sz="2000" b="1" i="0" u="none" strike="noStrike" kern="1200" baseline="0" dirty="0" err="1" smtClean="0">
                          <a:solidFill>
                            <a:schemeClr val="dk1"/>
                          </a:solidFill>
                          <a:latin typeface="+mn-lt"/>
                          <a:ea typeface="+mn-ea"/>
                          <a:cs typeface="+mn-cs"/>
                        </a:rPr>
                        <a:t>néonatals</a:t>
                      </a:r>
                      <a:r>
                        <a:rPr lang="en-GB" sz="2000" b="1" i="0" u="none" strike="noStrike" kern="1200" baseline="0" dirty="0" smtClean="0">
                          <a:solidFill>
                            <a:schemeClr val="dk1"/>
                          </a:solidFill>
                          <a:latin typeface="+mn-lt"/>
                          <a:ea typeface="+mn-ea"/>
                          <a:cs typeface="+mn-cs"/>
                        </a:rPr>
                        <a:t> </a:t>
                      </a:r>
                    </a:p>
                    <a:p>
                      <a:r>
                        <a:rPr lang="en-GB" sz="2000" b="1" i="0" u="none" strike="noStrike" kern="1200" baseline="0" dirty="0" err="1" smtClean="0">
                          <a:solidFill>
                            <a:schemeClr val="dk1"/>
                          </a:solidFill>
                          <a:latin typeface="+mn-lt"/>
                          <a:ea typeface="+mn-ea"/>
                          <a:cs typeface="+mn-cs"/>
                        </a:rPr>
                        <a:t>Difficultés</a:t>
                      </a:r>
                      <a:r>
                        <a:rPr lang="en-GB" sz="2000" b="1" i="0" u="none" strike="noStrike" kern="1200" baseline="0" dirty="0" smtClean="0">
                          <a:solidFill>
                            <a:schemeClr val="dk1"/>
                          </a:solidFill>
                          <a:latin typeface="+mn-lt"/>
                          <a:ea typeface="+mn-ea"/>
                          <a:cs typeface="+mn-cs"/>
                        </a:rPr>
                        <a:t> à </a:t>
                      </a:r>
                      <a:r>
                        <a:rPr lang="en-GB" sz="2000" b="1" i="0" u="none" strike="noStrike" kern="1200" baseline="0" dirty="0" err="1" smtClean="0">
                          <a:solidFill>
                            <a:schemeClr val="dk1"/>
                          </a:solidFill>
                          <a:latin typeface="+mn-lt"/>
                          <a:ea typeface="+mn-ea"/>
                          <a:cs typeface="+mn-cs"/>
                        </a:rPr>
                        <a:t>rendre</a:t>
                      </a:r>
                      <a:r>
                        <a:rPr lang="en-GB" sz="2000" b="1" i="0" u="none" strike="noStrike" kern="1200" baseline="0" dirty="0" smtClean="0">
                          <a:solidFill>
                            <a:schemeClr val="dk1"/>
                          </a:solidFill>
                          <a:latin typeface="+mn-lt"/>
                          <a:ea typeface="+mn-ea"/>
                          <a:cs typeface="+mn-cs"/>
                        </a:rPr>
                        <a:t> le </a:t>
                      </a:r>
                      <a:r>
                        <a:rPr lang="en-GB" sz="2000" b="1" i="0" u="none" strike="noStrike" kern="1200" baseline="0" dirty="0" err="1" smtClean="0">
                          <a:solidFill>
                            <a:schemeClr val="dk1"/>
                          </a:solidFill>
                          <a:latin typeface="+mn-lt"/>
                          <a:ea typeface="+mn-ea"/>
                          <a:cs typeface="+mn-cs"/>
                        </a:rPr>
                        <a:t>dépistage</a:t>
                      </a:r>
                      <a:r>
                        <a:rPr lang="en-GB" sz="2000" b="1" i="0" u="none" strike="noStrike" kern="1200" baseline="0" dirty="0" smtClean="0">
                          <a:solidFill>
                            <a:schemeClr val="dk1"/>
                          </a:solidFill>
                          <a:latin typeface="+mn-lt"/>
                          <a:ea typeface="+mn-ea"/>
                          <a:cs typeface="+mn-cs"/>
                        </a:rPr>
                        <a:t> du portage du SGB accessible à </a:t>
                      </a:r>
                      <a:r>
                        <a:rPr lang="en-GB" sz="2000" b="1" i="0" u="none" strike="noStrike" kern="1200" baseline="0" dirty="0" err="1" smtClean="0">
                          <a:solidFill>
                            <a:schemeClr val="dk1"/>
                          </a:solidFill>
                          <a:latin typeface="+mn-lt"/>
                          <a:ea typeface="+mn-ea"/>
                          <a:cs typeface="+mn-cs"/>
                        </a:rPr>
                        <a:t>toutes</a:t>
                      </a:r>
                      <a:r>
                        <a:rPr lang="en-GB" sz="2000" b="1" i="0" u="none" strike="noStrike" kern="1200" baseline="0" dirty="0" smtClean="0">
                          <a:solidFill>
                            <a:schemeClr val="dk1"/>
                          </a:solidFill>
                          <a:latin typeface="+mn-lt"/>
                          <a:ea typeface="+mn-ea"/>
                          <a:cs typeface="+mn-cs"/>
                        </a:rPr>
                        <a:t> les femmes enceintes, </a:t>
                      </a:r>
                      <a:r>
                        <a:rPr lang="en-GB" sz="2000" b="1" i="0" u="none" strike="noStrike" kern="1200" baseline="0" dirty="0" err="1" smtClean="0">
                          <a:solidFill>
                            <a:schemeClr val="dk1"/>
                          </a:solidFill>
                          <a:latin typeface="+mn-lt"/>
                          <a:ea typeface="+mn-ea"/>
                          <a:cs typeface="+mn-cs"/>
                        </a:rPr>
                        <a:t>nécessité</a:t>
                      </a:r>
                      <a:r>
                        <a:rPr lang="en-GB" sz="2000" b="1" i="0" u="none" strike="noStrike" kern="1200" baseline="0" dirty="0" smtClean="0">
                          <a:solidFill>
                            <a:schemeClr val="dk1"/>
                          </a:solidFill>
                          <a:latin typeface="+mn-lt"/>
                          <a:ea typeface="+mn-ea"/>
                          <a:cs typeface="+mn-cs"/>
                        </a:rPr>
                        <a:t> </a:t>
                      </a:r>
                      <a:r>
                        <a:rPr lang="fr-FR" sz="2000" b="1" i="0" u="none" strike="noStrike" kern="1200" baseline="0" dirty="0" smtClean="0">
                          <a:solidFill>
                            <a:schemeClr val="dk1"/>
                          </a:solidFill>
                          <a:latin typeface="+mn-lt"/>
                          <a:ea typeface="+mn-ea"/>
                          <a:cs typeface="+mn-cs"/>
                        </a:rPr>
                        <a:t>élaborer une politique et des orientations locales en la matière, basées sur la prévalence de la colonisation par SGB et sur la charge des infections néonatales à SGB d’apparition précoce à l’échelle locale.</a:t>
                      </a: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77417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328080399"/>
              </p:ext>
            </p:extLst>
          </p:nvPr>
        </p:nvGraphicFramePr>
        <p:xfrm>
          <a:off x="221673" y="845129"/>
          <a:ext cx="11873346" cy="5631403"/>
        </p:xfrm>
        <a:graphic>
          <a:graphicData uri="http://schemas.openxmlformats.org/drawingml/2006/table">
            <a:tbl>
              <a:tblPr firstRow="1" bandRow="1">
                <a:tableStyleId>{5C22544A-7EE6-4342-B048-85BDC9FD1C3A}</a:tableStyleId>
              </a:tblPr>
              <a:tblGrid>
                <a:gridCol w="4452505">
                  <a:extLst>
                    <a:ext uri="{9D8B030D-6E8A-4147-A177-3AD203B41FA5}">
                      <a16:colId xmlns:a16="http://schemas.microsoft.com/office/drawing/2014/main" val="20000"/>
                    </a:ext>
                  </a:extLst>
                </a:gridCol>
                <a:gridCol w="2968337">
                  <a:extLst>
                    <a:ext uri="{9D8B030D-6E8A-4147-A177-3AD203B41FA5}">
                      <a16:colId xmlns:a16="http://schemas.microsoft.com/office/drawing/2014/main" val="20001"/>
                    </a:ext>
                  </a:extLst>
                </a:gridCol>
                <a:gridCol w="4452504">
                  <a:extLst>
                    <a:ext uri="{9D8B030D-6E8A-4147-A177-3AD203B41FA5}">
                      <a16:colId xmlns:a16="http://schemas.microsoft.com/office/drawing/2014/main" val="20002"/>
                    </a:ext>
                  </a:extLst>
                </a:gridCol>
              </a:tblGrid>
              <a:tr h="1019712">
                <a:tc>
                  <a:txBody>
                    <a:bodyPr/>
                    <a:lstStyle/>
                    <a:p>
                      <a:pPr algn="ctr"/>
                      <a:r>
                        <a:rPr lang="en-US" sz="2800" dirty="0" err="1" smtClean="0">
                          <a:solidFill>
                            <a:schemeClr val="bg1"/>
                          </a:solidFill>
                        </a:rPr>
                        <a:t>Recommandations</a:t>
                      </a:r>
                      <a:endParaRPr lang="en-US" sz="28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smtClean="0">
                          <a:ln>
                            <a:noFill/>
                          </a:ln>
                          <a:solidFill>
                            <a:prstClr val="white"/>
                          </a:solidFill>
                          <a:effectLst/>
                          <a:uLnTx/>
                          <a:uFillTx/>
                          <a:latin typeface="+mn-lt"/>
                          <a:ea typeface="+mn-ea"/>
                          <a:cs typeface="+mn-cs"/>
                        </a:rPr>
                        <a:t>Niveau de qualité des évidences </a:t>
                      </a:r>
                      <a:endParaRPr lang="en-US" sz="2800" dirty="0">
                        <a:solidFill>
                          <a:schemeClr val="bg1"/>
                        </a:solidFill>
                      </a:endParaRPr>
                    </a:p>
                  </a:txBody>
                  <a:tcPr/>
                </a:tc>
                <a:tc>
                  <a:txBody>
                    <a:bodyPr/>
                    <a:lstStyle/>
                    <a:p>
                      <a:pPr algn="ctr"/>
                      <a:r>
                        <a:rPr lang="en-US" sz="2800" dirty="0" smtClean="0">
                          <a:solidFill>
                            <a:schemeClr val="bg1"/>
                          </a:solidFill>
                        </a:rPr>
                        <a:t>Justification et mise</a:t>
                      </a:r>
                      <a:r>
                        <a:rPr lang="en-US" sz="2800" baseline="0" dirty="0" smtClean="0">
                          <a:solidFill>
                            <a:schemeClr val="bg1"/>
                          </a:solidFill>
                        </a:rPr>
                        <a:t> </a:t>
                      </a:r>
                      <a:r>
                        <a:rPr lang="en-US" sz="2800" baseline="0" dirty="0" err="1" smtClean="0">
                          <a:solidFill>
                            <a:schemeClr val="bg1"/>
                          </a:solidFill>
                        </a:rPr>
                        <a:t>en</a:t>
                      </a:r>
                      <a:r>
                        <a:rPr lang="en-US" sz="2800" baseline="0" dirty="0" smtClean="0">
                          <a:solidFill>
                            <a:schemeClr val="bg1"/>
                          </a:solidFill>
                        </a:rPr>
                        <a:t> oeuvre </a:t>
                      </a:r>
                      <a:endParaRPr lang="en-US" sz="2800" dirty="0">
                        <a:solidFill>
                          <a:schemeClr val="bg1"/>
                        </a:solidFill>
                      </a:endParaRPr>
                    </a:p>
                  </a:txBody>
                  <a:tcPr/>
                </a:tc>
                <a:extLst>
                  <a:ext uri="{0D108BD9-81ED-4DB2-BD59-A6C34878D82A}">
                    <a16:rowId xmlns:a16="http://schemas.microsoft.com/office/drawing/2014/main" val="10000"/>
                  </a:ext>
                </a:extLst>
              </a:tr>
              <a:tr h="1973636">
                <a:tc>
                  <a:txBody>
                    <a:bodyPr/>
                    <a:lstStyle/>
                    <a:p>
                      <a:pPr marL="0" marR="0" fontAlgn="ctr">
                        <a:lnSpc>
                          <a:spcPct val="115000"/>
                        </a:lnSpc>
                        <a:spcBef>
                          <a:spcPts val="600"/>
                        </a:spcBef>
                        <a:spcAft>
                          <a:spcPts val="600"/>
                        </a:spcAft>
                      </a:pPr>
                      <a:r>
                        <a:rPr lang="en-GB" sz="2400" b="0" i="0" u="none" strike="noStrike" kern="1200" baseline="0" dirty="0">
                          <a:solidFill>
                            <a:schemeClr val="dk1"/>
                          </a:solidFill>
                          <a:latin typeface="+mn-lt"/>
                          <a:ea typeface="+mn-ea"/>
                          <a:cs typeface="+mn-cs"/>
                        </a:rPr>
                        <a:t>7. </a:t>
                      </a:r>
                      <a:r>
                        <a:rPr lang="en-GB" sz="2400" b="0" i="0" u="none" strike="noStrike" kern="1200" baseline="0" dirty="0" err="1" smtClean="0">
                          <a:solidFill>
                            <a:schemeClr val="dk1"/>
                          </a:solidFill>
                          <a:latin typeface="+mn-lt"/>
                          <a:ea typeface="+mn-ea"/>
                          <a:cs typeface="+mn-cs"/>
                        </a:rPr>
                        <a:t>Antibioprophylaxie</a:t>
                      </a:r>
                      <a:r>
                        <a:rPr lang="en-GB" sz="2400" b="0" i="0" u="none" strike="noStrike" kern="1200" baseline="0" dirty="0" smtClean="0">
                          <a:solidFill>
                            <a:schemeClr val="dk1"/>
                          </a:solidFill>
                          <a:latin typeface="+mn-lt"/>
                          <a:ea typeface="+mn-ea"/>
                          <a:cs typeface="+mn-cs"/>
                        </a:rPr>
                        <a:t> </a:t>
                      </a:r>
                      <a:r>
                        <a:rPr lang="en-GB" sz="2400" b="0" i="0" u="none" strike="noStrike" kern="1200" baseline="0" dirty="0" err="1" smtClean="0">
                          <a:solidFill>
                            <a:schemeClr val="dk1"/>
                          </a:solidFill>
                          <a:latin typeface="+mn-lt"/>
                          <a:ea typeface="+mn-ea"/>
                          <a:cs typeface="+mn-cs"/>
                        </a:rPr>
                        <a:t>ou</a:t>
                      </a:r>
                      <a:r>
                        <a:rPr lang="en-GB" sz="2400" b="0" i="0" u="none" strike="noStrike" kern="1200" baseline="0" dirty="0" smtClean="0">
                          <a:solidFill>
                            <a:schemeClr val="dk1"/>
                          </a:solidFill>
                          <a:latin typeface="+mn-lt"/>
                          <a:ea typeface="+mn-ea"/>
                          <a:cs typeface="+mn-cs"/>
                        </a:rPr>
                        <a:t> </a:t>
                      </a:r>
                      <a:r>
                        <a:rPr lang="en-GB" sz="2400" b="0" i="0" u="none" strike="noStrike" kern="1200" baseline="0" dirty="0" err="1" smtClean="0">
                          <a:solidFill>
                            <a:schemeClr val="dk1"/>
                          </a:solidFill>
                          <a:latin typeface="+mn-lt"/>
                          <a:ea typeface="+mn-ea"/>
                          <a:cs typeface="+mn-cs"/>
                        </a:rPr>
                        <a:t>antibiothérapie</a:t>
                      </a:r>
                      <a:r>
                        <a:rPr lang="en-GB" sz="2400" b="0" i="0" u="none" strike="noStrike" kern="1200" baseline="0" dirty="0" smtClean="0">
                          <a:solidFill>
                            <a:schemeClr val="dk1"/>
                          </a:solidFill>
                          <a:latin typeface="+mn-lt"/>
                          <a:ea typeface="+mn-ea"/>
                          <a:cs typeface="+mn-cs"/>
                        </a:rPr>
                        <a:t> </a:t>
                      </a:r>
                      <a:r>
                        <a:rPr lang="en-GB" sz="2400" b="0" i="0" u="none" strike="noStrike" kern="1200" baseline="0" dirty="0" err="1" smtClean="0">
                          <a:solidFill>
                            <a:schemeClr val="dk1"/>
                          </a:solidFill>
                          <a:latin typeface="+mn-lt"/>
                          <a:ea typeface="+mn-ea"/>
                          <a:cs typeface="+mn-cs"/>
                        </a:rPr>
                        <a:t>en</a:t>
                      </a:r>
                      <a:r>
                        <a:rPr lang="en-GB" sz="2400" b="0" i="0" u="none" strike="noStrike" kern="1200" baseline="0" dirty="0" smtClean="0">
                          <a:solidFill>
                            <a:schemeClr val="dk1"/>
                          </a:solidFill>
                          <a:latin typeface="+mn-lt"/>
                          <a:ea typeface="+mn-ea"/>
                          <a:cs typeface="+mn-cs"/>
                        </a:rPr>
                        <a:t> routine chez les femmes </a:t>
                      </a:r>
                      <a:r>
                        <a:rPr lang="en-GB" sz="2400" b="0" i="0" u="none" strike="noStrike" kern="1200" baseline="0" dirty="0" err="1" smtClean="0">
                          <a:solidFill>
                            <a:schemeClr val="dk1"/>
                          </a:solidFill>
                          <a:latin typeface="+mn-lt"/>
                          <a:ea typeface="+mn-ea"/>
                          <a:cs typeface="+mn-cs"/>
                        </a:rPr>
                        <a:t>en</a:t>
                      </a:r>
                      <a:r>
                        <a:rPr lang="en-GB" sz="2400" b="0" i="0" u="none" strike="noStrike" kern="1200" baseline="0" dirty="0" smtClean="0">
                          <a:solidFill>
                            <a:schemeClr val="dk1"/>
                          </a:solidFill>
                          <a:latin typeface="+mn-lt"/>
                          <a:ea typeface="+mn-ea"/>
                          <a:cs typeface="+mn-cs"/>
                        </a:rPr>
                        <a:t> travail </a:t>
                      </a:r>
                      <a:r>
                        <a:rPr lang="en-GB" sz="2400" b="0" i="0" u="none" strike="noStrike" kern="1200" baseline="0" dirty="0" err="1" smtClean="0">
                          <a:solidFill>
                            <a:schemeClr val="dk1"/>
                          </a:solidFill>
                          <a:latin typeface="+mn-lt"/>
                          <a:ea typeface="+mn-ea"/>
                          <a:cs typeface="+mn-cs"/>
                        </a:rPr>
                        <a:t>prématuré</a:t>
                      </a:r>
                      <a:r>
                        <a:rPr lang="en-GB" sz="2400" b="0" i="0" u="none" strike="noStrike" kern="1200" baseline="0" dirty="0" smtClean="0">
                          <a:solidFill>
                            <a:schemeClr val="dk1"/>
                          </a:solidFill>
                          <a:latin typeface="+mn-lt"/>
                          <a:ea typeface="+mn-ea"/>
                          <a:cs typeface="+mn-cs"/>
                        </a:rPr>
                        <a:t> à membranes </a:t>
                      </a:r>
                      <a:r>
                        <a:rPr lang="en-GB" sz="2400" b="0" i="0" u="none" strike="noStrike" kern="1200" baseline="0" dirty="0" err="1" smtClean="0">
                          <a:solidFill>
                            <a:schemeClr val="dk1"/>
                          </a:solidFill>
                          <a:latin typeface="+mn-lt"/>
                          <a:ea typeface="+mn-ea"/>
                          <a:cs typeface="+mn-cs"/>
                        </a:rPr>
                        <a:t>intactes</a:t>
                      </a:r>
                      <a:r>
                        <a:rPr lang="en-GB" sz="2400" b="0" i="0" u="none" strike="noStrike" kern="1200" baseline="0" dirty="0" smtClean="0">
                          <a:solidFill>
                            <a:schemeClr val="dk1"/>
                          </a:solidFill>
                          <a:latin typeface="+mn-lt"/>
                          <a:ea typeface="+mn-ea"/>
                          <a:cs typeface="+mn-cs"/>
                        </a:rPr>
                        <a:t> </a:t>
                      </a:r>
                      <a:r>
                        <a:rPr lang="en-GB" sz="2800" b="1" kern="1200" dirty="0" err="1" smtClean="0">
                          <a:solidFill>
                            <a:srgbClr val="C00000"/>
                          </a:solidFill>
                          <a:effectLst/>
                          <a:latin typeface="+mn-lt"/>
                          <a:ea typeface="+mn-ea"/>
                          <a:cs typeface="+mn-cs"/>
                        </a:rPr>
                        <a:t>n’est</a:t>
                      </a:r>
                      <a:r>
                        <a:rPr lang="en-GB" sz="2800" b="1" kern="1200" dirty="0" smtClean="0">
                          <a:solidFill>
                            <a:srgbClr val="C00000"/>
                          </a:solidFill>
                          <a:effectLst/>
                          <a:latin typeface="+mn-lt"/>
                          <a:ea typeface="+mn-ea"/>
                          <a:cs typeface="+mn-cs"/>
                        </a:rPr>
                        <a:t> pas </a:t>
                      </a:r>
                      <a:r>
                        <a:rPr lang="en-GB" sz="2800" b="1" kern="1200" dirty="0" err="1" smtClean="0">
                          <a:solidFill>
                            <a:srgbClr val="C00000"/>
                          </a:solidFill>
                          <a:effectLst/>
                          <a:latin typeface="+mn-lt"/>
                          <a:ea typeface="+mn-ea"/>
                          <a:cs typeface="+mn-cs"/>
                        </a:rPr>
                        <a:t>recommandée</a:t>
                      </a:r>
                      <a:r>
                        <a:rPr lang="en-GB" sz="2800" b="1" kern="1200" dirty="0" smtClean="0">
                          <a:solidFill>
                            <a:srgbClr val="C00000"/>
                          </a:solidFill>
                          <a:effectLst/>
                          <a:latin typeface="+mn-lt"/>
                          <a:ea typeface="+mn-ea"/>
                          <a:cs typeface="+mn-cs"/>
                        </a:rPr>
                        <a:t>.  </a:t>
                      </a:r>
                      <a:endParaRPr lang="en-US" sz="2800" b="1" kern="1200" dirty="0">
                        <a:solidFill>
                          <a:srgbClr val="C00000"/>
                        </a:solidFill>
                        <a:effectLst/>
                        <a:latin typeface="+mn-lt"/>
                        <a:ea typeface="+mn-ea"/>
                        <a:cs typeface="+mn-cs"/>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Forte recommandation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Qualité modérée de l ’évidence</a:t>
                      </a:r>
                    </a:p>
                    <a:p>
                      <a:endParaRPr lang="fr-FR" sz="2400" b="0" i="0" u="none" strike="noStrike" kern="1200" baseline="0" dirty="0" smtClean="0">
                        <a:solidFill>
                          <a:schemeClr val="dk1"/>
                        </a:solidFill>
                        <a:latin typeface="+mn-lt"/>
                        <a:ea typeface="+mn-ea"/>
                        <a:cs typeface="+mn-cs"/>
                      </a:endParaRPr>
                    </a:p>
                  </a:txBody>
                  <a:tcPr marL="68580" marR="68580" marT="0" marB="0"/>
                </a:tc>
                <a:tc>
                  <a:txBody>
                    <a:bodyPr/>
                    <a:lstStyle/>
                    <a:p>
                      <a:r>
                        <a:rPr lang="fr-FR" sz="2400" b="0" i="0" u="none" strike="noStrike" kern="1200" baseline="0" dirty="0" smtClean="0">
                          <a:solidFill>
                            <a:schemeClr val="dk1"/>
                          </a:solidFill>
                          <a:latin typeface="+mn-lt"/>
                          <a:ea typeface="+mn-ea"/>
                          <a:cs typeface="+mn-cs"/>
                        </a:rPr>
                        <a:t>Les risques néonatals potentiels dépassent les bénéfices cliniques attendus en termes de réduction de la morbidité infectieuse maternelle. </a:t>
                      </a:r>
                    </a:p>
                  </a:txBody>
                  <a:tcPr marL="68580" marR="68580" marT="0" marB="0"/>
                </a:tc>
                <a:extLst>
                  <a:ext uri="{0D108BD9-81ED-4DB2-BD59-A6C34878D82A}">
                    <a16:rowId xmlns:a16="http://schemas.microsoft.com/office/drawing/2014/main" val="10002"/>
                  </a:ext>
                </a:extLst>
              </a:tr>
              <a:tr h="2368363">
                <a:tc>
                  <a:txBody>
                    <a:bodyPr/>
                    <a:lstStyle/>
                    <a:p>
                      <a:r>
                        <a:rPr lang="en-GB" sz="2000" dirty="0" smtClean="0">
                          <a:effectLst/>
                          <a:latin typeface="Calibri" panose="020F0502020204030204" pitchFamily="34" charset="0"/>
                          <a:ea typeface="SimSun" panose="02010600030101010101" pitchFamily="2" charset="-122"/>
                          <a:cs typeface="Calibri" panose="020F0502020204030204" pitchFamily="34" charset="0"/>
                        </a:rPr>
                        <a:t>8. </a:t>
                      </a:r>
                      <a:r>
                        <a:rPr lang="fr-FR" sz="2400" b="0" i="0" u="none" strike="noStrike" kern="1200" baseline="0" dirty="0" smtClean="0">
                          <a:solidFill>
                            <a:schemeClr val="dk1"/>
                          </a:solidFill>
                          <a:latin typeface="+mn-lt"/>
                          <a:ea typeface="+mn-ea"/>
                          <a:cs typeface="+mn-cs"/>
                        </a:rPr>
                        <a:t>Antibiothérapie </a:t>
                      </a:r>
                      <a:r>
                        <a:rPr lang="fr-FR" sz="2800" b="1" kern="1200" dirty="0" smtClean="0">
                          <a:solidFill>
                            <a:srgbClr val="C00000"/>
                          </a:solidFill>
                          <a:effectLst/>
                          <a:latin typeface="+mn-lt"/>
                          <a:ea typeface="+mn-ea"/>
                          <a:cs typeface="+mn-cs"/>
                        </a:rPr>
                        <a:t>est recommandée </a:t>
                      </a:r>
                      <a:r>
                        <a:rPr lang="fr-FR" sz="2400" b="0" i="0" u="none" strike="noStrike" kern="1200" baseline="0" dirty="0" smtClean="0">
                          <a:solidFill>
                            <a:schemeClr val="dk1"/>
                          </a:solidFill>
                          <a:latin typeface="+mn-lt"/>
                          <a:ea typeface="+mn-ea"/>
                          <a:cs typeface="+mn-cs"/>
                        </a:rPr>
                        <a:t>chez la femme en cas de rupture prématurée des membranes avant terme.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Forte recommandation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Qualité modérée de l ’évidence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smtClean="0">
                        <a:ln>
                          <a:noFill/>
                        </a:ln>
                        <a:solidFill>
                          <a:prstClr val="black"/>
                        </a:solidFill>
                        <a:effectLst/>
                        <a:uLnTx/>
                        <a:uFillTx/>
                        <a:latin typeface="+mn-lt"/>
                        <a:ea typeface="+mn-ea"/>
                        <a:cs typeface="+mn-cs"/>
                      </a:endParaRPr>
                    </a:p>
                    <a:p>
                      <a:endParaRPr lang="fr-FR" sz="2400" b="0" i="0" u="none" strike="noStrike" kern="1200" baseline="0" dirty="0" smtClean="0">
                        <a:solidFill>
                          <a:schemeClr val="dk1"/>
                        </a:solidFill>
                        <a:latin typeface="+mn-lt"/>
                        <a:ea typeface="+mn-ea"/>
                        <a:cs typeface="+mn-cs"/>
                      </a:endParaRPr>
                    </a:p>
                  </a:txBody>
                  <a:tcPr marL="68580" marR="68580" marT="0" marB="0"/>
                </a:tc>
                <a:tc>
                  <a:txBody>
                    <a:bodyPr/>
                    <a:lstStyle/>
                    <a:p>
                      <a:r>
                        <a:rPr lang="fr-FR" sz="2400" b="0" i="0" u="none" strike="noStrike" kern="1200" baseline="0" dirty="0" smtClean="0">
                          <a:solidFill>
                            <a:schemeClr val="dk1"/>
                          </a:solidFill>
                          <a:latin typeface="+mn-lt"/>
                          <a:ea typeface="+mn-ea"/>
                          <a:cs typeface="+mn-cs"/>
                        </a:rPr>
                        <a:t>Les antibiotiques ne devraient être prescrits qu’en cas de diagnostic définitif de rupture prématurée des membranes (RPM) avant terme. </a:t>
                      </a:r>
                    </a:p>
                    <a:p>
                      <a:r>
                        <a:rPr lang="fr-FR" sz="2400" b="0" i="0" u="none" strike="noStrike" kern="1200" baseline="0" dirty="0" smtClean="0">
                          <a:solidFill>
                            <a:schemeClr val="dk1"/>
                          </a:solidFill>
                          <a:latin typeface="+mn-lt"/>
                          <a:ea typeface="+mn-ea"/>
                          <a:cs typeface="+mn-cs"/>
                        </a:rPr>
                        <a:t>	</a:t>
                      </a:r>
                    </a:p>
                  </a:txBody>
                  <a:tcPr marL="68580" marR="68580" marT="0" marB="0"/>
                </a:tc>
                <a:extLst>
                  <a:ext uri="{0D108BD9-81ED-4DB2-BD59-A6C34878D82A}">
                    <a16:rowId xmlns:a16="http://schemas.microsoft.com/office/drawing/2014/main" val="10003"/>
                  </a:ext>
                </a:extLst>
              </a:tr>
            </a:tbl>
          </a:graphicData>
        </a:graphic>
      </p:graphicFrame>
      <p:sp>
        <p:nvSpPr>
          <p:cNvPr id="6" name="Title 1"/>
          <p:cNvSpPr>
            <a:spLocks noGrp="1"/>
          </p:cNvSpPr>
          <p:nvPr>
            <p:ph type="title"/>
          </p:nvPr>
        </p:nvSpPr>
        <p:spPr>
          <a:xfrm>
            <a:off x="415635" y="0"/>
            <a:ext cx="10778837" cy="548680"/>
          </a:xfrm>
        </p:spPr>
        <p:txBody>
          <a:bodyPr>
            <a:normAutofit/>
          </a:bodyPr>
          <a:lstStyle/>
          <a:p>
            <a:pPr algn="ctr"/>
            <a:r>
              <a:rPr lang="en-US" sz="2800" dirty="0" err="1"/>
              <a:t>Prévention</a:t>
            </a:r>
            <a:r>
              <a:rPr lang="en-US" sz="2800" dirty="0"/>
              <a:t> des infections </a:t>
            </a:r>
            <a:r>
              <a:rPr lang="en-US" sz="2800" dirty="0" err="1"/>
              <a:t>maternelles</a:t>
            </a:r>
            <a:r>
              <a:rPr lang="en-US" sz="2800" dirty="0"/>
              <a:t> du </a:t>
            </a:r>
            <a:r>
              <a:rPr lang="en-US" sz="2800" dirty="0" err="1"/>
              <a:t>péripartum</a:t>
            </a:r>
            <a:r>
              <a:rPr lang="en-US" sz="2800" dirty="0"/>
              <a:t> </a:t>
            </a:r>
          </a:p>
        </p:txBody>
      </p:sp>
    </p:spTree>
    <p:extLst>
      <p:ext uri="{BB962C8B-B14F-4D97-AF65-F5344CB8AC3E}">
        <p14:creationId xmlns:p14="http://schemas.microsoft.com/office/powerpoint/2010/main" val="431239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976264" y="6569432"/>
            <a:ext cx="2895600" cy="144016"/>
          </a:xfrm>
          <a:prstGeom prst="rect">
            <a:avLst/>
          </a:prstGeom>
        </p:spPr>
        <p:txBody>
          <a:bodyPr/>
          <a:lstStyle/>
          <a:p>
            <a:r>
              <a:rPr lang="en-US" smtClean="0"/>
              <a:t>Filename</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53641403"/>
              </p:ext>
            </p:extLst>
          </p:nvPr>
        </p:nvGraphicFramePr>
        <p:xfrm>
          <a:off x="221673" y="832104"/>
          <a:ext cx="11748655" cy="4297680"/>
        </p:xfrm>
        <a:graphic>
          <a:graphicData uri="http://schemas.openxmlformats.org/drawingml/2006/table">
            <a:tbl>
              <a:tblPr firstRow="1" bandRow="1">
                <a:tableStyleId>{5C22544A-7EE6-4342-B048-85BDC9FD1C3A}</a:tableStyleId>
              </a:tblPr>
              <a:tblGrid>
                <a:gridCol w="3519530">
                  <a:extLst>
                    <a:ext uri="{9D8B030D-6E8A-4147-A177-3AD203B41FA5}">
                      <a16:colId xmlns:a16="http://schemas.microsoft.com/office/drawing/2014/main" val="20000"/>
                    </a:ext>
                  </a:extLst>
                </a:gridCol>
                <a:gridCol w="2513951">
                  <a:extLst>
                    <a:ext uri="{9D8B030D-6E8A-4147-A177-3AD203B41FA5}">
                      <a16:colId xmlns:a16="http://schemas.microsoft.com/office/drawing/2014/main" val="20001"/>
                    </a:ext>
                  </a:extLst>
                </a:gridCol>
                <a:gridCol w="5715174">
                  <a:extLst>
                    <a:ext uri="{9D8B030D-6E8A-4147-A177-3AD203B41FA5}">
                      <a16:colId xmlns:a16="http://schemas.microsoft.com/office/drawing/2014/main" val="20002"/>
                    </a:ext>
                  </a:extLst>
                </a:gridCol>
              </a:tblGrid>
              <a:tr h="827845">
                <a:tc>
                  <a:txBody>
                    <a:bodyPr/>
                    <a:lstStyle/>
                    <a:p>
                      <a:pPr algn="ctr"/>
                      <a:r>
                        <a:rPr lang="en-US" sz="2800" dirty="0" err="1" smtClean="0">
                          <a:solidFill>
                            <a:schemeClr val="bg1"/>
                          </a:solidFill>
                        </a:rPr>
                        <a:t>Recommandations</a:t>
                      </a:r>
                      <a:endParaRPr lang="en-US" sz="28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smtClean="0">
                          <a:ln>
                            <a:noFill/>
                          </a:ln>
                          <a:solidFill>
                            <a:prstClr val="white"/>
                          </a:solidFill>
                          <a:effectLst/>
                          <a:uLnTx/>
                          <a:uFillTx/>
                          <a:latin typeface="+mn-lt"/>
                          <a:ea typeface="+mn-ea"/>
                          <a:cs typeface="+mn-cs"/>
                        </a:rPr>
                        <a:t>Niveau de qualité des évidences </a:t>
                      </a:r>
                      <a:endParaRPr lang="en-US" sz="28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bg1"/>
                          </a:solidFill>
                        </a:rPr>
                        <a:t>Justification et mise</a:t>
                      </a:r>
                      <a:r>
                        <a:rPr lang="en-US" sz="2800" baseline="0" dirty="0" smtClean="0">
                          <a:solidFill>
                            <a:schemeClr val="bg1"/>
                          </a:solidFill>
                        </a:rPr>
                        <a:t> </a:t>
                      </a:r>
                      <a:r>
                        <a:rPr lang="en-US" sz="2800" baseline="0" dirty="0" err="1" smtClean="0">
                          <a:solidFill>
                            <a:schemeClr val="bg1"/>
                          </a:solidFill>
                        </a:rPr>
                        <a:t>en</a:t>
                      </a:r>
                      <a:r>
                        <a:rPr lang="en-US" sz="2800" baseline="0" dirty="0" smtClean="0">
                          <a:solidFill>
                            <a:schemeClr val="bg1"/>
                          </a:solidFill>
                        </a:rPr>
                        <a:t> oeuvre </a:t>
                      </a:r>
                      <a:endParaRPr lang="en-US" sz="2800" dirty="0">
                        <a:solidFill>
                          <a:schemeClr val="bg1"/>
                        </a:solidFill>
                      </a:endParaRPr>
                    </a:p>
                  </a:txBody>
                  <a:tcPr/>
                </a:tc>
                <a:extLst>
                  <a:ext uri="{0D108BD9-81ED-4DB2-BD59-A6C34878D82A}">
                    <a16:rowId xmlns:a16="http://schemas.microsoft.com/office/drawing/2014/main" val="10000"/>
                  </a:ext>
                </a:extLst>
              </a:tr>
              <a:tr h="2591516">
                <a:tc>
                  <a:txBody>
                    <a:bodyPr/>
                    <a:lstStyle/>
                    <a:p>
                      <a:r>
                        <a:rPr lang="en-GB" sz="2000" dirty="0" smtClean="0">
                          <a:effectLst/>
                          <a:latin typeface="Calibri" panose="020F0502020204030204" pitchFamily="34" charset="0"/>
                          <a:ea typeface="SimSun" panose="02010600030101010101" pitchFamily="2" charset="-122"/>
                          <a:cs typeface="Calibri" panose="020F0502020204030204" pitchFamily="34" charset="0"/>
                        </a:rPr>
                        <a:t>10. </a:t>
                      </a:r>
                      <a:r>
                        <a:rPr lang="fr-FR" sz="2400" b="0" i="0" u="none" strike="noStrike" kern="1200" baseline="0" dirty="0" smtClean="0">
                          <a:solidFill>
                            <a:schemeClr val="dk1"/>
                          </a:solidFill>
                          <a:latin typeface="+mn-lt"/>
                          <a:ea typeface="+mn-ea"/>
                          <a:cs typeface="+mn-cs"/>
                        </a:rPr>
                        <a:t>Administration systématique ATBT </a:t>
                      </a:r>
                      <a:r>
                        <a:rPr lang="fr-FR" sz="2800" b="1" kern="1200" dirty="0" smtClean="0">
                          <a:solidFill>
                            <a:srgbClr val="C00000"/>
                          </a:solidFill>
                          <a:effectLst/>
                          <a:latin typeface="+mn-lt"/>
                          <a:ea typeface="+mn-ea"/>
                          <a:cs typeface="+mn-cs"/>
                        </a:rPr>
                        <a:t>n’est pas recommandée </a:t>
                      </a:r>
                      <a:r>
                        <a:rPr lang="fr-FR" sz="2400" b="0" i="0" u="none" strike="noStrike" kern="1200" baseline="0" dirty="0" smtClean="0">
                          <a:solidFill>
                            <a:schemeClr val="dk1"/>
                          </a:solidFill>
                          <a:latin typeface="+mn-lt"/>
                          <a:ea typeface="+mn-ea"/>
                          <a:cs typeface="+mn-cs"/>
                        </a:rPr>
                        <a:t>chez la femme en cas de liquide amniotique </a:t>
                      </a:r>
                      <a:r>
                        <a:rPr lang="fr-FR" sz="2400" b="0" i="0" u="none" strike="noStrike" kern="1200" baseline="0" dirty="0" err="1" smtClean="0">
                          <a:solidFill>
                            <a:schemeClr val="dk1"/>
                          </a:solidFill>
                          <a:latin typeface="+mn-lt"/>
                          <a:ea typeface="+mn-ea"/>
                          <a:cs typeface="+mn-cs"/>
                        </a:rPr>
                        <a:t>méconial</a:t>
                      </a:r>
                      <a:r>
                        <a:rPr lang="fr-FR" sz="2400" b="0" i="0" u="none" strike="noStrike" kern="1200" baseline="0" dirty="0" smtClean="0">
                          <a:solidFill>
                            <a:schemeClr val="dk1"/>
                          </a:solidFill>
                          <a:latin typeface="+mn-lt"/>
                          <a:ea typeface="+mn-ea"/>
                          <a:cs typeface="+mn-cs"/>
                        </a:rPr>
                        <a:t>.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Recommandation conditionnelle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Très faible qualité de l ’évidence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smtClean="0">
                        <a:ln>
                          <a:noFill/>
                        </a:ln>
                        <a:solidFill>
                          <a:prstClr val="black"/>
                        </a:solidFill>
                        <a:effectLst/>
                        <a:uLnTx/>
                        <a:uFillTx/>
                        <a:latin typeface="+mn-lt"/>
                        <a:ea typeface="+mn-ea"/>
                        <a:cs typeface="+mn-cs"/>
                      </a:endParaRPr>
                    </a:p>
                  </a:txBody>
                  <a:tcPr marL="68580" marR="68580" marT="0" marB="0"/>
                </a:tc>
                <a:tc>
                  <a:txBody>
                    <a:bodyPr/>
                    <a:lstStyle/>
                    <a:p>
                      <a:r>
                        <a:rPr lang="fr-FR" sz="2400" b="0" i="0" u="none" strike="noStrike" kern="1200" baseline="0" dirty="0" smtClean="0">
                          <a:solidFill>
                            <a:schemeClr val="dk1"/>
                          </a:solidFill>
                          <a:latin typeface="+mn-lt"/>
                          <a:ea typeface="+mn-ea"/>
                          <a:cs typeface="+mn-cs"/>
                        </a:rPr>
                        <a:t>Données sont insuffisantes </a:t>
                      </a:r>
                    </a:p>
                    <a:p>
                      <a:r>
                        <a:rPr lang="fr-FR" sz="2400" b="0" i="0" u="none" strike="noStrike" kern="1200" baseline="0" dirty="0" smtClean="0">
                          <a:solidFill>
                            <a:schemeClr val="dk1"/>
                          </a:solidFill>
                          <a:latin typeface="+mn-lt"/>
                          <a:ea typeface="+mn-ea"/>
                          <a:cs typeface="+mn-cs"/>
                        </a:rPr>
                        <a:t>ATB seulement si  caractéristiques du liquide suggèrent une infection. </a:t>
                      </a:r>
                    </a:p>
                    <a:p>
                      <a:r>
                        <a:rPr lang="fr-FR" sz="2400" b="0" i="0" u="none" strike="noStrike" kern="1200" baseline="0" dirty="0" smtClean="0">
                          <a:solidFill>
                            <a:schemeClr val="dk1"/>
                          </a:solidFill>
                          <a:latin typeface="+mn-lt"/>
                          <a:ea typeface="+mn-ea"/>
                          <a:cs typeface="+mn-cs"/>
                        </a:rPr>
                        <a:t>Présence de personnel expérimenté en réanimation néonatale à l’accouchement en cas de  méconium épais en raison du risque accru de syndrome d’inhalation </a:t>
                      </a:r>
                      <a:r>
                        <a:rPr lang="fr-FR" sz="2400" b="0" i="0" u="none" strike="noStrike" kern="1200" baseline="0" dirty="0" err="1" smtClean="0">
                          <a:solidFill>
                            <a:schemeClr val="dk1"/>
                          </a:solidFill>
                          <a:latin typeface="+mn-lt"/>
                          <a:ea typeface="+mn-ea"/>
                          <a:cs typeface="+mn-cs"/>
                        </a:rPr>
                        <a:t>méconiale</a:t>
                      </a:r>
                      <a:r>
                        <a:rPr lang="fr-FR" sz="2400" b="0" i="0" u="none" strike="noStrike" kern="1200" baseline="0" dirty="0" smtClean="0">
                          <a:solidFill>
                            <a:schemeClr val="dk1"/>
                          </a:solidFill>
                          <a:latin typeface="+mn-lt"/>
                          <a:ea typeface="+mn-ea"/>
                          <a:cs typeface="+mn-cs"/>
                        </a:rPr>
                        <a:t> . </a:t>
                      </a:r>
                    </a:p>
                    <a:p>
                      <a:r>
                        <a:rPr lang="fr-FR" sz="2400" b="0" i="0" u="none" strike="noStrike" kern="1200" baseline="0" dirty="0" smtClean="0">
                          <a:solidFill>
                            <a:schemeClr val="dk1"/>
                          </a:solidFill>
                          <a:latin typeface="+mn-lt"/>
                          <a:ea typeface="+mn-ea"/>
                          <a:cs typeface="+mn-cs"/>
                        </a:rPr>
                        <a:t>	</a:t>
                      </a:r>
                    </a:p>
                  </a:txBody>
                  <a:tcPr marL="68580" marR="68580" marT="0" marB="0"/>
                </a:tc>
                <a:extLst>
                  <a:ext uri="{0D108BD9-81ED-4DB2-BD59-A6C34878D82A}">
                    <a16:rowId xmlns:a16="http://schemas.microsoft.com/office/drawing/2014/main" val="10002"/>
                  </a:ext>
                </a:extLst>
              </a:tr>
            </a:tbl>
          </a:graphicData>
        </a:graphic>
      </p:graphicFrame>
      <p:sp>
        <p:nvSpPr>
          <p:cNvPr id="6" name="Title 1"/>
          <p:cNvSpPr>
            <a:spLocks noGrp="1"/>
          </p:cNvSpPr>
          <p:nvPr>
            <p:ph type="title"/>
          </p:nvPr>
        </p:nvSpPr>
        <p:spPr>
          <a:xfrm>
            <a:off x="1847528" y="29154"/>
            <a:ext cx="8229600" cy="663542"/>
          </a:xfrm>
        </p:spPr>
        <p:txBody>
          <a:bodyPr>
            <a:normAutofit fontScale="90000"/>
          </a:bodyPr>
          <a:lstStyle/>
          <a:p>
            <a:pPr algn="ctr"/>
            <a:r>
              <a:rPr lang="en-US" sz="2800" dirty="0" err="1"/>
              <a:t>Prévention</a:t>
            </a:r>
            <a:r>
              <a:rPr lang="en-US" sz="2800" dirty="0"/>
              <a:t> des infections </a:t>
            </a:r>
            <a:r>
              <a:rPr lang="en-US" sz="2800" dirty="0" err="1"/>
              <a:t>maternelles</a:t>
            </a:r>
            <a:r>
              <a:rPr lang="en-US" sz="2800" dirty="0"/>
              <a:t> du </a:t>
            </a:r>
            <a:r>
              <a:rPr lang="en-US" sz="2800" dirty="0" err="1"/>
              <a:t>péripartum</a:t>
            </a:r>
            <a:r>
              <a:rPr lang="en-US" sz="2800" dirty="0"/>
              <a:t> </a:t>
            </a:r>
          </a:p>
        </p:txBody>
      </p:sp>
    </p:spTree>
    <p:extLst>
      <p:ext uri="{BB962C8B-B14F-4D97-AF65-F5344CB8AC3E}">
        <p14:creationId xmlns:p14="http://schemas.microsoft.com/office/powerpoint/2010/main" val="1572654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976264" y="6569432"/>
            <a:ext cx="2895600" cy="144016"/>
          </a:xfrm>
          <a:prstGeom prst="rect">
            <a:avLst/>
          </a:prstGeom>
        </p:spPr>
        <p:txBody>
          <a:bodyPr/>
          <a:lstStyle/>
          <a:p>
            <a:r>
              <a:rPr lang="en-US" smtClean="0"/>
              <a:t>Filename</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37147315"/>
              </p:ext>
            </p:extLst>
          </p:nvPr>
        </p:nvGraphicFramePr>
        <p:xfrm>
          <a:off x="422563" y="897493"/>
          <a:ext cx="11443854" cy="5960507"/>
        </p:xfrm>
        <a:graphic>
          <a:graphicData uri="http://schemas.openxmlformats.org/drawingml/2006/table">
            <a:tbl>
              <a:tblPr firstRow="1" bandRow="1">
                <a:tableStyleId>{5C22544A-7EE6-4342-B048-85BDC9FD1C3A}</a:tableStyleId>
              </a:tblPr>
              <a:tblGrid>
                <a:gridCol w="3814618">
                  <a:extLst>
                    <a:ext uri="{9D8B030D-6E8A-4147-A177-3AD203B41FA5}">
                      <a16:colId xmlns:a16="http://schemas.microsoft.com/office/drawing/2014/main" val="20000"/>
                    </a:ext>
                  </a:extLst>
                </a:gridCol>
                <a:gridCol w="3814618">
                  <a:extLst>
                    <a:ext uri="{9D8B030D-6E8A-4147-A177-3AD203B41FA5}">
                      <a16:colId xmlns:a16="http://schemas.microsoft.com/office/drawing/2014/main" val="20001"/>
                    </a:ext>
                  </a:extLst>
                </a:gridCol>
                <a:gridCol w="3814618">
                  <a:extLst>
                    <a:ext uri="{9D8B030D-6E8A-4147-A177-3AD203B41FA5}">
                      <a16:colId xmlns:a16="http://schemas.microsoft.com/office/drawing/2014/main" val="20002"/>
                    </a:ext>
                  </a:extLst>
                </a:gridCol>
              </a:tblGrid>
              <a:tr h="1083707">
                <a:tc>
                  <a:txBody>
                    <a:bodyPr/>
                    <a:lstStyle/>
                    <a:p>
                      <a:pPr algn="ctr"/>
                      <a:r>
                        <a:rPr lang="en-US" sz="2400" dirty="0" err="1" smtClean="0">
                          <a:solidFill>
                            <a:schemeClr val="bg1"/>
                          </a:solidFill>
                        </a:rPr>
                        <a:t>Recommandations</a:t>
                      </a:r>
                      <a:endParaRPr lang="en-US" sz="24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noProof="0" dirty="0" smtClean="0">
                          <a:solidFill>
                            <a:schemeClr val="bg1"/>
                          </a:solidFill>
                          <a:latin typeface="+mn-lt"/>
                          <a:ea typeface="+mn-ea"/>
                          <a:cs typeface="+mn-cs"/>
                        </a:rPr>
                        <a:t>Niveau de qualité des évidences </a:t>
                      </a:r>
                      <a:endParaRPr lang="en-US" sz="2400" b="1" kern="1200" dirty="0">
                        <a:solidFill>
                          <a:schemeClr val="bg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solidFill>
                          <a:latin typeface="+mn-lt"/>
                          <a:ea typeface="+mn-ea"/>
                          <a:cs typeface="+mn-cs"/>
                        </a:rPr>
                        <a:t>Justification et mise </a:t>
                      </a:r>
                      <a:r>
                        <a:rPr lang="en-US" sz="2400" b="1" kern="1200" dirty="0" err="1" smtClean="0">
                          <a:solidFill>
                            <a:schemeClr val="bg1"/>
                          </a:solidFill>
                          <a:latin typeface="+mn-lt"/>
                          <a:ea typeface="+mn-ea"/>
                          <a:cs typeface="+mn-cs"/>
                        </a:rPr>
                        <a:t>en</a:t>
                      </a:r>
                      <a:r>
                        <a:rPr lang="en-US" sz="2400" b="1" kern="1200" dirty="0" smtClean="0">
                          <a:solidFill>
                            <a:schemeClr val="bg1"/>
                          </a:solidFill>
                          <a:latin typeface="+mn-lt"/>
                          <a:ea typeface="+mn-ea"/>
                          <a:cs typeface="+mn-cs"/>
                        </a:rPr>
                        <a:t> oeuvre </a:t>
                      </a:r>
                      <a:endParaRPr lang="en-US" sz="2400" b="1" kern="1200" dirty="0">
                        <a:solidFill>
                          <a:schemeClr val="bg1"/>
                        </a:solidFill>
                        <a:latin typeface="+mn-lt"/>
                        <a:ea typeface="+mn-ea"/>
                        <a:cs typeface="+mn-cs"/>
                      </a:endParaRPr>
                    </a:p>
                  </a:txBody>
                  <a:tcPr/>
                </a:tc>
                <a:extLst>
                  <a:ext uri="{0D108BD9-81ED-4DB2-BD59-A6C34878D82A}">
                    <a16:rowId xmlns:a16="http://schemas.microsoft.com/office/drawing/2014/main" val="10000"/>
                  </a:ext>
                </a:extLst>
              </a:tr>
              <a:tr h="1444942">
                <a:tc>
                  <a:txBody>
                    <a:bodyPr/>
                    <a:lstStyle/>
                    <a:p>
                      <a:r>
                        <a:rPr lang="en-GB" sz="2000" dirty="0">
                          <a:effectLst/>
                          <a:latin typeface="Calibri" panose="020F0502020204030204" pitchFamily="34" charset="0"/>
                          <a:ea typeface="SimSun" panose="02010600030101010101" pitchFamily="2" charset="-122"/>
                          <a:cs typeface="Calibri" panose="020F0502020204030204" pitchFamily="34" charset="0"/>
                        </a:rPr>
                        <a:t>11. </a:t>
                      </a:r>
                      <a:r>
                        <a:rPr lang="fr-FR" sz="2400" b="0" i="0" u="none" strike="noStrike" kern="1200" baseline="0" dirty="0" smtClean="0">
                          <a:solidFill>
                            <a:schemeClr val="dk1"/>
                          </a:solidFill>
                          <a:latin typeface="+mn-lt"/>
                          <a:ea typeface="+mn-ea"/>
                          <a:cs typeface="+mn-cs"/>
                        </a:rPr>
                        <a:t>Antibioprophylaxie systématique </a:t>
                      </a:r>
                      <a:r>
                        <a:rPr lang="fr-FR" sz="2800" b="1" kern="1200" dirty="0" smtClean="0">
                          <a:solidFill>
                            <a:srgbClr val="C00000"/>
                          </a:solidFill>
                          <a:effectLst/>
                          <a:latin typeface="+mn-lt"/>
                          <a:ea typeface="+mn-ea"/>
                          <a:cs typeface="+mn-cs"/>
                        </a:rPr>
                        <a:t>est recommandée</a:t>
                      </a:r>
                      <a:r>
                        <a:rPr lang="fr-FR" sz="2400" b="0" i="0" u="none" strike="noStrike" kern="1200" baseline="0" dirty="0" smtClean="0">
                          <a:solidFill>
                            <a:schemeClr val="dk1"/>
                          </a:solidFill>
                          <a:latin typeface="+mn-lt"/>
                          <a:ea typeface="+mn-ea"/>
                          <a:cs typeface="+mn-cs"/>
                        </a:rPr>
                        <a:t> chez la femme en cas d’extraction manuelle du placenta.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Forte recommandation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Très faible qualité de l ’évidence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smtClean="0">
                        <a:ln>
                          <a:noFill/>
                        </a:ln>
                        <a:solidFill>
                          <a:prstClr val="black"/>
                        </a:solidFill>
                        <a:effectLst/>
                        <a:uLnTx/>
                        <a:uFillTx/>
                        <a:latin typeface="+mn-lt"/>
                        <a:ea typeface="+mn-ea"/>
                        <a:cs typeface="+mn-cs"/>
                      </a:endParaRPr>
                    </a:p>
                    <a:p>
                      <a:endParaRPr lang="fr-FR" sz="2400" b="0" i="0" u="none" strike="noStrike" kern="1200" baseline="0" dirty="0" smtClean="0">
                        <a:solidFill>
                          <a:schemeClr val="dk1"/>
                        </a:solidFill>
                        <a:latin typeface="+mn-lt"/>
                        <a:ea typeface="+mn-ea"/>
                        <a:cs typeface="+mn-cs"/>
                      </a:endParaRPr>
                    </a:p>
                  </a:txBody>
                  <a:tcPr marL="68580" marR="68580" marT="0" marB="0"/>
                </a:tc>
                <a:tc>
                  <a:txBody>
                    <a:bodyPr/>
                    <a:lstStyle/>
                    <a:p>
                      <a:r>
                        <a:rPr lang="fr-FR" sz="2400" b="0" i="0" u="none" strike="noStrike" kern="1200" baseline="0" dirty="0" smtClean="0">
                          <a:solidFill>
                            <a:schemeClr val="dk1"/>
                          </a:solidFill>
                          <a:latin typeface="+mn-lt"/>
                          <a:ea typeface="+mn-ea"/>
                          <a:cs typeface="+mn-cs"/>
                        </a:rPr>
                        <a:t>Promouvoir aussi une bonne hygiène et le respect des conditions d’asepsie </a:t>
                      </a:r>
                    </a:p>
                    <a:p>
                      <a:r>
                        <a:rPr lang="fr-FR" sz="2400" b="0" i="0" u="none" strike="noStrike" kern="1200" baseline="0" dirty="0" smtClean="0">
                          <a:solidFill>
                            <a:schemeClr val="dk1"/>
                          </a:solidFill>
                          <a:latin typeface="+mn-lt"/>
                          <a:ea typeface="+mn-ea"/>
                          <a:cs typeface="+mn-cs"/>
                        </a:rPr>
                        <a:t>	</a:t>
                      </a:r>
                    </a:p>
                  </a:txBody>
                  <a:tcPr marL="68580" marR="68580" marT="0" marB="0"/>
                </a:tc>
                <a:extLst>
                  <a:ext uri="{0D108BD9-81ED-4DB2-BD59-A6C34878D82A}">
                    <a16:rowId xmlns:a16="http://schemas.microsoft.com/office/drawing/2014/main" val="10001"/>
                  </a:ext>
                </a:extLst>
              </a:tr>
              <a:tr h="2528649">
                <a:tc>
                  <a:txBody>
                    <a:bodyPr/>
                    <a:lstStyle/>
                    <a:p>
                      <a:pPr marL="0" marR="0" indent="0" algn="l" defTabSz="914400" rtl="0" eaLnBrk="1" fontAlgn="ctr" latinLnBrk="0" hangingPunct="1">
                        <a:lnSpc>
                          <a:spcPct val="115000"/>
                        </a:lnSpc>
                        <a:spcBef>
                          <a:spcPts val="600"/>
                        </a:spcBef>
                        <a:spcAft>
                          <a:spcPts val="600"/>
                        </a:spcAft>
                        <a:buClrTx/>
                        <a:buSzTx/>
                        <a:buFontTx/>
                        <a:buNone/>
                        <a:tabLst/>
                        <a:defRPr/>
                      </a:pPr>
                      <a:r>
                        <a:rPr lang="en-GB" sz="2000" dirty="0">
                          <a:effectLst/>
                          <a:latin typeface="Calibri" panose="020F0502020204030204" pitchFamily="34" charset="0"/>
                          <a:ea typeface="SimSun" panose="02010600030101010101" pitchFamily="2" charset="-122"/>
                          <a:cs typeface="Calibri" panose="020F0502020204030204" pitchFamily="34" charset="0"/>
                        </a:rPr>
                        <a:t>12. </a:t>
                      </a:r>
                      <a:r>
                        <a:rPr lang="fr-FR" sz="2400" b="0" i="0" u="none" strike="noStrike" kern="1200" baseline="0" dirty="0" smtClean="0">
                          <a:solidFill>
                            <a:schemeClr val="dk1"/>
                          </a:solidFill>
                          <a:latin typeface="+mn-lt"/>
                          <a:ea typeface="+mn-ea"/>
                          <a:cs typeface="+mn-cs"/>
                        </a:rPr>
                        <a:t>Antibioprophylaxie systématique </a:t>
                      </a:r>
                      <a:r>
                        <a:rPr lang="fr-FR" sz="2800" b="1" kern="1200" dirty="0" smtClean="0">
                          <a:solidFill>
                            <a:srgbClr val="C00000"/>
                          </a:solidFill>
                          <a:effectLst/>
                          <a:latin typeface="+mn-lt"/>
                          <a:ea typeface="+mn-ea"/>
                          <a:cs typeface="+mn-cs"/>
                        </a:rPr>
                        <a:t>n’est pas recommandée</a:t>
                      </a:r>
                      <a:r>
                        <a:rPr lang="fr-FR" sz="2400" b="0" i="0" u="none" strike="noStrike" kern="1200" baseline="0" dirty="0" smtClean="0">
                          <a:solidFill>
                            <a:schemeClr val="dk1"/>
                          </a:solidFill>
                          <a:latin typeface="+mn-lt"/>
                          <a:ea typeface="+mn-ea"/>
                          <a:cs typeface="+mn-cs"/>
                        </a:rPr>
                        <a:t> chez la femme en cas d’</a:t>
                      </a:r>
                      <a:r>
                        <a:rPr lang="fr-FR" sz="2400" b="0" i="0" u="none" strike="noStrike" kern="1200" baseline="0" dirty="0" err="1" smtClean="0">
                          <a:solidFill>
                            <a:schemeClr val="dk1"/>
                          </a:solidFill>
                          <a:latin typeface="+mn-lt"/>
                          <a:ea typeface="+mn-ea"/>
                          <a:cs typeface="+mn-cs"/>
                        </a:rPr>
                        <a:t>acccht</a:t>
                      </a:r>
                      <a:r>
                        <a:rPr lang="fr-FR" sz="2400" b="0" i="0" u="none" strike="noStrike" kern="1200" baseline="0" dirty="0" smtClean="0">
                          <a:solidFill>
                            <a:schemeClr val="dk1"/>
                          </a:solidFill>
                          <a:latin typeface="+mn-lt"/>
                          <a:ea typeface="+mn-ea"/>
                          <a:cs typeface="+mn-cs"/>
                        </a:rPr>
                        <a:t> assisté par voie basse (forceps, ventouse)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Recommandation conditionnelle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Très faible qualité de l ’évidence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smtClean="0">
                        <a:ln>
                          <a:noFill/>
                        </a:ln>
                        <a:solidFill>
                          <a:prstClr val="black"/>
                        </a:solidFill>
                        <a:effectLst/>
                        <a:uLnTx/>
                        <a:uFillTx/>
                        <a:latin typeface="+mn-lt"/>
                        <a:ea typeface="+mn-ea"/>
                        <a:cs typeface="+mn-cs"/>
                      </a:endParaRPr>
                    </a:p>
                    <a:p>
                      <a:endParaRPr lang="fr-FR" sz="2400" b="0" i="0" u="none" strike="noStrike" kern="1200" baseline="0" dirty="0" smtClean="0">
                        <a:solidFill>
                          <a:schemeClr val="dk1"/>
                        </a:solidFill>
                        <a:latin typeface="+mn-lt"/>
                        <a:ea typeface="+mn-ea"/>
                        <a:cs typeface="+mn-cs"/>
                      </a:endParaRPr>
                    </a:p>
                  </a:txBody>
                  <a:tcPr marL="68580" marR="68580" marT="0" marB="0"/>
                </a:tc>
                <a:tc>
                  <a:txBody>
                    <a:bodyPr/>
                    <a:lstStyle/>
                    <a:p>
                      <a:endParaRPr lang="fr-FR" sz="2400" b="0" i="0" u="none" strike="noStrike" kern="1200" baseline="0" dirty="0" smtClean="0">
                        <a:solidFill>
                          <a:schemeClr val="dk1"/>
                        </a:solidFill>
                        <a:latin typeface="+mn-lt"/>
                        <a:ea typeface="+mn-ea"/>
                        <a:cs typeface="+mn-cs"/>
                      </a:endParaRPr>
                    </a:p>
                    <a:p>
                      <a:r>
                        <a:rPr lang="fr-FR" sz="2400" b="0" i="0" u="none" strike="noStrike" kern="1200" baseline="0" dirty="0" smtClean="0">
                          <a:solidFill>
                            <a:schemeClr val="dk1"/>
                          </a:solidFill>
                          <a:latin typeface="+mn-lt"/>
                          <a:ea typeface="+mn-ea"/>
                          <a:cs typeface="+mn-cs"/>
                        </a:rPr>
                        <a:t>Les données suggèrent que l’antibioprophylaxie ne réduit pas le risque d’infections maternelles après un accouchement assisté par voie basse. </a:t>
                      </a:r>
                    </a:p>
                    <a:p>
                      <a:r>
                        <a:rPr lang="fr-FR" sz="2400" b="0" i="0" u="none" strike="noStrike" kern="1200" baseline="0" dirty="0" smtClean="0">
                          <a:solidFill>
                            <a:schemeClr val="dk1"/>
                          </a:solidFill>
                          <a:latin typeface="+mn-lt"/>
                          <a:ea typeface="+mn-ea"/>
                          <a:cs typeface="+mn-cs"/>
                        </a:rPr>
                        <a:t>	</a:t>
                      </a:r>
                    </a:p>
                  </a:txBody>
                  <a:tcPr marL="68580" marR="68580" marT="0" marB="0"/>
                </a:tc>
                <a:extLst>
                  <a:ext uri="{0D108BD9-81ED-4DB2-BD59-A6C34878D82A}">
                    <a16:rowId xmlns:a16="http://schemas.microsoft.com/office/drawing/2014/main" val="10002"/>
                  </a:ext>
                </a:extLst>
              </a:tr>
            </a:tbl>
          </a:graphicData>
        </a:graphic>
      </p:graphicFrame>
      <p:sp>
        <p:nvSpPr>
          <p:cNvPr id="6" name="Title 1"/>
          <p:cNvSpPr>
            <a:spLocks noGrp="1"/>
          </p:cNvSpPr>
          <p:nvPr>
            <p:ph type="title"/>
          </p:nvPr>
        </p:nvSpPr>
        <p:spPr>
          <a:xfrm>
            <a:off x="748145" y="188640"/>
            <a:ext cx="10792691" cy="850900"/>
          </a:xfrm>
        </p:spPr>
        <p:txBody>
          <a:bodyPr>
            <a:normAutofit/>
          </a:bodyPr>
          <a:lstStyle/>
          <a:p>
            <a:pPr algn="ctr"/>
            <a:r>
              <a:rPr lang="en-US" sz="3200" dirty="0" err="1"/>
              <a:t>Prévention</a:t>
            </a:r>
            <a:r>
              <a:rPr lang="en-US" sz="3200" dirty="0"/>
              <a:t> des infections </a:t>
            </a:r>
            <a:r>
              <a:rPr lang="en-US" sz="3200" dirty="0" err="1"/>
              <a:t>maternelles</a:t>
            </a:r>
            <a:r>
              <a:rPr lang="en-US" sz="3200" dirty="0"/>
              <a:t> du </a:t>
            </a:r>
            <a:r>
              <a:rPr lang="en-US" sz="3200" dirty="0" err="1"/>
              <a:t>péripartum</a:t>
            </a:r>
            <a:r>
              <a:rPr lang="en-US" sz="3200" dirty="0"/>
              <a:t> </a:t>
            </a:r>
          </a:p>
        </p:txBody>
      </p:sp>
    </p:spTree>
    <p:extLst>
      <p:ext uri="{BB962C8B-B14F-4D97-AF65-F5344CB8AC3E}">
        <p14:creationId xmlns:p14="http://schemas.microsoft.com/office/powerpoint/2010/main" val="545933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722617873"/>
              </p:ext>
            </p:extLst>
          </p:nvPr>
        </p:nvGraphicFramePr>
        <p:xfrm>
          <a:off x="360217" y="1102498"/>
          <a:ext cx="11554692" cy="6065520"/>
        </p:xfrm>
        <a:graphic>
          <a:graphicData uri="http://schemas.openxmlformats.org/drawingml/2006/table">
            <a:tbl>
              <a:tblPr firstRow="1" bandRow="1">
                <a:tableStyleId>{5C22544A-7EE6-4342-B048-85BDC9FD1C3A}</a:tableStyleId>
              </a:tblPr>
              <a:tblGrid>
                <a:gridCol w="3509243">
                  <a:extLst>
                    <a:ext uri="{9D8B030D-6E8A-4147-A177-3AD203B41FA5}">
                      <a16:colId xmlns:a16="http://schemas.microsoft.com/office/drawing/2014/main" val="20000"/>
                    </a:ext>
                  </a:extLst>
                </a:gridCol>
                <a:gridCol w="2931963">
                  <a:extLst>
                    <a:ext uri="{9D8B030D-6E8A-4147-A177-3AD203B41FA5}">
                      <a16:colId xmlns:a16="http://schemas.microsoft.com/office/drawing/2014/main" val="20001"/>
                    </a:ext>
                  </a:extLst>
                </a:gridCol>
                <a:gridCol w="5113486">
                  <a:extLst>
                    <a:ext uri="{9D8B030D-6E8A-4147-A177-3AD203B41FA5}">
                      <a16:colId xmlns:a16="http://schemas.microsoft.com/office/drawing/2014/main" val="20002"/>
                    </a:ext>
                  </a:extLst>
                </a:gridCol>
              </a:tblGrid>
              <a:tr h="908066">
                <a:tc>
                  <a:txBody>
                    <a:bodyPr/>
                    <a:lstStyle/>
                    <a:p>
                      <a:pPr algn="ctr"/>
                      <a:r>
                        <a:rPr lang="en-US" sz="2800" dirty="0" err="1" smtClean="0">
                          <a:solidFill>
                            <a:schemeClr val="bg1"/>
                          </a:solidFill>
                        </a:rPr>
                        <a:t>Recommandations</a:t>
                      </a:r>
                      <a:endParaRPr lang="en-US" sz="28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smtClean="0">
                          <a:ln>
                            <a:noFill/>
                          </a:ln>
                          <a:solidFill>
                            <a:prstClr val="white"/>
                          </a:solidFill>
                          <a:effectLst/>
                          <a:uLnTx/>
                          <a:uFillTx/>
                          <a:latin typeface="+mn-lt"/>
                          <a:ea typeface="+mn-ea"/>
                          <a:cs typeface="+mn-cs"/>
                        </a:rPr>
                        <a:t>Niveau de qualité des évidences </a:t>
                      </a:r>
                      <a:endParaRPr lang="en-US" sz="2800" dirty="0" smtClean="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bg1"/>
                          </a:solidFill>
                        </a:rPr>
                        <a:t>Justification et mise</a:t>
                      </a:r>
                      <a:r>
                        <a:rPr lang="en-US" sz="2800" baseline="0" dirty="0" smtClean="0">
                          <a:solidFill>
                            <a:schemeClr val="bg1"/>
                          </a:solidFill>
                        </a:rPr>
                        <a:t> </a:t>
                      </a:r>
                      <a:r>
                        <a:rPr lang="en-US" sz="2800" baseline="0" dirty="0" err="1" smtClean="0">
                          <a:solidFill>
                            <a:schemeClr val="bg1"/>
                          </a:solidFill>
                        </a:rPr>
                        <a:t>en</a:t>
                      </a:r>
                      <a:r>
                        <a:rPr lang="en-US" sz="2800" baseline="0" dirty="0" smtClean="0">
                          <a:solidFill>
                            <a:schemeClr val="bg1"/>
                          </a:solidFill>
                        </a:rPr>
                        <a:t> oeuvre </a:t>
                      </a:r>
                      <a:endParaRPr lang="en-US" sz="2800" dirty="0" smtClean="0">
                        <a:solidFill>
                          <a:schemeClr val="bg1"/>
                        </a:solidFill>
                      </a:endParaRPr>
                    </a:p>
                  </a:txBody>
                  <a:tcPr/>
                </a:tc>
                <a:extLst>
                  <a:ext uri="{0D108BD9-81ED-4DB2-BD59-A6C34878D82A}">
                    <a16:rowId xmlns:a16="http://schemas.microsoft.com/office/drawing/2014/main" val="10000"/>
                  </a:ext>
                </a:extLst>
              </a:tr>
              <a:tr h="2131982">
                <a:tc>
                  <a:txBody>
                    <a:bodyPr/>
                    <a:lstStyle/>
                    <a:p>
                      <a:r>
                        <a:rPr lang="en-GB" sz="2000" dirty="0">
                          <a:effectLst/>
                          <a:latin typeface="Calibri" panose="020F0502020204030204" pitchFamily="34" charset="0"/>
                          <a:ea typeface="SimSun" panose="02010600030101010101" pitchFamily="2" charset="-122"/>
                          <a:cs typeface="Calibri" panose="020F0502020204030204" pitchFamily="34" charset="0"/>
                        </a:rPr>
                        <a:t>13. </a:t>
                      </a:r>
                      <a:r>
                        <a:rPr lang="fr-FR" sz="2400" b="0" i="0" u="none" strike="noStrike" kern="1200" baseline="0" dirty="0" smtClean="0">
                          <a:solidFill>
                            <a:schemeClr val="dk1"/>
                          </a:solidFill>
                          <a:latin typeface="+mn-lt"/>
                          <a:ea typeface="+mn-ea"/>
                          <a:cs typeface="+mn-cs"/>
                        </a:rPr>
                        <a:t>Antibiothérapie systématique </a:t>
                      </a:r>
                      <a:r>
                        <a:rPr lang="fr-FR" sz="2800" b="1" kern="1200" dirty="0" smtClean="0">
                          <a:solidFill>
                            <a:srgbClr val="C00000"/>
                          </a:solidFill>
                          <a:effectLst/>
                          <a:latin typeface="+mn-lt"/>
                          <a:ea typeface="+mn-ea"/>
                          <a:cs typeface="+mn-cs"/>
                        </a:rPr>
                        <a:t>est recommandée</a:t>
                      </a:r>
                      <a:r>
                        <a:rPr lang="fr-FR" sz="2400" b="0" i="0" u="none" strike="noStrike" kern="1200" baseline="0" dirty="0" smtClean="0">
                          <a:solidFill>
                            <a:schemeClr val="dk1"/>
                          </a:solidFill>
                          <a:latin typeface="+mn-lt"/>
                          <a:ea typeface="+mn-ea"/>
                          <a:cs typeface="+mn-cs"/>
                        </a:rPr>
                        <a:t> chez la femme en cas de déchirure périnéale du troisième ou du quatrième degré.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Recommandation forte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Très faible qualité de l ’évidence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smtClean="0">
                        <a:ln>
                          <a:noFill/>
                        </a:ln>
                        <a:solidFill>
                          <a:prstClr val="black"/>
                        </a:solidFill>
                        <a:effectLst/>
                        <a:uLnTx/>
                        <a:uFillTx/>
                        <a:latin typeface="+mn-lt"/>
                        <a:ea typeface="+mn-ea"/>
                        <a:cs typeface="+mn-cs"/>
                      </a:endParaRPr>
                    </a:p>
                    <a:p>
                      <a:endParaRPr lang="fr-FR" sz="2400" b="0" i="0" u="none" strike="noStrike" kern="1200" baseline="0" dirty="0" smtClean="0">
                        <a:solidFill>
                          <a:schemeClr val="dk1"/>
                        </a:solidFill>
                        <a:latin typeface="+mn-lt"/>
                        <a:ea typeface="+mn-ea"/>
                        <a:cs typeface="+mn-cs"/>
                      </a:endParaRPr>
                    </a:p>
                  </a:txBody>
                  <a:tcPr marL="68580" marR="68580" marT="0" marB="0"/>
                </a:tc>
                <a:tc>
                  <a:txBody>
                    <a:bodyPr/>
                    <a:lstStyle/>
                    <a:p>
                      <a:r>
                        <a:rPr lang="fr-FR" sz="2400" b="0" i="0" u="none" strike="noStrike" kern="1200" baseline="0" dirty="0" smtClean="0">
                          <a:solidFill>
                            <a:schemeClr val="dk1"/>
                          </a:solidFill>
                          <a:latin typeface="+mn-lt"/>
                          <a:ea typeface="+mn-ea"/>
                          <a:cs typeface="+mn-cs"/>
                        </a:rPr>
                        <a:t>Données disponibles insuffisantes  mais  données indirectes  qui mettent en évidence un bénéfice de l’antibioprophylaxie en cas de plaies potentiellement contaminées dans la pratique clinique.  </a:t>
                      </a:r>
                    </a:p>
                    <a:p>
                      <a:r>
                        <a:rPr lang="fr-FR" sz="2400" b="0" i="0" u="none" strike="noStrike" kern="1200" baseline="0" dirty="0" smtClean="0">
                          <a:solidFill>
                            <a:schemeClr val="dk1"/>
                          </a:solidFill>
                          <a:latin typeface="+mn-lt"/>
                          <a:ea typeface="+mn-ea"/>
                          <a:cs typeface="+mn-cs"/>
                        </a:rPr>
                        <a:t>	</a:t>
                      </a:r>
                    </a:p>
                  </a:txBody>
                  <a:tcPr marL="68580" marR="68580" marT="0" marB="0"/>
                </a:tc>
                <a:extLst>
                  <a:ext uri="{0D108BD9-81ED-4DB2-BD59-A6C34878D82A}">
                    <a16:rowId xmlns:a16="http://schemas.microsoft.com/office/drawing/2014/main" val="10001"/>
                  </a:ext>
                </a:extLst>
              </a:tr>
              <a:tr h="2285958">
                <a:tc>
                  <a:txBody>
                    <a:bodyPr/>
                    <a:lstStyle/>
                    <a:p>
                      <a:pPr marL="0" marR="0" indent="0" algn="l" defTabSz="914400" rtl="0" eaLnBrk="1" fontAlgn="ctr" latinLnBrk="0" hangingPunct="1">
                        <a:lnSpc>
                          <a:spcPct val="115000"/>
                        </a:lnSpc>
                        <a:spcBef>
                          <a:spcPts val="600"/>
                        </a:spcBef>
                        <a:spcAft>
                          <a:spcPts val="600"/>
                        </a:spcAft>
                        <a:buClrTx/>
                        <a:buSzTx/>
                        <a:buFontTx/>
                        <a:buNone/>
                        <a:tabLst/>
                        <a:defRPr/>
                      </a:pPr>
                      <a:r>
                        <a:rPr lang="en-GB" sz="2000" dirty="0">
                          <a:effectLst/>
                          <a:latin typeface="Calibri" panose="020F0502020204030204" pitchFamily="34" charset="0"/>
                          <a:ea typeface="SimSun" panose="02010600030101010101" pitchFamily="2" charset="-122"/>
                          <a:cs typeface="Calibri" panose="020F0502020204030204" pitchFamily="34" charset="0"/>
                        </a:rPr>
                        <a:t>14. </a:t>
                      </a:r>
                      <a:r>
                        <a:rPr lang="fr-FR" sz="2400" b="0" i="0" u="none" strike="noStrike" kern="1200" baseline="0" dirty="0" smtClean="0">
                          <a:solidFill>
                            <a:schemeClr val="dk1"/>
                          </a:solidFill>
                          <a:latin typeface="+mn-lt"/>
                          <a:ea typeface="+mn-ea"/>
                          <a:cs typeface="+mn-cs"/>
                        </a:rPr>
                        <a:t>Antibioprophylaxie systématique </a:t>
                      </a:r>
                      <a:r>
                        <a:rPr lang="fr-FR" sz="2800" b="1" kern="1200" dirty="0" smtClean="0">
                          <a:solidFill>
                            <a:srgbClr val="C00000"/>
                          </a:solidFill>
                          <a:effectLst/>
                          <a:latin typeface="+mn-lt"/>
                          <a:ea typeface="+mn-ea"/>
                          <a:cs typeface="+mn-cs"/>
                        </a:rPr>
                        <a:t>n’est pas recommandée</a:t>
                      </a:r>
                      <a:r>
                        <a:rPr lang="fr-FR" sz="2400" b="0" i="0" u="none" strike="noStrike" kern="1200" baseline="0" dirty="0" smtClean="0">
                          <a:solidFill>
                            <a:schemeClr val="dk1"/>
                          </a:solidFill>
                          <a:latin typeface="+mn-lt"/>
                          <a:ea typeface="+mn-ea"/>
                          <a:cs typeface="+mn-cs"/>
                        </a:rPr>
                        <a:t> chez la femme en cas d’épisiotomie.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Recommandation forte basée sur un consensus.  </a:t>
                      </a:r>
                    </a:p>
                    <a:p>
                      <a:endParaRPr lang="fr-FR" sz="2400" b="0" i="0" u="none" strike="noStrike" kern="1200" baseline="0" dirty="0" smtClean="0">
                        <a:solidFill>
                          <a:schemeClr val="dk1"/>
                        </a:solidFill>
                        <a:latin typeface="+mn-lt"/>
                        <a:ea typeface="+mn-ea"/>
                        <a:cs typeface="+mn-cs"/>
                      </a:endParaRPr>
                    </a:p>
                  </a:txBody>
                  <a:tcPr marL="68580" marR="68580" marT="0" marB="0"/>
                </a:tc>
                <a:tc>
                  <a:txBody>
                    <a:bodyPr/>
                    <a:lstStyle/>
                    <a:p>
                      <a:r>
                        <a:rPr lang="fr-FR" sz="2400" b="0" i="0" u="none" strike="noStrike" kern="1200" baseline="0" dirty="0" smtClean="0">
                          <a:solidFill>
                            <a:schemeClr val="dk1"/>
                          </a:solidFill>
                          <a:latin typeface="+mn-lt"/>
                          <a:ea typeface="+mn-ea"/>
                          <a:cs typeface="+mn-cs"/>
                        </a:rPr>
                        <a:t>Données actuelles insuffisantes.</a:t>
                      </a:r>
                    </a:p>
                    <a:p>
                      <a:r>
                        <a:rPr lang="fr-FR" sz="2400" b="0" i="0" u="none" strike="noStrike" kern="1200" baseline="0" dirty="0" smtClean="0">
                          <a:solidFill>
                            <a:schemeClr val="dk1"/>
                          </a:solidFill>
                          <a:latin typeface="+mn-lt"/>
                          <a:ea typeface="+mn-ea"/>
                          <a:cs typeface="+mn-cs"/>
                        </a:rPr>
                        <a:t>Pratiquées soigneusement, les épisiotomies sont généralement associées à un faible taux d’infection dans les milieux où les mesures de lutte contre les infections sont bien observées. 	</a:t>
                      </a:r>
                    </a:p>
                  </a:txBody>
                  <a:tcPr marL="68580" marR="68580" marT="0" marB="0"/>
                </a:tc>
                <a:extLst>
                  <a:ext uri="{0D108BD9-81ED-4DB2-BD59-A6C34878D82A}">
                    <a16:rowId xmlns:a16="http://schemas.microsoft.com/office/drawing/2014/main" val="10002"/>
                  </a:ext>
                </a:extLst>
              </a:tr>
            </a:tbl>
          </a:graphicData>
        </a:graphic>
      </p:graphicFrame>
      <p:sp>
        <p:nvSpPr>
          <p:cNvPr id="5" name="Title 1"/>
          <p:cNvSpPr txBox="1">
            <a:spLocks/>
          </p:cNvSpPr>
          <p:nvPr/>
        </p:nvSpPr>
        <p:spPr bwMode="auto">
          <a:xfrm>
            <a:off x="801199" y="198726"/>
            <a:ext cx="1059872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kern="1200">
                <a:solidFill>
                  <a:srgbClr val="007DC5"/>
                </a:solidFill>
                <a:latin typeface="+mj-lt"/>
                <a:ea typeface="+mj-ea"/>
                <a:cs typeface="+mj-cs"/>
              </a:defRPr>
            </a:lvl1pPr>
            <a:lvl2pPr algn="l" rtl="0" eaLnBrk="0" fontAlgn="base" hangingPunct="0">
              <a:spcBef>
                <a:spcPct val="0"/>
              </a:spcBef>
              <a:spcAft>
                <a:spcPct val="0"/>
              </a:spcAft>
              <a:defRPr sz="3600" b="1">
                <a:solidFill>
                  <a:srgbClr val="007DC5"/>
                </a:solidFill>
                <a:latin typeface="Calibri" pitchFamily="34" charset="0"/>
              </a:defRPr>
            </a:lvl2pPr>
            <a:lvl3pPr algn="l" rtl="0" eaLnBrk="0" fontAlgn="base" hangingPunct="0">
              <a:spcBef>
                <a:spcPct val="0"/>
              </a:spcBef>
              <a:spcAft>
                <a:spcPct val="0"/>
              </a:spcAft>
              <a:defRPr sz="3600" b="1">
                <a:solidFill>
                  <a:srgbClr val="007DC5"/>
                </a:solidFill>
                <a:latin typeface="Calibri" pitchFamily="34" charset="0"/>
              </a:defRPr>
            </a:lvl3pPr>
            <a:lvl4pPr algn="l" rtl="0" eaLnBrk="0" fontAlgn="base" hangingPunct="0">
              <a:spcBef>
                <a:spcPct val="0"/>
              </a:spcBef>
              <a:spcAft>
                <a:spcPct val="0"/>
              </a:spcAft>
              <a:defRPr sz="3600" b="1">
                <a:solidFill>
                  <a:srgbClr val="007DC5"/>
                </a:solidFill>
                <a:latin typeface="Calibri" pitchFamily="34" charset="0"/>
              </a:defRPr>
            </a:lvl4pPr>
            <a:lvl5pPr algn="l" rtl="0" eaLnBrk="0" fontAlgn="base" hangingPunct="0">
              <a:spcBef>
                <a:spcPct val="0"/>
              </a:spcBef>
              <a:spcAft>
                <a:spcPct val="0"/>
              </a:spcAft>
              <a:defRPr sz="3600" b="1">
                <a:solidFill>
                  <a:srgbClr val="007DC5"/>
                </a:solidFill>
                <a:latin typeface="Calibri" pitchFamily="34" charset="0"/>
              </a:defRPr>
            </a:lvl5pPr>
            <a:lvl6pPr marL="457200" algn="l" rtl="0" fontAlgn="base">
              <a:spcBef>
                <a:spcPct val="0"/>
              </a:spcBef>
              <a:spcAft>
                <a:spcPct val="0"/>
              </a:spcAft>
              <a:defRPr sz="3600" b="1">
                <a:solidFill>
                  <a:srgbClr val="007DC5"/>
                </a:solidFill>
                <a:latin typeface="Calibri" pitchFamily="34" charset="0"/>
              </a:defRPr>
            </a:lvl6pPr>
            <a:lvl7pPr marL="914400" algn="l" rtl="0" fontAlgn="base">
              <a:spcBef>
                <a:spcPct val="0"/>
              </a:spcBef>
              <a:spcAft>
                <a:spcPct val="0"/>
              </a:spcAft>
              <a:defRPr sz="3600" b="1">
                <a:solidFill>
                  <a:srgbClr val="007DC5"/>
                </a:solidFill>
                <a:latin typeface="Calibri" pitchFamily="34" charset="0"/>
              </a:defRPr>
            </a:lvl7pPr>
            <a:lvl8pPr marL="1371600" algn="l" rtl="0" fontAlgn="base">
              <a:spcBef>
                <a:spcPct val="0"/>
              </a:spcBef>
              <a:spcAft>
                <a:spcPct val="0"/>
              </a:spcAft>
              <a:defRPr sz="3600" b="1">
                <a:solidFill>
                  <a:srgbClr val="007DC5"/>
                </a:solidFill>
                <a:latin typeface="Calibri" pitchFamily="34" charset="0"/>
              </a:defRPr>
            </a:lvl8pPr>
            <a:lvl9pPr marL="1828800" algn="l" rtl="0" fontAlgn="base">
              <a:spcBef>
                <a:spcPct val="0"/>
              </a:spcBef>
              <a:spcAft>
                <a:spcPct val="0"/>
              </a:spcAft>
              <a:defRPr sz="3600" b="1">
                <a:solidFill>
                  <a:srgbClr val="007DC5"/>
                </a:solidFill>
                <a:latin typeface="Calibri" pitchFamily="34" charset="0"/>
              </a:defRPr>
            </a:lvl9pPr>
          </a:lstStyle>
          <a:p>
            <a:pPr algn="ctr"/>
            <a:r>
              <a:rPr lang="en-US" sz="3200" dirty="0" err="1"/>
              <a:t>Prévention</a:t>
            </a:r>
            <a:r>
              <a:rPr lang="en-US" sz="3200" dirty="0"/>
              <a:t> des infections </a:t>
            </a:r>
            <a:r>
              <a:rPr lang="en-US" sz="3200" dirty="0" err="1"/>
              <a:t>maternelles</a:t>
            </a:r>
            <a:r>
              <a:rPr lang="en-US" sz="3200" dirty="0"/>
              <a:t> du </a:t>
            </a:r>
            <a:r>
              <a:rPr lang="en-US" sz="3200" dirty="0" err="1"/>
              <a:t>péripartum</a:t>
            </a:r>
            <a:r>
              <a:rPr lang="en-US" sz="3200" dirty="0"/>
              <a:t> </a:t>
            </a:r>
          </a:p>
        </p:txBody>
      </p:sp>
    </p:spTree>
    <p:extLst>
      <p:ext uri="{BB962C8B-B14F-4D97-AF65-F5344CB8AC3E}">
        <p14:creationId xmlns:p14="http://schemas.microsoft.com/office/powerpoint/2010/main" val="4264618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774883159"/>
              </p:ext>
            </p:extLst>
          </p:nvPr>
        </p:nvGraphicFramePr>
        <p:xfrm>
          <a:off x="332509" y="1116352"/>
          <a:ext cx="11665527" cy="6157279"/>
        </p:xfrm>
        <a:graphic>
          <a:graphicData uri="http://schemas.openxmlformats.org/drawingml/2006/table">
            <a:tbl>
              <a:tblPr firstRow="1" bandRow="1">
                <a:tableStyleId>{5C22544A-7EE6-4342-B048-85BDC9FD1C3A}</a:tableStyleId>
              </a:tblPr>
              <a:tblGrid>
                <a:gridCol w="3888509">
                  <a:extLst>
                    <a:ext uri="{9D8B030D-6E8A-4147-A177-3AD203B41FA5}">
                      <a16:colId xmlns:a16="http://schemas.microsoft.com/office/drawing/2014/main" val="20000"/>
                    </a:ext>
                  </a:extLst>
                </a:gridCol>
                <a:gridCol w="3304912">
                  <a:extLst>
                    <a:ext uri="{9D8B030D-6E8A-4147-A177-3AD203B41FA5}">
                      <a16:colId xmlns:a16="http://schemas.microsoft.com/office/drawing/2014/main" val="20001"/>
                    </a:ext>
                  </a:extLst>
                </a:gridCol>
                <a:gridCol w="4472106">
                  <a:extLst>
                    <a:ext uri="{9D8B030D-6E8A-4147-A177-3AD203B41FA5}">
                      <a16:colId xmlns:a16="http://schemas.microsoft.com/office/drawing/2014/main" val="20002"/>
                    </a:ext>
                  </a:extLst>
                </a:gridCol>
              </a:tblGrid>
              <a:tr h="904171">
                <a:tc>
                  <a:txBody>
                    <a:bodyPr/>
                    <a:lstStyle/>
                    <a:p>
                      <a:pPr algn="ctr"/>
                      <a:r>
                        <a:rPr lang="en-US" sz="2600" dirty="0" err="1" smtClean="0">
                          <a:solidFill>
                            <a:schemeClr val="bg1"/>
                          </a:solidFill>
                        </a:rPr>
                        <a:t>Recommandations</a:t>
                      </a:r>
                      <a:endParaRPr lang="en-US" sz="26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600" b="1" i="0" u="none" strike="noStrike" kern="1200" cap="none" spc="0" normalizeH="0" baseline="0" noProof="0" dirty="0" smtClean="0">
                          <a:ln>
                            <a:noFill/>
                          </a:ln>
                          <a:solidFill>
                            <a:prstClr val="white"/>
                          </a:solidFill>
                          <a:effectLst/>
                          <a:uLnTx/>
                          <a:uFillTx/>
                          <a:latin typeface="+mn-lt"/>
                          <a:ea typeface="+mn-ea"/>
                          <a:cs typeface="+mn-cs"/>
                        </a:rPr>
                        <a:t>Niveau de qualité des évidences </a:t>
                      </a:r>
                      <a:endParaRPr lang="en-US" sz="2600" dirty="0" smtClean="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olidFill>
                            <a:schemeClr val="bg1"/>
                          </a:solidFill>
                        </a:rPr>
                        <a:t>Justification et mise</a:t>
                      </a:r>
                      <a:r>
                        <a:rPr lang="en-US" sz="2600" baseline="0" dirty="0" smtClean="0">
                          <a:solidFill>
                            <a:schemeClr val="bg1"/>
                          </a:solidFill>
                        </a:rPr>
                        <a:t> </a:t>
                      </a:r>
                      <a:r>
                        <a:rPr lang="en-US" sz="2600" baseline="0" dirty="0" err="1" smtClean="0">
                          <a:solidFill>
                            <a:schemeClr val="bg1"/>
                          </a:solidFill>
                        </a:rPr>
                        <a:t>en</a:t>
                      </a:r>
                      <a:r>
                        <a:rPr lang="en-US" sz="2600" baseline="0" dirty="0" smtClean="0">
                          <a:solidFill>
                            <a:schemeClr val="bg1"/>
                          </a:solidFill>
                        </a:rPr>
                        <a:t> oeuvre </a:t>
                      </a:r>
                      <a:endParaRPr lang="en-US" sz="2600" dirty="0" smtClean="0">
                        <a:solidFill>
                          <a:schemeClr val="bg1"/>
                        </a:solidFill>
                      </a:endParaRPr>
                    </a:p>
                  </a:txBody>
                  <a:tcPr/>
                </a:tc>
                <a:extLst>
                  <a:ext uri="{0D108BD9-81ED-4DB2-BD59-A6C34878D82A}">
                    <a16:rowId xmlns:a16="http://schemas.microsoft.com/office/drawing/2014/main" val="10000"/>
                  </a:ext>
                </a:extLst>
              </a:tr>
              <a:tr h="2259993">
                <a:tc>
                  <a:txBody>
                    <a:bodyPr/>
                    <a:lstStyle/>
                    <a:p>
                      <a:r>
                        <a:rPr lang="en-GB" sz="2000" dirty="0">
                          <a:effectLst/>
                          <a:latin typeface="Calibri" panose="020F0502020204030204" pitchFamily="34" charset="0"/>
                          <a:ea typeface="SimSun" panose="02010600030101010101" pitchFamily="2" charset="-122"/>
                          <a:cs typeface="Calibri" panose="020F0502020204030204" pitchFamily="34" charset="0"/>
                        </a:rPr>
                        <a:t>15. </a:t>
                      </a:r>
                      <a:r>
                        <a:rPr lang="fr-FR" sz="2400" b="0" i="0" u="none" strike="noStrike" kern="1200" baseline="0" dirty="0" smtClean="0">
                          <a:solidFill>
                            <a:schemeClr val="dk1"/>
                          </a:solidFill>
                          <a:latin typeface="+mn-lt"/>
                          <a:ea typeface="+mn-ea"/>
                          <a:cs typeface="+mn-cs"/>
                        </a:rPr>
                        <a:t>Antibioprophylaxie systématique </a:t>
                      </a:r>
                      <a:r>
                        <a:rPr lang="fr-FR" sz="2800" b="1" kern="1200" dirty="0" smtClean="0">
                          <a:solidFill>
                            <a:srgbClr val="C00000"/>
                          </a:solidFill>
                          <a:effectLst/>
                          <a:latin typeface="+mn-lt"/>
                          <a:ea typeface="+mn-ea"/>
                          <a:cs typeface="+mn-cs"/>
                        </a:rPr>
                        <a:t>n’est pas recommandée</a:t>
                      </a:r>
                      <a:r>
                        <a:rPr lang="fr-FR" sz="2400" b="0" i="0" u="none" strike="noStrike" kern="1200" baseline="0" dirty="0" smtClean="0">
                          <a:solidFill>
                            <a:schemeClr val="dk1"/>
                          </a:solidFill>
                          <a:latin typeface="+mn-lt"/>
                          <a:ea typeface="+mn-ea"/>
                          <a:cs typeface="+mn-cs"/>
                        </a:rPr>
                        <a:t> chez la femme en cas d’</a:t>
                      </a:r>
                      <a:r>
                        <a:rPr lang="fr-FR" sz="2400" b="0" i="0" u="none" strike="noStrike" kern="1200" baseline="0" dirty="0" err="1" smtClean="0">
                          <a:solidFill>
                            <a:schemeClr val="dk1"/>
                          </a:solidFill>
                          <a:latin typeface="+mn-lt"/>
                          <a:ea typeface="+mn-ea"/>
                          <a:cs typeface="+mn-cs"/>
                        </a:rPr>
                        <a:t>acccht</a:t>
                      </a:r>
                      <a:r>
                        <a:rPr lang="fr-FR" sz="2400" b="0" i="0" u="none" strike="noStrike" kern="1200" baseline="0" dirty="0" smtClean="0">
                          <a:solidFill>
                            <a:schemeClr val="dk1"/>
                          </a:solidFill>
                          <a:latin typeface="+mn-lt"/>
                          <a:ea typeface="+mn-ea"/>
                          <a:cs typeface="+mn-cs"/>
                        </a:rPr>
                        <a:t> par voie basse non compliqué.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Recommandation forte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Très faible qualité de l ’évidence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smtClean="0">
                        <a:ln>
                          <a:noFill/>
                        </a:ln>
                        <a:solidFill>
                          <a:prstClr val="black"/>
                        </a:solidFill>
                        <a:effectLst/>
                        <a:uLnTx/>
                        <a:uFillTx/>
                        <a:latin typeface="+mn-lt"/>
                        <a:ea typeface="+mn-ea"/>
                        <a:cs typeface="+mn-cs"/>
                      </a:endParaRPr>
                    </a:p>
                    <a:p>
                      <a:endParaRPr lang="fr-FR" sz="2400" b="0" i="0" u="none" strike="noStrike" kern="1200" baseline="0" dirty="0" smtClean="0">
                        <a:solidFill>
                          <a:schemeClr val="dk1"/>
                        </a:solidFill>
                        <a:latin typeface="+mn-lt"/>
                        <a:ea typeface="+mn-ea"/>
                        <a:cs typeface="+mn-cs"/>
                      </a:endParaRPr>
                    </a:p>
                  </a:txBody>
                  <a:tcPr marL="68580" marR="68580" marT="0" marB="0"/>
                </a:tc>
                <a:tc>
                  <a:txBody>
                    <a:bodyPr/>
                    <a:lstStyle/>
                    <a:p>
                      <a:r>
                        <a:rPr lang="fr-FR" sz="2400" b="0" i="0" u="none" strike="noStrike" kern="1200" baseline="0" dirty="0" smtClean="0">
                          <a:solidFill>
                            <a:schemeClr val="dk1"/>
                          </a:solidFill>
                          <a:latin typeface="+mn-lt"/>
                          <a:ea typeface="+mn-ea"/>
                          <a:cs typeface="+mn-cs"/>
                        </a:rPr>
                        <a:t>Un « accouchement vaginal non compliqué » : un accouchement vaginal ne comportant aucun facteur de risque spécifique ni aucun signe clinique d’infection maternelle du </a:t>
                      </a:r>
                      <a:r>
                        <a:rPr lang="fr-FR" sz="2400" b="0" i="0" u="none" strike="noStrike" kern="1200" baseline="0" dirty="0" err="1" smtClean="0">
                          <a:solidFill>
                            <a:schemeClr val="dk1"/>
                          </a:solidFill>
                          <a:latin typeface="+mn-lt"/>
                          <a:ea typeface="+mn-ea"/>
                          <a:cs typeface="+mn-cs"/>
                        </a:rPr>
                        <a:t>péripartum</a:t>
                      </a:r>
                      <a:r>
                        <a:rPr lang="fr-FR" sz="2400" b="0" i="0" u="none" strike="noStrike" kern="1200" baseline="0" dirty="0" smtClean="0">
                          <a:solidFill>
                            <a:schemeClr val="dk1"/>
                          </a:solidFill>
                          <a:latin typeface="+mn-lt"/>
                          <a:ea typeface="+mn-ea"/>
                          <a:cs typeface="+mn-cs"/>
                        </a:rPr>
                        <a:t>	</a:t>
                      </a:r>
                    </a:p>
                  </a:txBody>
                  <a:tcPr marL="68580" marR="68580" marT="0" marB="0"/>
                </a:tc>
                <a:extLst>
                  <a:ext uri="{0D108BD9-81ED-4DB2-BD59-A6C34878D82A}">
                    <a16:rowId xmlns:a16="http://schemas.microsoft.com/office/drawing/2014/main" val="10001"/>
                  </a:ext>
                </a:extLst>
              </a:tr>
              <a:tr h="2993115">
                <a:tc>
                  <a:txBody>
                    <a:bodyPr/>
                    <a:lstStyle/>
                    <a:p>
                      <a:pPr marL="0" marR="0" indent="0" algn="l" defTabSz="914400" rtl="0" eaLnBrk="1" fontAlgn="ctr" latinLnBrk="0" hangingPunct="1">
                        <a:lnSpc>
                          <a:spcPct val="115000"/>
                        </a:lnSpc>
                        <a:spcBef>
                          <a:spcPts val="600"/>
                        </a:spcBef>
                        <a:spcAft>
                          <a:spcPts val="600"/>
                        </a:spcAft>
                        <a:buClrTx/>
                        <a:buSzTx/>
                        <a:buFontTx/>
                        <a:buNone/>
                        <a:tabLst/>
                        <a:defRPr/>
                      </a:pPr>
                      <a:r>
                        <a:rPr lang="en-GB" sz="2000" dirty="0">
                          <a:effectLst/>
                          <a:latin typeface="Calibri" panose="020F0502020204030204" pitchFamily="34" charset="0"/>
                          <a:ea typeface="SimSun" panose="02010600030101010101" pitchFamily="2" charset="-122"/>
                          <a:cs typeface="Calibri" panose="020F0502020204030204" pitchFamily="34" charset="0"/>
                        </a:rPr>
                        <a:t>16. </a:t>
                      </a:r>
                      <a:r>
                        <a:rPr lang="fr-FR" sz="2400" b="0" i="0" u="none" strike="noStrike" kern="1200" baseline="0" dirty="0" smtClean="0">
                          <a:solidFill>
                            <a:schemeClr val="dk1"/>
                          </a:solidFill>
                          <a:latin typeface="+mn-lt"/>
                          <a:ea typeface="+mn-ea"/>
                          <a:cs typeface="+mn-cs"/>
                        </a:rPr>
                        <a:t>La toilette vaginale par </a:t>
                      </a:r>
                      <a:r>
                        <a:rPr lang="fr-FR" sz="2400" b="0" i="0" u="none" strike="noStrike" kern="1200" baseline="0" dirty="0" err="1" smtClean="0">
                          <a:solidFill>
                            <a:schemeClr val="dk1"/>
                          </a:solidFill>
                          <a:latin typeface="+mn-lt"/>
                          <a:ea typeface="+mn-ea"/>
                          <a:cs typeface="+mn-cs"/>
                        </a:rPr>
                        <a:t>povidone</a:t>
                      </a:r>
                      <a:r>
                        <a:rPr lang="fr-FR" sz="2400" b="0" i="0" u="none" strike="noStrike" kern="1200" baseline="0" dirty="0" smtClean="0">
                          <a:solidFill>
                            <a:schemeClr val="dk1"/>
                          </a:solidFill>
                          <a:latin typeface="+mn-lt"/>
                          <a:ea typeface="+mn-ea"/>
                          <a:cs typeface="+mn-cs"/>
                        </a:rPr>
                        <a:t> iodée </a:t>
                      </a:r>
                      <a:r>
                        <a:rPr lang="fr-FR" sz="2800" b="1" kern="1200" dirty="0" smtClean="0">
                          <a:solidFill>
                            <a:srgbClr val="C00000"/>
                          </a:solidFill>
                          <a:effectLst/>
                          <a:latin typeface="+mn-lt"/>
                          <a:ea typeface="+mn-ea"/>
                          <a:cs typeface="+mn-cs"/>
                        </a:rPr>
                        <a:t>est recommandée</a:t>
                      </a:r>
                      <a:r>
                        <a:rPr lang="fr-FR" sz="2400" b="0" i="0" u="none" strike="noStrike" kern="1200" baseline="0" dirty="0" smtClean="0">
                          <a:solidFill>
                            <a:schemeClr val="dk1"/>
                          </a:solidFill>
                          <a:latin typeface="+mn-lt"/>
                          <a:ea typeface="+mn-ea"/>
                          <a:cs typeface="+mn-cs"/>
                        </a:rPr>
                        <a:t> immédiatement avant la césarienne.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Recommandation conditionnelle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Qualité modérée de l ’évidence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smtClean="0">
                        <a:ln>
                          <a:noFill/>
                        </a:ln>
                        <a:solidFill>
                          <a:prstClr val="black"/>
                        </a:solidFill>
                        <a:effectLst/>
                        <a:uLnTx/>
                        <a:uFillTx/>
                        <a:latin typeface="+mn-lt"/>
                        <a:ea typeface="+mn-ea"/>
                        <a:cs typeface="+mn-cs"/>
                      </a:endParaRPr>
                    </a:p>
                    <a:p>
                      <a:endParaRPr lang="fr-FR" sz="2400" b="0" i="0" u="none" strike="noStrike" kern="1200" baseline="0" dirty="0" smtClean="0">
                        <a:solidFill>
                          <a:schemeClr val="dk1"/>
                        </a:solidFill>
                        <a:latin typeface="+mn-lt"/>
                        <a:ea typeface="+mn-ea"/>
                        <a:cs typeface="+mn-cs"/>
                      </a:endParaRPr>
                    </a:p>
                  </a:txBody>
                  <a:tcPr marL="68580" marR="68580" marT="0" marB="0"/>
                </a:tc>
                <a:tc>
                  <a:txBody>
                    <a:bodyPr/>
                    <a:lstStyle/>
                    <a:p>
                      <a:r>
                        <a:rPr lang="fr-FR" sz="2400" b="0" i="0" u="none" strike="noStrike" kern="1200" baseline="0" dirty="0" smtClean="0">
                          <a:solidFill>
                            <a:schemeClr val="dk1"/>
                          </a:solidFill>
                          <a:latin typeface="+mn-lt"/>
                          <a:ea typeface="+mn-ea"/>
                          <a:cs typeface="+mn-cs"/>
                        </a:rPr>
                        <a:t>La préparation vaginale avec une solution de </a:t>
                      </a:r>
                      <a:r>
                        <a:rPr lang="fr-FR" sz="2400" b="0" i="0" u="none" strike="noStrike" kern="1200" baseline="0" dirty="0" err="1" smtClean="0">
                          <a:solidFill>
                            <a:schemeClr val="dk1"/>
                          </a:solidFill>
                          <a:latin typeface="+mn-lt"/>
                          <a:ea typeface="+mn-ea"/>
                          <a:cs typeface="+mn-cs"/>
                        </a:rPr>
                        <a:t>povidone</a:t>
                      </a:r>
                      <a:r>
                        <a:rPr lang="fr-FR" sz="2400" b="0" i="0" u="none" strike="noStrike" kern="1200" baseline="0" dirty="0" smtClean="0">
                          <a:solidFill>
                            <a:schemeClr val="dk1"/>
                          </a:solidFill>
                          <a:latin typeface="+mn-lt"/>
                          <a:ea typeface="+mn-ea"/>
                          <a:cs typeface="+mn-cs"/>
                        </a:rPr>
                        <a:t> iodée avant la césarienne pourrait réduire le risque d’endométrite PO, en particulier en cas de rupture des membranes ou lorsque le travail a déjà débuté. 	</a:t>
                      </a:r>
                    </a:p>
                  </a:txBody>
                  <a:tcPr marL="68580" marR="68580" marT="0" marB="0"/>
                </a:tc>
                <a:extLst>
                  <a:ext uri="{0D108BD9-81ED-4DB2-BD59-A6C34878D82A}">
                    <a16:rowId xmlns:a16="http://schemas.microsoft.com/office/drawing/2014/main" val="10002"/>
                  </a:ext>
                </a:extLst>
              </a:tr>
            </a:tbl>
          </a:graphicData>
        </a:graphic>
      </p:graphicFrame>
      <p:sp>
        <p:nvSpPr>
          <p:cNvPr id="5" name="Title 1"/>
          <p:cNvSpPr txBox="1">
            <a:spLocks/>
          </p:cNvSpPr>
          <p:nvPr/>
        </p:nvSpPr>
        <p:spPr bwMode="auto">
          <a:xfrm>
            <a:off x="526473" y="254145"/>
            <a:ext cx="11042072"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kern="1200">
                <a:solidFill>
                  <a:srgbClr val="007DC5"/>
                </a:solidFill>
                <a:latin typeface="+mj-lt"/>
                <a:ea typeface="+mj-ea"/>
                <a:cs typeface="+mj-cs"/>
              </a:defRPr>
            </a:lvl1pPr>
            <a:lvl2pPr algn="l" rtl="0" eaLnBrk="0" fontAlgn="base" hangingPunct="0">
              <a:spcBef>
                <a:spcPct val="0"/>
              </a:spcBef>
              <a:spcAft>
                <a:spcPct val="0"/>
              </a:spcAft>
              <a:defRPr sz="3600" b="1">
                <a:solidFill>
                  <a:srgbClr val="007DC5"/>
                </a:solidFill>
                <a:latin typeface="Calibri" pitchFamily="34" charset="0"/>
              </a:defRPr>
            </a:lvl2pPr>
            <a:lvl3pPr algn="l" rtl="0" eaLnBrk="0" fontAlgn="base" hangingPunct="0">
              <a:spcBef>
                <a:spcPct val="0"/>
              </a:spcBef>
              <a:spcAft>
                <a:spcPct val="0"/>
              </a:spcAft>
              <a:defRPr sz="3600" b="1">
                <a:solidFill>
                  <a:srgbClr val="007DC5"/>
                </a:solidFill>
                <a:latin typeface="Calibri" pitchFamily="34" charset="0"/>
              </a:defRPr>
            </a:lvl3pPr>
            <a:lvl4pPr algn="l" rtl="0" eaLnBrk="0" fontAlgn="base" hangingPunct="0">
              <a:spcBef>
                <a:spcPct val="0"/>
              </a:spcBef>
              <a:spcAft>
                <a:spcPct val="0"/>
              </a:spcAft>
              <a:defRPr sz="3600" b="1">
                <a:solidFill>
                  <a:srgbClr val="007DC5"/>
                </a:solidFill>
                <a:latin typeface="Calibri" pitchFamily="34" charset="0"/>
              </a:defRPr>
            </a:lvl4pPr>
            <a:lvl5pPr algn="l" rtl="0" eaLnBrk="0" fontAlgn="base" hangingPunct="0">
              <a:spcBef>
                <a:spcPct val="0"/>
              </a:spcBef>
              <a:spcAft>
                <a:spcPct val="0"/>
              </a:spcAft>
              <a:defRPr sz="3600" b="1">
                <a:solidFill>
                  <a:srgbClr val="007DC5"/>
                </a:solidFill>
                <a:latin typeface="Calibri" pitchFamily="34" charset="0"/>
              </a:defRPr>
            </a:lvl5pPr>
            <a:lvl6pPr marL="457200" algn="l" rtl="0" fontAlgn="base">
              <a:spcBef>
                <a:spcPct val="0"/>
              </a:spcBef>
              <a:spcAft>
                <a:spcPct val="0"/>
              </a:spcAft>
              <a:defRPr sz="3600" b="1">
                <a:solidFill>
                  <a:srgbClr val="007DC5"/>
                </a:solidFill>
                <a:latin typeface="Calibri" pitchFamily="34" charset="0"/>
              </a:defRPr>
            </a:lvl6pPr>
            <a:lvl7pPr marL="914400" algn="l" rtl="0" fontAlgn="base">
              <a:spcBef>
                <a:spcPct val="0"/>
              </a:spcBef>
              <a:spcAft>
                <a:spcPct val="0"/>
              </a:spcAft>
              <a:defRPr sz="3600" b="1">
                <a:solidFill>
                  <a:srgbClr val="007DC5"/>
                </a:solidFill>
                <a:latin typeface="Calibri" pitchFamily="34" charset="0"/>
              </a:defRPr>
            </a:lvl7pPr>
            <a:lvl8pPr marL="1371600" algn="l" rtl="0" fontAlgn="base">
              <a:spcBef>
                <a:spcPct val="0"/>
              </a:spcBef>
              <a:spcAft>
                <a:spcPct val="0"/>
              </a:spcAft>
              <a:defRPr sz="3600" b="1">
                <a:solidFill>
                  <a:srgbClr val="007DC5"/>
                </a:solidFill>
                <a:latin typeface="Calibri" pitchFamily="34" charset="0"/>
              </a:defRPr>
            </a:lvl8pPr>
            <a:lvl9pPr marL="1828800" algn="l" rtl="0" fontAlgn="base">
              <a:spcBef>
                <a:spcPct val="0"/>
              </a:spcBef>
              <a:spcAft>
                <a:spcPct val="0"/>
              </a:spcAft>
              <a:defRPr sz="3600" b="1">
                <a:solidFill>
                  <a:srgbClr val="007DC5"/>
                </a:solidFill>
                <a:latin typeface="Calibri" pitchFamily="34" charset="0"/>
              </a:defRPr>
            </a:lvl9pPr>
          </a:lstStyle>
          <a:p>
            <a:pPr algn="ctr"/>
            <a:r>
              <a:rPr lang="en-US" sz="3200" dirty="0" err="1">
                <a:solidFill>
                  <a:schemeClr val="tx1"/>
                </a:solidFill>
                <a:latin typeface="Arial" panose="020B0604020202020204" pitchFamily="34" charset="0"/>
                <a:cs typeface="Arial" panose="020B0604020202020204" pitchFamily="34" charset="0"/>
              </a:rPr>
              <a:t>Prévention</a:t>
            </a:r>
            <a:r>
              <a:rPr lang="en-US" sz="3200" dirty="0">
                <a:solidFill>
                  <a:schemeClr val="tx1"/>
                </a:solidFill>
                <a:latin typeface="Arial" panose="020B0604020202020204" pitchFamily="34" charset="0"/>
                <a:cs typeface="Arial" panose="020B0604020202020204" pitchFamily="34" charset="0"/>
              </a:rPr>
              <a:t> des infections </a:t>
            </a:r>
            <a:r>
              <a:rPr lang="en-US" sz="3200" dirty="0" err="1">
                <a:solidFill>
                  <a:schemeClr val="tx1"/>
                </a:solidFill>
                <a:latin typeface="Arial" panose="020B0604020202020204" pitchFamily="34" charset="0"/>
                <a:cs typeface="Arial" panose="020B0604020202020204" pitchFamily="34" charset="0"/>
              </a:rPr>
              <a:t>maternelles</a:t>
            </a:r>
            <a:r>
              <a:rPr lang="en-US" sz="3200" dirty="0">
                <a:solidFill>
                  <a:schemeClr val="tx1"/>
                </a:solidFill>
                <a:latin typeface="Arial" panose="020B0604020202020204" pitchFamily="34" charset="0"/>
                <a:cs typeface="Arial" panose="020B0604020202020204" pitchFamily="34" charset="0"/>
              </a:rPr>
              <a:t> du </a:t>
            </a:r>
            <a:r>
              <a:rPr lang="en-US" sz="3200" dirty="0" err="1">
                <a:solidFill>
                  <a:schemeClr val="tx1"/>
                </a:solidFill>
                <a:latin typeface="Arial" panose="020B0604020202020204" pitchFamily="34" charset="0"/>
                <a:cs typeface="Arial" panose="020B0604020202020204" pitchFamily="34" charset="0"/>
              </a:rPr>
              <a:t>péripartum</a:t>
            </a:r>
            <a:r>
              <a:rPr lang="en-US" sz="32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3395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976264" y="6569432"/>
            <a:ext cx="2895600" cy="144016"/>
          </a:xfrm>
          <a:prstGeom prst="rect">
            <a:avLst/>
          </a:prstGeom>
        </p:spPr>
        <p:txBody>
          <a:bodyPr/>
          <a:lstStyle/>
          <a:p>
            <a:r>
              <a:rPr lang="en-US" smtClean="0"/>
              <a:t>Filename</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67951791"/>
              </p:ext>
            </p:extLst>
          </p:nvPr>
        </p:nvGraphicFramePr>
        <p:xfrm>
          <a:off x="207820" y="1132754"/>
          <a:ext cx="11748653" cy="5761705"/>
        </p:xfrm>
        <a:graphic>
          <a:graphicData uri="http://schemas.openxmlformats.org/drawingml/2006/table">
            <a:tbl>
              <a:tblPr firstRow="1" bandRow="1">
                <a:tableStyleId>{5C22544A-7EE6-4342-B048-85BDC9FD1C3A}</a:tableStyleId>
              </a:tblPr>
              <a:tblGrid>
                <a:gridCol w="6220689">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3394364">
                  <a:extLst>
                    <a:ext uri="{9D8B030D-6E8A-4147-A177-3AD203B41FA5}">
                      <a16:colId xmlns:a16="http://schemas.microsoft.com/office/drawing/2014/main" val="20002"/>
                    </a:ext>
                  </a:extLst>
                </a:gridCol>
              </a:tblGrid>
              <a:tr h="675285">
                <a:tc>
                  <a:txBody>
                    <a:bodyPr/>
                    <a:lstStyle/>
                    <a:p>
                      <a:pPr algn="ctr"/>
                      <a:r>
                        <a:rPr lang="en-US" sz="2000" dirty="0" err="1" smtClean="0">
                          <a:solidFill>
                            <a:schemeClr val="bg1"/>
                          </a:solidFill>
                        </a:rPr>
                        <a:t>Recommandations</a:t>
                      </a:r>
                      <a:endParaRPr lang="en-US" sz="2000" dirty="0">
                        <a:solidFill>
                          <a:schemeClr val="bg1"/>
                        </a:solidFill>
                      </a:endParaRPr>
                    </a:p>
                  </a:txBody>
                  <a:tcPr/>
                </a:tc>
                <a:tc>
                  <a:txBody>
                    <a:bodyPr/>
                    <a:lstStyle/>
                    <a:p>
                      <a:pPr algn="ctr"/>
                      <a:endParaRPr lang="en-US" sz="20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Justification et mise</a:t>
                      </a:r>
                      <a:r>
                        <a:rPr lang="en-US" sz="2000" baseline="0" dirty="0" smtClean="0">
                          <a:solidFill>
                            <a:schemeClr val="bg1"/>
                          </a:solidFill>
                        </a:rPr>
                        <a:t> </a:t>
                      </a:r>
                      <a:r>
                        <a:rPr lang="en-US" sz="2000" baseline="0" dirty="0" err="1" smtClean="0">
                          <a:solidFill>
                            <a:schemeClr val="bg1"/>
                          </a:solidFill>
                        </a:rPr>
                        <a:t>en</a:t>
                      </a:r>
                      <a:r>
                        <a:rPr lang="en-US" sz="2000" baseline="0" dirty="0" smtClean="0">
                          <a:solidFill>
                            <a:schemeClr val="bg1"/>
                          </a:solidFill>
                        </a:rPr>
                        <a:t> oeuvre </a:t>
                      </a:r>
                      <a:endParaRPr lang="en-US" sz="2000" dirty="0" smtClean="0">
                        <a:solidFill>
                          <a:schemeClr val="bg1"/>
                        </a:solidFill>
                      </a:endParaRPr>
                    </a:p>
                    <a:p>
                      <a:pPr algn="ctr"/>
                      <a:endParaRPr lang="en-US" sz="2000" dirty="0">
                        <a:solidFill>
                          <a:schemeClr val="bg1"/>
                        </a:solidFill>
                      </a:endParaRPr>
                    </a:p>
                  </a:txBody>
                  <a:tcPr/>
                </a:tc>
                <a:extLst>
                  <a:ext uri="{0D108BD9-81ED-4DB2-BD59-A6C34878D82A}">
                    <a16:rowId xmlns:a16="http://schemas.microsoft.com/office/drawing/2014/main" val="10000"/>
                  </a:ext>
                </a:extLst>
              </a:tr>
              <a:tr h="1291850">
                <a:tc>
                  <a:txBody>
                    <a:bodyPr/>
                    <a:lstStyle/>
                    <a:p>
                      <a:r>
                        <a:rPr lang="en-GB" sz="1800" dirty="0" smtClean="0">
                          <a:effectLst/>
                          <a:latin typeface="Calibri" panose="020F0502020204030204" pitchFamily="34" charset="0"/>
                          <a:ea typeface="SimSun" panose="02010600030101010101" pitchFamily="2" charset="-122"/>
                          <a:cs typeface="Calibri" panose="020F0502020204030204" pitchFamily="34" charset="0"/>
                        </a:rPr>
                        <a:t>18.0 </a:t>
                      </a:r>
                      <a:r>
                        <a:rPr lang="fr-FR" sz="2000" b="0" i="0" u="none" strike="noStrike" kern="1200" baseline="0" dirty="0" smtClean="0">
                          <a:solidFill>
                            <a:schemeClr val="dk1"/>
                          </a:solidFill>
                          <a:latin typeface="+mn-lt"/>
                          <a:ea typeface="+mn-ea"/>
                          <a:cs typeface="+mn-cs"/>
                        </a:rPr>
                        <a:t>Antibioprophylaxie systématique </a:t>
                      </a:r>
                      <a:r>
                        <a:rPr lang="fr-FR" sz="2800" b="1" kern="1200" dirty="0" smtClean="0">
                          <a:solidFill>
                            <a:srgbClr val="C00000"/>
                          </a:solidFill>
                          <a:effectLst/>
                          <a:latin typeface="+mn-lt"/>
                          <a:ea typeface="+mn-ea"/>
                          <a:cs typeface="+mn-cs"/>
                        </a:rPr>
                        <a:t>est recommandée </a:t>
                      </a:r>
                      <a:r>
                        <a:rPr lang="fr-FR" sz="2000" b="0" i="0" u="none" strike="noStrike" kern="1200" baseline="0" dirty="0" smtClean="0">
                          <a:solidFill>
                            <a:schemeClr val="dk1"/>
                          </a:solidFill>
                          <a:latin typeface="+mn-lt"/>
                          <a:ea typeface="+mn-ea"/>
                          <a:cs typeface="+mn-cs"/>
                        </a:rPr>
                        <a:t>chez la femme ayant une césarienne programmée ou d’urgence.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Recommandation forte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Qualité modérée de l ’évidence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black"/>
                        </a:solidFill>
                        <a:effectLst/>
                        <a:uLnTx/>
                        <a:uFillTx/>
                        <a:latin typeface="+mn-lt"/>
                        <a:ea typeface="+mn-ea"/>
                        <a:cs typeface="+mn-cs"/>
                      </a:endParaRPr>
                    </a:p>
                    <a:p>
                      <a:endParaRPr lang="fr-FR" sz="1200" b="0" i="0" u="none" strike="noStrike" kern="1200" baseline="0" dirty="0" smtClean="0">
                        <a:solidFill>
                          <a:schemeClr val="dk1"/>
                        </a:solidFill>
                        <a:latin typeface="+mn-lt"/>
                        <a:ea typeface="+mn-ea"/>
                        <a:cs typeface="+mn-cs"/>
                      </a:endParaRPr>
                    </a:p>
                  </a:txBody>
                  <a:tcPr marL="68580" marR="68580" marT="0" marB="0"/>
                </a:tc>
                <a:tc>
                  <a:txBody>
                    <a:bodyPr/>
                    <a:lstStyle/>
                    <a:p>
                      <a:r>
                        <a:rPr lang="fr-FR" sz="1200" b="0" i="0" u="none" strike="noStrike" kern="1200" baseline="0" dirty="0" smtClean="0">
                          <a:solidFill>
                            <a:schemeClr val="dk1"/>
                          </a:solidFill>
                          <a:latin typeface="+mn-lt"/>
                          <a:ea typeface="+mn-ea"/>
                          <a:cs typeface="+mn-cs"/>
                        </a:rPr>
                        <a:t>Données de qualité sur les bénéfices cliniques de l’administration prophylactique d’antibiotiques avant ou pendant la césarienne, les bénéfices étant supérieurs lorsqu’ils sont administrés avant l’incision. 	</a:t>
                      </a:r>
                    </a:p>
                  </a:txBody>
                  <a:tcPr marL="68580" marR="68580" marT="0" marB="0"/>
                </a:tc>
                <a:extLst>
                  <a:ext uri="{0D108BD9-81ED-4DB2-BD59-A6C34878D82A}">
                    <a16:rowId xmlns:a16="http://schemas.microsoft.com/office/drawing/2014/main" val="10001"/>
                  </a:ext>
                </a:extLst>
              </a:tr>
              <a:tr h="1879055">
                <a:tc>
                  <a:txBody>
                    <a:bodyPr/>
                    <a:lstStyle/>
                    <a:p>
                      <a:r>
                        <a:rPr lang="en-GB" sz="1800" dirty="0">
                          <a:effectLst/>
                          <a:latin typeface="Calibri" panose="020F0502020204030204" pitchFamily="34" charset="0"/>
                          <a:ea typeface="SimSun" panose="02010600030101010101" pitchFamily="2" charset="-122"/>
                          <a:cs typeface="Calibri" panose="020F0502020204030204" pitchFamily="34" charset="0"/>
                        </a:rPr>
                        <a:t>18.1</a:t>
                      </a:r>
                      <a:r>
                        <a:rPr lang="en-GB" sz="1800" dirty="0" smtClean="0">
                          <a:effectLst/>
                          <a:latin typeface="Calibri" panose="020F0502020204030204" pitchFamily="34" charset="0"/>
                          <a:ea typeface="SimSun" panose="02010600030101010101" pitchFamily="2" charset="-122"/>
                          <a:cs typeface="Calibri" panose="020F0502020204030204" pitchFamily="34" charset="0"/>
                        </a:rPr>
                        <a:t>. </a:t>
                      </a:r>
                      <a:r>
                        <a:rPr lang="fr-FR" sz="2000" b="0" i="0" u="none" strike="noStrike" kern="1200" baseline="0" dirty="0" smtClean="0">
                          <a:solidFill>
                            <a:schemeClr val="dk1"/>
                          </a:solidFill>
                          <a:latin typeface="+mn-lt"/>
                          <a:ea typeface="+mn-ea"/>
                          <a:cs typeface="+mn-cs"/>
                        </a:rPr>
                        <a:t>En cas de césarienne, les antibiotiques prophylactiques devraient être administrés </a:t>
                      </a:r>
                      <a:r>
                        <a:rPr lang="fr-FR" sz="2800" b="1" kern="1200" dirty="0" smtClean="0">
                          <a:solidFill>
                            <a:srgbClr val="C00000"/>
                          </a:solidFill>
                          <a:effectLst/>
                          <a:latin typeface="+mn-lt"/>
                          <a:ea typeface="+mn-ea"/>
                          <a:cs typeface="+mn-cs"/>
                        </a:rPr>
                        <a:t>avant l’incision cutanée</a:t>
                      </a:r>
                      <a:r>
                        <a:rPr lang="fr-FR" sz="2000" b="0" i="0" u="none" strike="noStrike" kern="1200" baseline="0" dirty="0" smtClean="0">
                          <a:solidFill>
                            <a:schemeClr val="dk1"/>
                          </a:solidFill>
                          <a:latin typeface="+mn-lt"/>
                          <a:ea typeface="+mn-ea"/>
                          <a:cs typeface="+mn-cs"/>
                        </a:rPr>
                        <a:t>, plutôt que pendant l’intervention après le clampage du cordon ombilical.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Recommandation forte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Qualité modérée de l ’évidence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smtClean="0">
                        <a:ln>
                          <a:noFill/>
                        </a:ln>
                        <a:solidFill>
                          <a:prstClr val="black"/>
                        </a:solidFill>
                        <a:effectLst/>
                        <a:uLnTx/>
                        <a:uFillTx/>
                        <a:latin typeface="+mn-lt"/>
                        <a:ea typeface="+mn-ea"/>
                        <a:cs typeface="+mn-cs"/>
                      </a:endParaRPr>
                    </a:p>
                    <a:p>
                      <a:endParaRPr lang="fr-FR" sz="1200" b="0" i="0" u="none" strike="noStrike" kern="1200" baseline="0" dirty="0" smtClean="0">
                        <a:solidFill>
                          <a:schemeClr val="dk1"/>
                        </a:solidFill>
                        <a:latin typeface="+mn-lt"/>
                        <a:ea typeface="+mn-ea"/>
                        <a:cs typeface="+mn-cs"/>
                      </a:endParaRPr>
                    </a:p>
                  </a:txBody>
                  <a:tcPr marL="68580" marR="68580" marT="0" marB="0"/>
                </a:tc>
                <a:tc>
                  <a:txBody>
                    <a:bodyPr/>
                    <a:lstStyle/>
                    <a:p>
                      <a:r>
                        <a:rPr lang="fr-FR" sz="1200" b="0" i="0" u="none" strike="noStrike" kern="1200" baseline="0" dirty="0" smtClean="0">
                          <a:solidFill>
                            <a:schemeClr val="dk1"/>
                          </a:solidFill>
                          <a:latin typeface="+mn-lt"/>
                          <a:ea typeface="+mn-ea"/>
                          <a:cs typeface="+mn-cs"/>
                        </a:rPr>
                        <a:t>Bénéfice maximal si  antibioprophylaxie administrée 30 à 60 minutes avant l’incision cutanée. </a:t>
                      </a:r>
                    </a:p>
                    <a:p>
                      <a:r>
                        <a:rPr lang="fr-FR" sz="1200" b="0" i="0" u="none" strike="noStrike" kern="1200" baseline="0" dirty="0" smtClean="0">
                          <a:solidFill>
                            <a:schemeClr val="dk1"/>
                          </a:solidFill>
                          <a:latin typeface="+mn-lt"/>
                          <a:ea typeface="+mn-ea"/>
                          <a:cs typeface="+mn-cs"/>
                        </a:rPr>
                        <a:t>Toutefois , bénéfice même en dehors de la fourchette de temps suggéré.</a:t>
                      </a:r>
                    </a:p>
                    <a:p>
                      <a:r>
                        <a:rPr lang="fr-FR" sz="1200" b="0" i="0" u="none" strike="noStrike" kern="1200" baseline="0" dirty="0" smtClean="0">
                          <a:solidFill>
                            <a:schemeClr val="dk1"/>
                          </a:solidFill>
                          <a:latin typeface="+mn-lt"/>
                          <a:ea typeface="+mn-ea"/>
                          <a:cs typeface="+mn-cs"/>
                        </a:rPr>
                        <a:t>A donner même si temps limité pour administrer un antibiotique prophylactique (ex: urgence). </a:t>
                      </a:r>
                    </a:p>
                    <a:p>
                      <a:r>
                        <a:rPr lang="fr-FR" sz="1200" b="0" i="0" u="none" strike="noStrike" kern="1200" baseline="0" dirty="0" smtClean="0">
                          <a:solidFill>
                            <a:schemeClr val="dk1"/>
                          </a:solidFill>
                          <a:latin typeface="+mn-lt"/>
                          <a:ea typeface="+mn-ea"/>
                          <a:cs typeface="+mn-cs"/>
                        </a:rPr>
                        <a:t>	</a:t>
                      </a:r>
                    </a:p>
                  </a:txBody>
                  <a:tcPr marL="68580" marR="68580" marT="0" marB="0"/>
                </a:tc>
                <a:extLst>
                  <a:ext uri="{0D108BD9-81ED-4DB2-BD59-A6C34878D82A}">
                    <a16:rowId xmlns:a16="http://schemas.microsoft.com/office/drawing/2014/main" val="10002"/>
                  </a:ext>
                </a:extLst>
              </a:tr>
              <a:tr h="1879055">
                <a:tc>
                  <a:txBody>
                    <a:bodyPr/>
                    <a:lstStyle/>
                    <a:p>
                      <a:r>
                        <a:rPr lang="en-GB" sz="1800" dirty="0">
                          <a:effectLst/>
                          <a:latin typeface="Calibri" panose="020F0502020204030204" pitchFamily="34" charset="0"/>
                          <a:ea typeface="SimSun" panose="02010600030101010101" pitchFamily="2" charset="-122"/>
                          <a:cs typeface="Calibri" panose="020F0502020204030204" pitchFamily="34" charset="0"/>
                        </a:rPr>
                        <a:t>18.2. </a:t>
                      </a:r>
                      <a:r>
                        <a:rPr lang="fr-FR" sz="2000" b="0" i="0" u="none" strike="noStrike" kern="1200" baseline="0" dirty="0" smtClean="0">
                          <a:solidFill>
                            <a:schemeClr val="dk1"/>
                          </a:solidFill>
                          <a:latin typeface="+mn-lt"/>
                          <a:ea typeface="+mn-ea"/>
                          <a:cs typeface="+mn-cs"/>
                        </a:rPr>
                        <a:t>pour l’antibioprophylaxie en cas de césarienne, il convient d’utiliser une </a:t>
                      </a:r>
                      <a:r>
                        <a:rPr lang="fr-FR" sz="2800" b="1" kern="1200" dirty="0" smtClean="0">
                          <a:solidFill>
                            <a:srgbClr val="C00000"/>
                          </a:solidFill>
                          <a:effectLst/>
                          <a:latin typeface="+mn-lt"/>
                          <a:ea typeface="+mn-ea"/>
                          <a:cs typeface="+mn-cs"/>
                        </a:rPr>
                        <a:t>dose unique de pénicilline ou de céphalosporine de première génération </a:t>
                      </a:r>
                      <a:r>
                        <a:rPr lang="fr-FR" sz="2000" b="0" i="0" u="none" strike="noStrike" kern="1200" baseline="0" dirty="0" smtClean="0">
                          <a:solidFill>
                            <a:schemeClr val="dk1"/>
                          </a:solidFill>
                          <a:latin typeface="+mn-lt"/>
                          <a:ea typeface="+mn-ea"/>
                          <a:cs typeface="+mn-cs"/>
                        </a:rPr>
                        <a:t>de préférence à d’autres classes d’antibiotiques.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Recommandation conditionnelle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Qualité très faible de l ’évidence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smtClean="0">
                        <a:ln>
                          <a:noFill/>
                        </a:ln>
                        <a:solidFill>
                          <a:prstClr val="black"/>
                        </a:solidFill>
                        <a:effectLst/>
                        <a:uLnTx/>
                        <a:uFillTx/>
                        <a:latin typeface="+mn-lt"/>
                        <a:ea typeface="+mn-ea"/>
                        <a:cs typeface="+mn-cs"/>
                      </a:endParaRPr>
                    </a:p>
                    <a:p>
                      <a:endParaRPr lang="fr-FR" sz="1200" b="0" i="0" u="none" strike="noStrike" kern="1200" baseline="0" dirty="0" smtClean="0">
                        <a:solidFill>
                          <a:schemeClr val="dk1"/>
                        </a:solidFill>
                        <a:latin typeface="+mn-lt"/>
                        <a:ea typeface="+mn-ea"/>
                        <a:cs typeface="+mn-cs"/>
                      </a:endParaRPr>
                    </a:p>
                  </a:txBody>
                  <a:tcPr marL="68580" marR="68580" marT="0" marB="0"/>
                </a:tc>
                <a:tc>
                  <a:txBody>
                    <a:bodyPr/>
                    <a:lstStyle/>
                    <a:p>
                      <a:r>
                        <a:rPr lang="fr-FR" sz="1200" b="0" i="0" u="none" strike="noStrike" kern="1200" baseline="0" dirty="0" smtClean="0">
                          <a:solidFill>
                            <a:schemeClr val="dk1"/>
                          </a:solidFill>
                          <a:latin typeface="+mn-lt"/>
                          <a:ea typeface="+mn-ea"/>
                          <a:cs typeface="+mn-cs"/>
                        </a:rPr>
                        <a:t>Pénicilline et céphalosporines de première génération  (moins onéreuses et largement disponibles)  </a:t>
                      </a:r>
                    </a:p>
                    <a:p>
                      <a:endParaRPr lang="fr-FR" sz="1200" b="0" i="0" u="none" strike="noStrike" kern="1200" baseline="0" dirty="0" smtClean="0">
                        <a:solidFill>
                          <a:schemeClr val="dk1"/>
                        </a:solidFill>
                        <a:latin typeface="+mn-lt"/>
                        <a:ea typeface="+mn-ea"/>
                        <a:cs typeface="+mn-cs"/>
                      </a:endParaRPr>
                    </a:p>
                    <a:p>
                      <a:r>
                        <a:rPr lang="fr-FR" sz="1200" b="0" i="0" u="none" strike="noStrike" kern="1200" baseline="0" dirty="0" smtClean="0">
                          <a:solidFill>
                            <a:schemeClr val="dk1"/>
                          </a:solidFill>
                          <a:latin typeface="+mn-lt"/>
                          <a:ea typeface="+mn-ea"/>
                          <a:cs typeface="+mn-cs"/>
                        </a:rPr>
                        <a:t>En raison du risque élevé d’entérocolite nécrosante chez le prématuré, éviter l’association amoxicilline-</a:t>
                      </a:r>
                      <a:r>
                        <a:rPr lang="fr-FR" sz="1200" b="0" i="0" u="none" strike="noStrike" kern="1200" baseline="0" dirty="0" err="1" smtClean="0">
                          <a:solidFill>
                            <a:schemeClr val="dk1"/>
                          </a:solidFill>
                          <a:latin typeface="+mn-lt"/>
                          <a:ea typeface="+mn-ea"/>
                          <a:cs typeface="+mn-cs"/>
                        </a:rPr>
                        <a:t>clavulanate</a:t>
                      </a:r>
                      <a:r>
                        <a:rPr lang="fr-FR" sz="1200" b="0" i="0" u="none" strike="noStrike" kern="1200" baseline="0" dirty="0" smtClean="0">
                          <a:solidFill>
                            <a:schemeClr val="dk1"/>
                          </a:solidFill>
                          <a:latin typeface="+mn-lt"/>
                          <a:ea typeface="+mn-ea"/>
                          <a:cs typeface="+mn-cs"/>
                        </a:rPr>
                        <a:t> de potassium en cas de césarienne prématurée et même à terme. </a:t>
                      </a:r>
                    </a:p>
                  </a:txBody>
                  <a:tcPr marL="68580" marR="68580" marT="0" marB="0"/>
                </a:tc>
                <a:extLst>
                  <a:ext uri="{0D108BD9-81ED-4DB2-BD59-A6C34878D82A}">
                    <a16:rowId xmlns:a16="http://schemas.microsoft.com/office/drawing/2014/main" val="10003"/>
                  </a:ext>
                </a:extLst>
              </a:tr>
            </a:tbl>
          </a:graphicData>
        </a:graphic>
      </p:graphicFrame>
      <p:sp>
        <p:nvSpPr>
          <p:cNvPr id="6" name="Title 1"/>
          <p:cNvSpPr txBox="1">
            <a:spLocks/>
          </p:cNvSpPr>
          <p:nvPr/>
        </p:nvSpPr>
        <p:spPr bwMode="auto">
          <a:xfrm>
            <a:off x="304805" y="281854"/>
            <a:ext cx="10764982"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kern="1200">
                <a:solidFill>
                  <a:srgbClr val="007DC5"/>
                </a:solidFill>
                <a:latin typeface="+mj-lt"/>
                <a:ea typeface="+mj-ea"/>
                <a:cs typeface="+mj-cs"/>
              </a:defRPr>
            </a:lvl1pPr>
            <a:lvl2pPr algn="l" rtl="0" eaLnBrk="0" fontAlgn="base" hangingPunct="0">
              <a:spcBef>
                <a:spcPct val="0"/>
              </a:spcBef>
              <a:spcAft>
                <a:spcPct val="0"/>
              </a:spcAft>
              <a:defRPr sz="3600" b="1">
                <a:solidFill>
                  <a:srgbClr val="007DC5"/>
                </a:solidFill>
                <a:latin typeface="Calibri" pitchFamily="34" charset="0"/>
              </a:defRPr>
            </a:lvl2pPr>
            <a:lvl3pPr algn="l" rtl="0" eaLnBrk="0" fontAlgn="base" hangingPunct="0">
              <a:spcBef>
                <a:spcPct val="0"/>
              </a:spcBef>
              <a:spcAft>
                <a:spcPct val="0"/>
              </a:spcAft>
              <a:defRPr sz="3600" b="1">
                <a:solidFill>
                  <a:srgbClr val="007DC5"/>
                </a:solidFill>
                <a:latin typeface="Calibri" pitchFamily="34" charset="0"/>
              </a:defRPr>
            </a:lvl3pPr>
            <a:lvl4pPr algn="l" rtl="0" eaLnBrk="0" fontAlgn="base" hangingPunct="0">
              <a:spcBef>
                <a:spcPct val="0"/>
              </a:spcBef>
              <a:spcAft>
                <a:spcPct val="0"/>
              </a:spcAft>
              <a:defRPr sz="3600" b="1">
                <a:solidFill>
                  <a:srgbClr val="007DC5"/>
                </a:solidFill>
                <a:latin typeface="Calibri" pitchFamily="34" charset="0"/>
              </a:defRPr>
            </a:lvl4pPr>
            <a:lvl5pPr algn="l" rtl="0" eaLnBrk="0" fontAlgn="base" hangingPunct="0">
              <a:spcBef>
                <a:spcPct val="0"/>
              </a:spcBef>
              <a:spcAft>
                <a:spcPct val="0"/>
              </a:spcAft>
              <a:defRPr sz="3600" b="1">
                <a:solidFill>
                  <a:srgbClr val="007DC5"/>
                </a:solidFill>
                <a:latin typeface="Calibri" pitchFamily="34" charset="0"/>
              </a:defRPr>
            </a:lvl5pPr>
            <a:lvl6pPr marL="457200" algn="l" rtl="0" fontAlgn="base">
              <a:spcBef>
                <a:spcPct val="0"/>
              </a:spcBef>
              <a:spcAft>
                <a:spcPct val="0"/>
              </a:spcAft>
              <a:defRPr sz="3600" b="1">
                <a:solidFill>
                  <a:srgbClr val="007DC5"/>
                </a:solidFill>
                <a:latin typeface="Calibri" pitchFamily="34" charset="0"/>
              </a:defRPr>
            </a:lvl6pPr>
            <a:lvl7pPr marL="914400" algn="l" rtl="0" fontAlgn="base">
              <a:spcBef>
                <a:spcPct val="0"/>
              </a:spcBef>
              <a:spcAft>
                <a:spcPct val="0"/>
              </a:spcAft>
              <a:defRPr sz="3600" b="1">
                <a:solidFill>
                  <a:srgbClr val="007DC5"/>
                </a:solidFill>
                <a:latin typeface="Calibri" pitchFamily="34" charset="0"/>
              </a:defRPr>
            </a:lvl7pPr>
            <a:lvl8pPr marL="1371600" algn="l" rtl="0" fontAlgn="base">
              <a:spcBef>
                <a:spcPct val="0"/>
              </a:spcBef>
              <a:spcAft>
                <a:spcPct val="0"/>
              </a:spcAft>
              <a:defRPr sz="3600" b="1">
                <a:solidFill>
                  <a:srgbClr val="007DC5"/>
                </a:solidFill>
                <a:latin typeface="Calibri" pitchFamily="34" charset="0"/>
              </a:defRPr>
            </a:lvl8pPr>
            <a:lvl9pPr marL="1828800" algn="l" rtl="0" fontAlgn="base">
              <a:spcBef>
                <a:spcPct val="0"/>
              </a:spcBef>
              <a:spcAft>
                <a:spcPct val="0"/>
              </a:spcAft>
              <a:defRPr sz="3600" b="1">
                <a:solidFill>
                  <a:srgbClr val="007DC5"/>
                </a:solidFill>
                <a:latin typeface="Calibri" pitchFamily="34" charset="0"/>
              </a:defRPr>
            </a:lvl9pPr>
          </a:lstStyle>
          <a:p>
            <a:pPr algn="ctr"/>
            <a:r>
              <a:rPr lang="en-US" sz="3200" dirty="0" err="1">
                <a:solidFill>
                  <a:schemeClr val="tx1"/>
                </a:solidFill>
                <a:latin typeface="Arial" panose="020B0604020202020204" pitchFamily="34" charset="0"/>
                <a:cs typeface="Arial" panose="020B0604020202020204" pitchFamily="34" charset="0"/>
              </a:rPr>
              <a:t>Prévention</a:t>
            </a:r>
            <a:r>
              <a:rPr lang="en-US" sz="3200" dirty="0">
                <a:solidFill>
                  <a:schemeClr val="tx1"/>
                </a:solidFill>
                <a:latin typeface="Arial" panose="020B0604020202020204" pitchFamily="34" charset="0"/>
                <a:cs typeface="Arial" panose="020B0604020202020204" pitchFamily="34" charset="0"/>
              </a:rPr>
              <a:t> des infections </a:t>
            </a:r>
            <a:r>
              <a:rPr lang="en-US" sz="3200" dirty="0" err="1">
                <a:solidFill>
                  <a:schemeClr val="tx1"/>
                </a:solidFill>
                <a:latin typeface="Arial" panose="020B0604020202020204" pitchFamily="34" charset="0"/>
                <a:cs typeface="Arial" panose="020B0604020202020204" pitchFamily="34" charset="0"/>
              </a:rPr>
              <a:t>maternelles</a:t>
            </a:r>
            <a:r>
              <a:rPr lang="en-US" sz="3200" dirty="0">
                <a:solidFill>
                  <a:schemeClr val="tx1"/>
                </a:solidFill>
                <a:latin typeface="Arial" panose="020B0604020202020204" pitchFamily="34" charset="0"/>
                <a:cs typeface="Arial" panose="020B0604020202020204" pitchFamily="34" charset="0"/>
              </a:rPr>
              <a:t> du </a:t>
            </a:r>
            <a:r>
              <a:rPr lang="en-US" sz="3200" dirty="0" err="1">
                <a:solidFill>
                  <a:schemeClr val="tx1"/>
                </a:solidFill>
                <a:latin typeface="Arial" panose="020B0604020202020204" pitchFamily="34" charset="0"/>
                <a:cs typeface="Arial" panose="020B0604020202020204" pitchFamily="34" charset="0"/>
              </a:rPr>
              <a:t>péripartum</a:t>
            </a:r>
            <a:r>
              <a:rPr lang="en-US" sz="32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00256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927" y="212726"/>
            <a:ext cx="10515600" cy="978766"/>
          </a:xfrm>
        </p:spPr>
        <p:txBody>
          <a:bodyPr/>
          <a:lstStyle/>
          <a:p>
            <a:pPr algn="ctr"/>
            <a:r>
              <a:rPr lang="en-US" dirty="0" err="1" smtClean="0"/>
              <a:t>Traitement</a:t>
            </a:r>
            <a:r>
              <a:rPr lang="en-US" dirty="0" smtClean="0"/>
              <a:t> des infections </a:t>
            </a:r>
            <a:r>
              <a:rPr lang="en-US" dirty="0" err="1" smtClean="0"/>
              <a:t>maternelles</a:t>
            </a:r>
            <a:r>
              <a:rPr lang="en-US" dirty="0" smtClean="0"/>
              <a:t> du </a:t>
            </a:r>
            <a:r>
              <a:rPr lang="en-US" dirty="0" err="1" smtClean="0"/>
              <a:t>péripartum</a:t>
            </a:r>
            <a:r>
              <a:rPr lang="en-US" dirty="0" smtClean="0"/>
              <a:t>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80121973"/>
              </p:ext>
            </p:extLst>
          </p:nvPr>
        </p:nvGraphicFramePr>
        <p:xfrm>
          <a:off x="277090" y="1191492"/>
          <a:ext cx="11554691" cy="5377940"/>
        </p:xfrm>
        <a:graphic>
          <a:graphicData uri="http://schemas.openxmlformats.org/drawingml/2006/table">
            <a:tbl>
              <a:tblPr firstRow="1" bandRow="1">
                <a:tableStyleId>{5C22544A-7EE6-4342-B048-85BDC9FD1C3A}</a:tableStyleId>
              </a:tblPr>
              <a:tblGrid>
                <a:gridCol w="6889468">
                  <a:extLst>
                    <a:ext uri="{9D8B030D-6E8A-4147-A177-3AD203B41FA5}">
                      <a16:colId xmlns:a16="http://schemas.microsoft.com/office/drawing/2014/main" val="20000"/>
                    </a:ext>
                  </a:extLst>
                </a:gridCol>
                <a:gridCol w="4665223">
                  <a:extLst>
                    <a:ext uri="{9D8B030D-6E8A-4147-A177-3AD203B41FA5}">
                      <a16:colId xmlns:a16="http://schemas.microsoft.com/office/drawing/2014/main" val="20001"/>
                    </a:ext>
                  </a:extLst>
                </a:gridCol>
              </a:tblGrid>
              <a:tr h="11560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solidFill>
                            <a:schemeClr val="bg1"/>
                          </a:solidFill>
                        </a:rPr>
                        <a:t>Recommandations</a:t>
                      </a:r>
                      <a:endParaRPr lang="en-US" sz="2400" dirty="0" smtClean="0">
                        <a:solidFill>
                          <a:schemeClr val="bg1"/>
                        </a:solidFill>
                      </a:endParaRPr>
                    </a:p>
                    <a:p>
                      <a:pPr algn="ctr"/>
                      <a:endParaRPr lang="en-US" sz="24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white"/>
                          </a:solidFill>
                          <a:effectLst/>
                          <a:uLnTx/>
                          <a:uFillTx/>
                          <a:latin typeface="+mn-lt"/>
                          <a:ea typeface="+mn-ea"/>
                          <a:cs typeface="+mn-cs"/>
                        </a:rPr>
                        <a:t>Niveau de qualité des évidences </a:t>
                      </a:r>
                      <a:endParaRPr kumimoji="0" lang="en-US" sz="2400" b="1" i="0" u="none" strike="noStrike" kern="1200" cap="none" spc="0" normalizeH="0" baseline="0" noProof="0" dirty="0" smtClean="0">
                        <a:ln>
                          <a:noFill/>
                        </a:ln>
                        <a:solidFill>
                          <a:prstClr val="white"/>
                        </a:solidFill>
                        <a:effectLst/>
                        <a:uLnTx/>
                        <a:uFillTx/>
                        <a:latin typeface="+mn-lt"/>
                        <a:ea typeface="+mn-ea"/>
                        <a:cs typeface="+mn-cs"/>
                      </a:endParaRPr>
                    </a:p>
                    <a:p>
                      <a:pPr algn="ctr"/>
                      <a:endParaRPr lang="en-US" sz="2400" dirty="0">
                        <a:solidFill>
                          <a:schemeClr val="bg1"/>
                        </a:solidFill>
                      </a:endParaRPr>
                    </a:p>
                  </a:txBody>
                  <a:tcPr/>
                </a:tc>
                <a:extLst>
                  <a:ext uri="{0D108BD9-81ED-4DB2-BD59-A6C34878D82A}">
                    <a16:rowId xmlns:a16="http://schemas.microsoft.com/office/drawing/2014/main" val="10000"/>
                  </a:ext>
                </a:extLst>
              </a:tr>
              <a:tr h="2714101">
                <a:tc>
                  <a:txBody>
                    <a:bodyPr/>
                    <a:lstStyle/>
                    <a:p>
                      <a:pPr marL="0" marR="0" indent="0" algn="l" defTabSz="914400" rtl="0" eaLnBrk="1" fontAlgn="ctr" latinLnBrk="0" hangingPunct="1">
                        <a:lnSpc>
                          <a:spcPct val="115000"/>
                        </a:lnSpc>
                        <a:spcBef>
                          <a:spcPts val="600"/>
                        </a:spcBef>
                        <a:spcAft>
                          <a:spcPts val="600"/>
                        </a:spcAft>
                        <a:buClrTx/>
                        <a:buSzTx/>
                        <a:buFontTx/>
                        <a:buNone/>
                        <a:tabLst/>
                        <a:defRPr/>
                      </a:pPr>
                      <a:r>
                        <a:rPr lang="en-US" sz="2400" kern="5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19. </a:t>
                      </a:r>
                      <a:r>
                        <a:rPr lang="fr-FR" sz="2400" b="0" i="0" u="none" strike="noStrike" kern="1200" baseline="0" dirty="0" smtClean="0">
                          <a:solidFill>
                            <a:schemeClr val="dk1"/>
                          </a:solidFill>
                          <a:latin typeface="+mn-lt"/>
                          <a:ea typeface="+mn-ea"/>
                          <a:cs typeface="+mn-cs"/>
                        </a:rPr>
                        <a:t>Un schéma posologique simple  tel que l’administration d’ampicilline et de gentamicine une fois par jour est recommandé comme antibiothérapie de première intention dans le traitement de la </a:t>
                      </a:r>
                      <a:r>
                        <a:rPr lang="fr-FR" sz="2400" b="0" i="0" u="none" strike="noStrike" kern="1200" baseline="0" dirty="0" err="1" smtClean="0">
                          <a:solidFill>
                            <a:schemeClr val="dk1"/>
                          </a:solidFill>
                          <a:latin typeface="+mn-lt"/>
                          <a:ea typeface="+mn-ea"/>
                          <a:cs typeface="+mn-cs"/>
                        </a:rPr>
                        <a:t>chorioamnionite</a:t>
                      </a:r>
                      <a:r>
                        <a:rPr lang="fr-FR" sz="2400" b="0" i="0" u="none" strike="noStrike" kern="1200" baseline="0" dirty="0" smtClean="0">
                          <a:solidFill>
                            <a:schemeClr val="dk1"/>
                          </a:solidFill>
                          <a:latin typeface="+mn-lt"/>
                          <a:ea typeface="+mn-ea"/>
                          <a:cs typeface="+mn-cs"/>
                        </a:rPr>
                        <a:t>. </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Recommandation conditionnelle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Qualité très faible de l ’évidence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smtClean="0">
                        <a:ln>
                          <a:noFill/>
                        </a:ln>
                        <a:solidFill>
                          <a:prstClr val="black"/>
                        </a:solidFill>
                        <a:effectLst/>
                        <a:uLnTx/>
                        <a:uFillTx/>
                        <a:latin typeface="+mn-lt"/>
                        <a:ea typeface="+mn-ea"/>
                        <a:cs typeface="+mn-cs"/>
                      </a:endParaRPr>
                    </a:p>
                    <a:p>
                      <a:pPr marL="0" marR="0" fontAlgn="ctr">
                        <a:lnSpc>
                          <a:spcPct val="115000"/>
                        </a:lnSpc>
                        <a:spcBef>
                          <a:spcPts val="600"/>
                        </a:spcBef>
                        <a:spcAft>
                          <a:spcPts val="600"/>
                        </a:spcAft>
                      </a:pP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0001"/>
                  </a:ext>
                </a:extLst>
              </a:tr>
              <a:tr h="1507833">
                <a:tc>
                  <a:txBody>
                    <a:bodyPr/>
                    <a:lstStyle/>
                    <a:p>
                      <a:r>
                        <a:rPr lang="en-US" sz="2400" kern="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 </a:t>
                      </a:r>
                      <a:r>
                        <a:rPr lang="fr-FR" sz="2400" b="0" i="0" u="none" strike="noStrike" kern="1200" baseline="0" dirty="0" smtClean="0">
                          <a:solidFill>
                            <a:schemeClr val="dk1"/>
                          </a:solidFill>
                          <a:latin typeface="+mn-lt"/>
                          <a:ea typeface="+mn-ea"/>
                          <a:cs typeface="+mn-cs"/>
                        </a:rPr>
                        <a:t>Association de clindamycine et de gentamicine est recommandée comme antibiothérapie de première intention en cas d’endométrite du post-partum.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Recommandation conditionnelle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Qualité très faible de l ’évidence</a:t>
                      </a:r>
                      <a:endParaRPr lang="fr-FR" sz="2400" b="0" i="0" u="none" strike="noStrike" kern="1200" baseline="0" dirty="0" smtClean="0">
                        <a:solidFill>
                          <a:schemeClr val="dk1"/>
                        </a:solidFill>
                        <a:latin typeface="+mn-lt"/>
                        <a:ea typeface="+mn-ea"/>
                        <a:cs typeface="+mn-cs"/>
                      </a:endParaRPr>
                    </a:p>
                  </a:txBody>
                  <a:tcPr marL="68580" marR="68580" marT="0" marB="0"/>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4294967295"/>
          </p:nvPr>
        </p:nvSpPr>
        <p:spPr>
          <a:xfrm>
            <a:off x="1976264" y="6569432"/>
            <a:ext cx="2895600" cy="144016"/>
          </a:xfrm>
          <a:prstGeom prst="rect">
            <a:avLst/>
          </a:prstGeom>
        </p:spPr>
        <p:txBody>
          <a:bodyPr/>
          <a:lstStyle/>
          <a:p>
            <a:r>
              <a:rPr lang="en-US" smtClean="0"/>
              <a:t>Filename</a:t>
            </a:r>
            <a:endParaRPr lang="en-GB" dirty="0"/>
          </a:p>
        </p:txBody>
      </p:sp>
    </p:spTree>
    <p:extLst>
      <p:ext uri="{BB962C8B-B14F-4D97-AF65-F5344CB8AC3E}">
        <p14:creationId xmlns:p14="http://schemas.microsoft.com/office/powerpoint/2010/main" val="1519870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5814" y="1634837"/>
            <a:ext cx="10515600" cy="1625311"/>
          </a:xfrm>
        </p:spPr>
        <p:txBody>
          <a:bodyPr/>
          <a:lstStyle/>
          <a:p>
            <a:pPr algn="ctr"/>
            <a:r>
              <a:rPr lang="fr-FR" b="1" dirty="0" smtClean="0">
                <a:latin typeface="Arial" panose="020B0604020202020204" pitchFamily="34" charset="0"/>
                <a:cs typeface="Arial" panose="020B0604020202020204" pitchFamily="34" charset="0"/>
              </a:rPr>
              <a:t>Corticothérapie prénatale</a:t>
            </a:r>
            <a:endParaRPr lang="fr-FR" b="1" dirty="0">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995744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2639617" y="1776414"/>
            <a:ext cx="6408712" cy="1735137"/>
          </a:xfrm>
        </p:spPr>
        <p:txBody>
          <a:bodyPr>
            <a:noAutofit/>
          </a:bodyPr>
          <a:lstStyle/>
          <a:p>
            <a:r>
              <a:rPr lang="fr-FR" sz="3000" b="1" dirty="0">
                <a:latin typeface="Segoe UI Symbol" panose="020B0502040204020203" pitchFamily="34" charset="0"/>
                <a:ea typeface="Segoe UI Symbol" panose="020B0502040204020203" pitchFamily="34" charset="0"/>
              </a:rPr>
              <a:t>Recommandations de l’OMS sur les interventions visant à améliorer l’issue des naissances prématurées </a:t>
            </a:r>
            <a:r>
              <a:rPr lang="en-GB" sz="3000" b="1" dirty="0">
                <a:latin typeface="Segoe UI Symbol" panose="020B0502040204020203" pitchFamily="34" charset="0"/>
                <a:ea typeface="Segoe UI Symbol" panose="020B0502040204020203" pitchFamily="34" charset="0"/>
              </a:rPr>
              <a:t>: LA  CORTICOTHERAPIE PRENATALE </a:t>
            </a:r>
          </a:p>
        </p:txBody>
      </p:sp>
      <p:sp>
        <p:nvSpPr>
          <p:cNvPr id="4" name="Text Placeholder 24"/>
          <p:cNvSpPr>
            <a:spLocks noGrp="1"/>
          </p:cNvSpPr>
          <p:nvPr>
            <p:ph type="body" sz="quarter" idx="11"/>
          </p:nvPr>
        </p:nvSpPr>
        <p:spPr>
          <a:xfrm>
            <a:off x="2639617" y="260649"/>
            <a:ext cx="6228184" cy="1008111"/>
          </a:xfrm>
          <a:solidFill>
            <a:srgbClr val="00B0F0"/>
          </a:solidFill>
        </p:spPr>
        <p:txBody>
          <a:bodyPr>
            <a:noAutofit/>
          </a:bodyPr>
          <a:lstStyle/>
          <a:p>
            <a:pPr eaLnBrk="1" hangingPunct="1">
              <a:defRPr/>
            </a:pPr>
            <a:r>
              <a:rPr lang="en-US" sz="1800" dirty="0"/>
              <a:t>Atelier </a:t>
            </a:r>
            <a:r>
              <a:rPr lang="en-US" sz="1800" dirty="0" err="1"/>
              <a:t>interpays</a:t>
            </a:r>
            <a:r>
              <a:rPr lang="en-US" sz="1800" dirty="0"/>
              <a:t> de dissemination des directives de </a:t>
            </a:r>
            <a:r>
              <a:rPr lang="en-US" sz="1800" dirty="0" err="1"/>
              <a:t>l’OMS</a:t>
            </a:r>
            <a:r>
              <a:rPr lang="en-US" sz="1800" dirty="0"/>
              <a:t> pour la santé de la </a:t>
            </a:r>
            <a:r>
              <a:rPr lang="en-US" sz="1800" dirty="0" err="1"/>
              <a:t>mère</a:t>
            </a:r>
            <a:r>
              <a:rPr lang="en-US" sz="1800" dirty="0"/>
              <a:t> et du nouveau-né pour les </a:t>
            </a:r>
            <a:r>
              <a:rPr lang="en-US" sz="1800" dirty="0" err="1"/>
              <a:t>membres</a:t>
            </a:r>
            <a:r>
              <a:rPr lang="en-US" sz="1800" dirty="0"/>
              <a:t> de la SAGO, Abidjan 19-22 mars 2018</a:t>
            </a:r>
            <a:endParaRPr lang="en-GB" sz="1800" dirty="0"/>
          </a:p>
        </p:txBody>
      </p:sp>
    </p:spTree>
    <p:extLst>
      <p:ext uri="{BB962C8B-B14F-4D97-AF65-F5344CB8AC3E}">
        <p14:creationId xmlns:p14="http://schemas.microsoft.com/office/powerpoint/2010/main" val="184883906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79227"/>
            <a:ext cx="10515600" cy="701675"/>
          </a:xfrm>
        </p:spPr>
        <p:txBody>
          <a:bodyPr/>
          <a:lstStyle/>
          <a:p>
            <a:pPr algn="ctr"/>
            <a:r>
              <a:rPr lang="fr-FR" b="1" dirty="0" smtClean="0">
                <a:latin typeface="Arial" panose="020B0604020202020204" pitchFamily="34" charset="0"/>
                <a:cs typeface="Arial" panose="020B0604020202020204" pitchFamily="34" charset="0"/>
              </a:rPr>
              <a:t>Plan </a:t>
            </a:r>
            <a:endParaRPr lang="fr-FR" b="1"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838200" y="1112520"/>
            <a:ext cx="10515600" cy="5547359"/>
          </a:xfrm>
        </p:spPr>
        <p:txBody>
          <a:bodyPr>
            <a:normAutofit/>
          </a:bodyPr>
          <a:lstStyle/>
          <a:p>
            <a:pPr marL="0" indent="0">
              <a:lnSpc>
                <a:spcPct val="150000"/>
              </a:lnSpc>
              <a:buNone/>
            </a:pPr>
            <a:r>
              <a:rPr lang="fr-FR" sz="3200" b="1" dirty="0" smtClean="0"/>
              <a:t>      Introduction </a:t>
            </a:r>
          </a:p>
          <a:p>
            <a:pPr marL="514350" indent="-514350">
              <a:lnSpc>
                <a:spcPct val="150000"/>
              </a:lnSpc>
              <a:buFont typeface="+mj-lt"/>
              <a:buAutoNum type="arabicPeriod"/>
            </a:pPr>
            <a:r>
              <a:rPr lang="fr-FR" sz="3200" b="1" dirty="0" smtClean="0"/>
              <a:t>Pré éclampsie et éclampsie</a:t>
            </a:r>
          </a:p>
          <a:p>
            <a:pPr marL="514350" indent="-514350">
              <a:lnSpc>
                <a:spcPct val="150000"/>
              </a:lnSpc>
              <a:buFont typeface="+mj-lt"/>
              <a:buAutoNum type="arabicPeriod"/>
            </a:pPr>
            <a:r>
              <a:rPr lang="fr-FR" sz="3200" b="1" dirty="0" smtClean="0"/>
              <a:t>Infections maternelles périnatales</a:t>
            </a:r>
          </a:p>
          <a:p>
            <a:pPr marL="514350" indent="-514350">
              <a:lnSpc>
                <a:spcPct val="150000"/>
              </a:lnSpc>
              <a:buFont typeface="+mj-lt"/>
              <a:buAutoNum type="arabicPeriod"/>
            </a:pPr>
            <a:r>
              <a:rPr lang="fr-FR" sz="3200" b="1" dirty="0" smtClean="0"/>
              <a:t>Hémorragie du post partum </a:t>
            </a:r>
          </a:p>
          <a:p>
            <a:pPr marL="514350" indent="-514350">
              <a:lnSpc>
                <a:spcPct val="150000"/>
              </a:lnSpc>
              <a:buFont typeface="+mj-lt"/>
              <a:buAutoNum type="arabicPeriod"/>
            </a:pPr>
            <a:r>
              <a:rPr lang="fr-FR" sz="3200" b="1" dirty="0" smtClean="0"/>
              <a:t>Soins post natals </a:t>
            </a:r>
          </a:p>
          <a:p>
            <a:pPr marL="0" indent="0">
              <a:lnSpc>
                <a:spcPct val="150000"/>
              </a:lnSpc>
              <a:buNone/>
            </a:pPr>
            <a:r>
              <a:rPr lang="fr-FR" sz="3200" b="1" dirty="0" smtClean="0"/>
              <a:t>      Conclusion </a:t>
            </a:r>
          </a:p>
          <a:p>
            <a:pPr>
              <a:lnSpc>
                <a:spcPct val="150000"/>
              </a:lnSpc>
            </a:pPr>
            <a:endParaRPr lang="fr-FR" sz="3200" b="1" dirty="0"/>
          </a:p>
        </p:txBody>
      </p:sp>
    </p:spTree>
    <p:extLst>
      <p:ext uri="{BB962C8B-B14F-4D97-AF65-F5344CB8AC3E}">
        <p14:creationId xmlns:p14="http://schemas.microsoft.com/office/powerpoint/2010/main" val="16184286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1371601" y="166256"/>
            <a:ext cx="9878290" cy="720436"/>
          </a:xfrm>
        </p:spPr>
        <p:txBody>
          <a:bodyPr>
            <a:noAutofit/>
          </a:bodyPr>
          <a:lstStyle/>
          <a:p>
            <a:pPr lvl="1" algn="l" rtl="0">
              <a:spcBef>
                <a:spcPct val="0"/>
              </a:spcBef>
              <a:defRPr/>
            </a:pPr>
            <a:r>
              <a:rPr lang="en-GB" sz="3200" b="1" kern="1200" dirty="0" err="1">
                <a:solidFill>
                  <a:srgbClr val="007DC5"/>
                </a:solidFill>
                <a:latin typeface="Segoe UI Symbol" panose="020B0502040204020203" pitchFamily="34" charset="0"/>
                <a:ea typeface="Segoe UI Symbol" panose="020B0502040204020203" pitchFamily="34" charset="0"/>
                <a:cs typeface="+mj-cs"/>
              </a:rPr>
              <a:t>Recommandation</a:t>
            </a:r>
            <a:r>
              <a:rPr lang="en-GB" sz="3200" b="1" kern="1200" dirty="0">
                <a:solidFill>
                  <a:srgbClr val="007DC5"/>
                </a:solidFill>
                <a:latin typeface="Segoe UI Symbol" panose="020B0502040204020203" pitchFamily="34" charset="0"/>
                <a:ea typeface="Segoe UI Symbol" panose="020B0502040204020203" pitchFamily="34" charset="0"/>
                <a:cs typeface="+mj-cs"/>
              </a:rPr>
              <a:t>  1.0 </a:t>
            </a:r>
            <a:r>
              <a:rPr lang="en-US" dirty="0" smtClean="0">
                <a:solidFill>
                  <a:srgbClr val="A50021"/>
                </a:solidFill>
              </a:rPr>
              <a:t>(Forte </a:t>
            </a:r>
            <a:r>
              <a:rPr lang="en-US" i="1" dirty="0" err="1" smtClean="0">
                <a:solidFill>
                  <a:srgbClr val="A50021"/>
                </a:solidFill>
              </a:rPr>
              <a:t>recommandation</a:t>
            </a:r>
            <a:r>
              <a:rPr lang="en-US" dirty="0" smtClean="0">
                <a:solidFill>
                  <a:srgbClr val="A50021"/>
                </a:solidFill>
              </a:rPr>
              <a:t>)</a:t>
            </a:r>
            <a:endParaRPr lang="en-US" sz="3200" dirty="0">
              <a:latin typeface="Segoe UI Symbol" panose="020B0502040204020203" pitchFamily="34" charset="0"/>
              <a:ea typeface="Segoe UI Symbol" panose="020B0502040204020203" pitchFamily="34" charset="0"/>
            </a:endParaRPr>
          </a:p>
        </p:txBody>
      </p:sp>
      <p:sp>
        <p:nvSpPr>
          <p:cNvPr id="21507" name="Content Placeholder 3"/>
          <p:cNvSpPr>
            <a:spLocks noGrp="1"/>
          </p:cNvSpPr>
          <p:nvPr>
            <p:ph idx="1"/>
          </p:nvPr>
        </p:nvSpPr>
        <p:spPr>
          <a:xfrm>
            <a:off x="921327" y="1094509"/>
            <a:ext cx="10778837" cy="5234136"/>
          </a:xfrm>
          <a:solidFill>
            <a:schemeClr val="bg1">
              <a:lumMod val="85000"/>
            </a:schemeClr>
          </a:solidFill>
        </p:spPr>
        <p:txBody>
          <a:bodyPr>
            <a:normAutofit/>
          </a:bodyPr>
          <a:lstStyle/>
          <a:p>
            <a:pPr lvl="0" algn="just">
              <a:lnSpc>
                <a:spcPts val="3000"/>
              </a:lnSpc>
              <a:buClr>
                <a:prstClr val="black"/>
              </a:buClr>
            </a:pPr>
            <a:r>
              <a:rPr lang="fr-FR" sz="2600" b="1" dirty="0" smtClean="0"/>
              <a:t>La </a:t>
            </a:r>
            <a:r>
              <a:rPr lang="fr-FR" sz="2600" b="1" dirty="0"/>
              <a:t>corticothérapie anténatale est recommandée chez les femmes présentant une menace d’accouchement prématuré entre </a:t>
            </a:r>
            <a:r>
              <a:rPr lang="fr-FR" sz="2600" b="1" dirty="0">
                <a:solidFill>
                  <a:srgbClr val="C00000"/>
                </a:solidFill>
              </a:rPr>
              <a:t>24 et 34 semaines d’âge gestationnel </a:t>
            </a:r>
            <a:r>
              <a:rPr lang="fr-FR" sz="2600" b="1" dirty="0"/>
              <a:t>lorsque les conditions suivantes sont réunies :</a:t>
            </a:r>
          </a:p>
          <a:p>
            <a:pPr lvl="1" algn="just">
              <a:lnSpc>
                <a:spcPts val="3000"/>
              </a:lnSpc>
              <a:buClr>
                <a:prstClr val="black"/>
              </a:buClr>
            </a:pPr>
            <a:r>
              <a:rPr lang="fr-FR" sz="2200" dirty="0">
                <a:solidFill>
                  <a:srgbClr val="002060"/>
                </a:solidFill>
              </a:rPr>
              <a:t>évaluation de l'âge gestationnel peut être entreprise avec précision;</a:t>
            </a:r>
          </a:p>
          <a:p>
            <a:pPr lvl="1" algn="just">
              <a:lnSpc>
                <a:spcPts val="3000"/>
              </a:lnSpc>
              <a:buClr>
                <a:prstClr val="black"/>
              </a:buClr>
            </a:pPr>
            <a:r>
              <a:rPr lang="fr-FR" sz="2200" dirty="0">
                <a:solidFill>
                  <a:srgbClr val="002060"/>
                </a:solidFill>
              </a:rPr>
              <a:t>naissance prématurée est considérée comme imminente;</a:t>
            </a:r>
          </a:p>
          <a:p>
            <a:pPr lvl="1" algn="just">
              <a:lnSpc>
                <a:spcPts val="3000"/>
              </a:lnSpc>
              <a:buClr>
                <a:prstClr val="black"/>
              </a:buClr>
            </a:pPr>
            <a:r>
              <a:rPr lang="fr-FR" sz="2200" dirty="0">
                <a:solidFill>
                  <a:srgbClr val="002060"/>
                </a:solidFill>
              </a:rPr>
              <a:t>il n'y a aucune preuve clinique de l'infection maternelle;</a:t>
            </a:r>
          </a:p>
          <a:p>
            <a:pPr lvl="1" algn="just">
              <a:lnSpc>
                <a:spcPts val="3000"/>
              </a:lnSpc>
              <a:buClr>
                <a:prstClr val="black"/>
              </a:buClr>
            </a:pPr>
            <a:r>
              <a:rPr lang="fr-FR" sz="2200" dirty="0">
                <a:solidFill>
                  <a:srgbClr val="002060"/>
                </a:solidFill>
              </a:rPr>
              <a:t>soins obstétricaux adéquats disponibles (y compris la capacité de reconnaître et de gérer en toute sécurité le travail prématuré et de naissance);</a:t>
            </a:r>
          </a:p>
          <a:p>
            <a:pPr lvl="1" algn="just">
              <a:lnSpc>
                <a:spcPts val="3000"/>
              </a:lnSpc>
              <a:buClr>
                <a:prstClr val="black"/>
              </a:buClr>
            </a:pPr>
            <a:r>
              <a:rPr lang="fr-FR" sz="2200" dirty="0">
                <a:solidFill>
                  <a:srgbClr val="002060"/>
                </a:solidFill>
              </a:rPr>
              <a:t>le nouveau-né prématuré peut recevoir des soins adéquats en cas de besoin (y compris la réanimation, les soins thermiques, support d'alimentation, le traitement de l'infection et l'utilisation sécuritaire de l'oxygène).</a:t>
            </a:r>
          </a:p>
          <a:p>
            <a:pPr lvl="2">
              <a:lnSpc>
                <a:spcPts val="3000"/>
              </a:lnSpc>
              <a:buFont typeface="Courier New" pitchFamily="49" charset="0"/>
              <a:buChar char="o"/>
              <a:defRPr/>
            </a:pPr>
            <a:endParaRPr lang="en-US" dirty="0" smtClean="0"/>
          </a:p>
        </p:txBody>
      </p:sp>
    </p:spTree>
    <p:extLst>
      <p:ext uri="{BB962C8B-B14F-4D97-AF65-F5344CB8AC3E}">
        <p14:creationId xmlns:p14="http://schemas.microsoft.com/office/powerpoint/2010/main" val="3646137874"/>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3"/>
          <p:cNvSpPr>
            <a:spLocks noGrp="1"/>
          </p:cNvSpPr>
          <p:nvPr>
            <p:ph idx="1"/>
          </p:nvPr>
        </p:nvSpPr>
        <p:spPr>
          <a:xfrm>
            <a:off x="872836" y="548680"/>
            <a:ext cx="10709564" cy="6048672"/>
          </a:xfrm>
          <a:solidFill>
            <a:schemeClr val="bg1">
              <a:lumMod val="85000"/>
            </a:schemeClr>
          </a:solidFill>
        </p:spPr>
        <p:txBody>
          <a:bodyPr>
            <a:normAutofit/>
          </a:bodyPr>
          <a:lstStyle/>
          <a:p>
            <a:pPr marL="0" indent="0">
              <a:spcBef>
                <a:spcPts val="0"/>
              </a:spcBef>
              <a:spcAft>
                <a:spcPts val="1800"/>
              </a:spcAft>
              <a:buClr>
                <a:prstClr val="black"/>
              </a:buClr>
              <a:buNone/>
            </a:pPr>
            <a:r>
              <a:rPr lang="en-US" sz="3000" b="1" dirty="0" err="1">
                <a:solidFill>
                  <a:srgbClr val="007DC5"/>
                </a:solidFill>
                <a:latin typeface="Segoe UI Symbol" panose="020B0502040204020203" pitchFamily="34" charset="0"/>
                <a:ea typeface="Segoe UI Symbol" panose="020B0502040204020203" pitchFamily="34" charset="0"/>
                <a:cs typeface="+mj-cs"/>
              </a:rPr>
              <a:t>Recommandation</a:t>
            </a:r>
            <a:r>
              <a:rPr lang="en-US" sz="3000" b="1" dirty="0">
                <a:solidFill>
                  <a:srgbClr val="007DC5"/>
                </a:solidFill>
                <a:latin typeface="Segoe UI Symbol" panose="020B0502040204020203" pitchFamily="34" charset="0"/>
                <a:ea typeface="Segoe UI Symbol" panose="020B0502040204020203" pitchFamily="34" charset="0"/>
                <a:cs typeface="+mj-cs"/>
              </a:rPr>
              <a:t> 1.1 </a:t>
            </a:r>
            <a:r>
              <a:rPr lang="fr-FR" i="1" dirty="0" smtClean="0">
                <a:solidFill>
                  <a:srgbClr val="A50021"/>
                </a:solidFill>
              </a:rPr>
              <a:t>( Forte recommandation)</a:t>
            </a:r>
            <a:endParaRPr lang="fr-FR" i="1" dirty="0">
              <a:solidFill>
                <a:srgbClr val="A50021"/>
              </a:solidFill>
            </a:endParaRPr>
          </a:p>
          <a:p>
            <a:pPr algn="just">
              <a:spcBef>
                <a:spcPts val="0"/>
              </a:spcBef>
              <a:spcAft>
                <a:spcPts val="1800"/>
              </a:spcAft>
              <a:buClr>
                <a:prstClr val="black"/>
              </a:buClr>
            </a:pPr>
            <a:r>
              <a:rPr lang="fr-FR" sz="3100" dirty="0"/>
              <a:t>Pour les femmes éligibles, la corticothérapie prénatale doit être administrée lorsque la naissance prématurée est considérée comme </a:t>
            </a:r>
            <a:r>
              <a:rPr lang="fr-FR" sz="3100" b="1" dirty="0">
                <a:solidFill>
                  <a:srgbClr val="C00000"/>
                </a:solidFill>
              </a:rPr>
              <a:t>imminente</a:t>
            </a:r>
            <a:r>
              <a:rPr lang="fr-FR" sz="3100" dirty="0"/>
              <a:t> dans les 7 jours suivant le début du traitement, y compris dans les 24 premières heures</a:t>
            </a:r>
            <a:endParaRPr lang="en-US" sz="2200" i="1" dirty="0">
              <a:solidFill>
                <a:srgbClr val="A50021"/>
              </a:solidFill>
            </a:endParaRPr>
          </a:p>
          <a:p>
            <a:pPr marL="0" indent="0">
              <a:spcBef>
                <a:spcPts val="0"/>
              </a:spcBef>
              <a:spcAft>
                <a:spcPts val="1800"/>
              </a:spcAft>
              <a:buClr>
                <a:prstClr val="black"/>
              </a:buClr>
              <a:buNone/>
            </a:pPr>
            <a:r>
              <a:rPr lang="en-GB" sz="3000" b="1" dirty="0" err="1">
                <a:solidFill>
                  <a:srgbClr val="007DC5"/>
                </a:solidFill>
                <a:latin typeface="Segoe UI Symbol" panose="020B0502040204020203" pitchFamily="34" charset="0"/>
                <a:ea typeface="Segoe UI Symbol" panose="020B0502040204020203" pitchFamily="34" charset="0"/>
                <a:cs typeface="+mj-cs"/>
              </a:rPr>
              <a:t>Recommandation</a:t>
            </a:r>
            <a:r>
              <a:rPr lang="en-GB" sz="3000" b="1" dirty="0">
                <a:solidFill>
                  <a:srgbClr val="007DC5"/>
                </a:solidFill>
                <a:latin typeface="Segoe UI Symbol" panose="020B0502040204020203" pitchFamily="34" charset="0"/>
                <a:ea typeface="Segoe UI Symbol" panose="020B0502040204020203" pitchFamily="34" charset="0"/>
                <a:cs typeface="+mj-cs"/>
              </a:rPr>
              <a:t> 1.2 </a:t>
            </a:r>
            <a:r>
              <a:rPr lang="fr-FR" i="1" dirty="0">
                <a:solidFill>
                  <a:srgbClr val="A50021"/>
                </a:solidFill>
              </a:rPr>
              <a:t>( Forte </a:t>
            </a:r>
            <a:r>
              <a:rPr lang="fr-FR" i="1" dirty="0" smtClean="0">
                <a:solidFill>
                  <a:srgbClr val="A50021"/>
                </a:solidFill>
              </a:rPr>
              <a:t>recommandation)</a:t>
            </a:r>
            <a:endParaRPr lang="en-GB" b="1" dirty="0">
              <a:solidFill>
                <a:srgbClr val="007DC5"/>
              </a:solidFill>
              <a:latin typeface="Segoe UI Symbol" panose="020B0502040204020203" pitchFamily="34" charset="0"/>
              <a:ea typeface="Segoe UI Symbol" panose="020B0502040204020203" pitchFamily="34" charset="0"/>
              <a:cs typeface="+mj-cs"/>
            </a:endParaRPr>
          </a:p>
          <a:p>
            <a:pPr algn="just">
              <a:spcBef>
                <a:spcPts val="0"/>
              </a:spcBef>
              <a:spcAft>
                <a:spcPts val="1800"/>
              </a:spcAft>
              <a:buClr>
                <a:prstClr val="black"/>
              </a:buClr>
            </a:pPr>
            <a:r>
              <a:rPr lang="fr-FR" sz="3000" dirty="0"/>
              <a:t>la corticothérapie prénatale est recommandée chez les femmes présentant une menace d’accouchement prématuré, indépendamment du fait qu’il s’agisse d’une </a:t>
            </a:r>
            <a:r>
              <a:rPr lang="fr-FR" sz="3000" b="1" dirty="0">
                <a:solidFill>
                  <a:srgbClr val="C00000"/>
                </a:solidFill>
              </a:rPr>
              <a:t>grossesse unique ou multiple</a:t>
            </a:r>
            <a:r>
              <a:rPr lang="fr-FR" sz="3000" dirty="0"/>
              <a:t>.</a:t>
            </a:r>
            <a:endParaRPr lang="en-US" sz="3000" dirty="0">
              <a:solidFill>
                <a:srgbClr val="A50021"/>
              </a:solidFill>
            </a:endParaRPr>
          </a:p>
          <a:p>
            <a:pPr>
              <a:spcBef>
                <a:spcPts val="0"/>
              </a:spcBef>
              <a:spcAft>
                <a:spcPts val="1800"/>
              </a:spcAft>
              <a:buClr>
                <a:prstClr val="black"/>
              </a:buClr>
            </a:pPr>
            <a:endParaRPr lang="en-US" sz="2200" dirty="0">
              <a:solidFill>
                <a:srgbClr val="A50021"/>
              </a:solidFill>
            </a:endParaRPr>
          </a:p>
        </p:txBody>
      </p:sp>
    </p:spTree>
    <p:extLst>
      <p:ext uri="{BB962C8B-B14F-4D97-AF65-F5344CB8AC3E}">
        <p14:creationId xmlns:p14="http://schemas.microsoft.com/office/powerpoint/2010/main" val="1084286527"/>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3"/>
          <p:cNvSpPr>
            <a:spLocks noGrp="1"/>
          </p:cNvSpPr>
          <p:nvPr>
            <p:ph idx="1"/>
          </p:nvPr>
        </p:nvSpPr>
        <p:spPr>
          <a:xfrm>
            <a:off x="581891" y="548680"/>
            <a:ext cx="10889673" cy="6048672"/>
          </a:xfrm>
          <a:solidFill>
            <a:schemeClr val="bg1">
              <a:lumMod val="85000"/>
            </a:schemeClr>
          </a:solidFill>
        </p:spPr>
        <p:txBody>
          <a:bodyPr>
            <a:normAutofit/>
          </a:bodyPr>
          <a:lstStyle/>
          <a:p>
            <a:pPr marL="0" indent="0">
              <a:spcBef>
                <a:spcPts val="0"/>
              </a:spcBef>
              <a:spcAft>
                <a:spcPts val="1800"/>
              </a:spcAft>
              <a:buClr>
                <a:prstClr val="black"/>
              </a:buClr>
              <a:buNone/>
            </a:pPr>
            <a:r>
              <a:rPr lang="en-GB" sz="3200" b="1" dirty="0" err="1">
                <a:solidFill>
                  <a:srgbClr val="007DC5"/>
                </a:solidFill>
                <a:latin typeface="Segoe UI Symbol" panose="020B0502040204020203" pitchFamily="34" charset="0"/>
                <a:ea typeface="Segoe UI Symbol" panose="020B0502040204020203" pitchFamily="34" charset="0"/>
                <a:cs typeface="+mj-cs"/>
              </a:rPr>
              <a:t>Recommandation</a:t>
            </a:r>
            <a:r>
              <a:rPr lang="en-GB" sz="3200" b="1" dirty="0">
                <a:solidFill>
                  <a:srgbClr val="007DC5"/>
                </a:solidFill>
                <a:latin typeface="Segoe UI Symbol" panose="020B0502040204020203" pitchFamily="34" charset="0"/>
                <a:ea typeface="Segoe UI Symbol" panose="020B0502040204020203" pitchFamily="34" charset="0"/>
                <a:cs typeface="+mj-cs"/>
              </a:rPr>
              <a:t> 1.3 </a:t>
            </a:r>
            <a:r>
              <a:rPr lang="fr-FR" sz="2400" i="1" dirty="0">
                <a:solidFill>
                  <a:srgbClr val="A50021"/>
                </a:solidFill>
              </a:rPr>
              <a:t>( Forte recommandation)</a:t>
            </a:r>
          </a:p>
          <a:p>
            <a:pPr algn="just">
              <a:spcBef>
                <a:spcPts val="0"/>
              </a:spcBef>
              <a:spcAft>
                <a:spcPts val="1800"/>
              </a:spcAft>
              <a:buClr>
                <a:prstClr val="black"/>
              </a:buClr>
            </a:pPr>
            <a:r>
              <a:rPr lang="fr-FR" sz="3200" dirty="0"/>
              <a:t>la corticothérapie prénatale est recommandée chez les femmes présentant une </a:t>
            </a:r>
            <a:r>
              <a:rPr lang="fr-FR" sz="3200" b="1" dirty="0">
                <a:solidFill>
                  <a:srgbClr val="C00000"/>
                </a:solidFill>
              </a:rPr>
              <a:t>rupture prématurée des membranes avant terme sans aucun signe clinique d’infection.</a:t>
            </a:r>
            <a:r>
              <a:rPr lang="en-GB" sz="3200" b="1" dirty="0">
                <a:solidFill>
                  <a:srgbClr val="C00000"/>
                </a:solidFill>
              </a:rPr>
              <a:t> </a:t>
            </a:r>
          </a:p>
          <a:p>
            <a:pPr>
              <a:spcBef>
                <a:spcPts val="0"/>
              </a:spcBef>
              <a:spcAft>
                <a:spcPts val="1800"/>
              </a:spcAft>
              <a:buClr>
                <a:prstClr val="black"/>
              </a:buClr>
            </a:pPr>
            <a:endParaRPr lang="en-GB" sz="2200" dirty="0">
              <a:solidFill>
                <a:srgbClr val="A50021"/>
              </a:solidFill>
            </a:endParaRPr>
          </a:p>
          <a:p>
            <a:pPr marL="0" indent="0">
              <a:spcBef>
                <a:spcPts val="0"/>
              </a:spcBef>
              <a:spcAft>
                <a:spcPts val="1800"/>
              </a:spcAft>
              <a:buClr>
                <a:prstClr val="black"/>
              </a:buClr>
              <a:buNone/>
            </a:pPr>
            <a:r>
              <a:rPr lang="en-US" sz="3200" b="1" dirty="0" err="1">
                <a:solidFill>
                  <a:srgbClr val="007DC5"/>
                </a:solidFill>
                <a:latin typeface="Segoe UI Symbol" panose="020B0502040204020203" pitchFamily="34" charset="0"/>
                <a:ea typeface="Segoe UI Symbol" panose="020B0502040204020203" pitchFamily="34" charset="0"/>
                <a:cs typeface="+mj-cs"/>
              </a:rPr>
              <a:t>Recommandation</a:t>
            </a:r>
            <a:r>
              <a:rPr lang="en-US" sz="3200" b="1" dirty="0">
                <a:solidFill>
                  <a:srgbClr val="007DC5"/>
                </a:solidFill>
                <a:latin typeface="Segoe UI Symbol" panose="020B0502040204020203" pitchFamily="34" charset="0"/>
                <a:ea typeface="Segoe UI Symbol" panose="020B0502040204020203" pitchFamily="34" charset="0"/>
                <a:cs typeface="+mj-cs"/>
              </a:rPr>
              <a:t> 1.4 </a:t>
            </a:r>
            <a:r>
              <a:rPr lang="en-US" sz="2400" i="1" dirty="0">
                <a:solidFill>
                  <a:srgbClr val="A50021"/>
                </a:solidFill>
              </a:rPr>
              <a:t>(</a:t>
            </a:r>
            <a:r>
              <a:rPr lang="en-US" sz="2400" i="1" dirty="0" err="1">
                <a:solidFill>
                  <a:srgbClr val="A50021"/>
                </a:solidFill>
              </a:rPr>
              <a:t>Recommandation</a:t>
            </a:r>
            <a:r>
              <a:rPr lang="en-US" sz="2400" i="1" dirty="0">
                <a:solidFill>
                  <a:srgbClr val="A50021"/>
                </a:solidFill>
              </a:rPr>
              <a:t> </a:t>
            </a:r>
            <a:r>
              <a:rPr lang="en-US" sz="2400" i="1" dirty="0" err="1">
                <a:solidFill>
                  <a:srgbClr val="A50021"/>
                </a:solidFill>
              </a:rPr>
              <a:t>conditionelle</a:t>
            </a:r>
            <a:r>
              <a:rPr lang="en-US" sz="2400" i="1" dirty="0">
                <a:solidFill>
                  <a:srgbClr val="A50021"/>
                </a:solidFill>
              </a:rPr>
              <a:t>) </a:t>
            </a:r>
          </a:p>
          <a:p>
            <a:pPr algn="just">
              <a:spcBef>
                <a:spcPts val="0"/>
              </a:spcBef>
              <a:spcAft>
                <a:spcPts val="1800"/>
              </a:spcAft>
              <a:buClr>
                <a:prstClr val="black"/>
              </a:buClr>
            </a:pPr>
            <a:r>
              <a:rPr lang="fr-FR" sz="3200" dirty="0">
                <a:solidFill>
                  <a:prstClr val="black"/>
                </a:solidFill>
              </a:rPr>
              <a:t>la corticothérapie prénatale n’est </a:t>
            </a:r>
            <a:r>
              <a:rPr lang="fr-FR" sz="3200" b="1" u="sng" dirty="0">
                <a:solidFill>
                  <a:srgbClr val="C00000"/>
                </a:solidFill>
              </a:rPr>
              <a:t>pas</a:t>
            </a:r>
            <a:r>
              <a:rPr lang="fr-FR" sz="3200" b="1" dirty="0">
                <a:solidFill>
                  <a:srgbClr val="C00000"/>
                </a:solidFill>
              </a:rPr>
              <a:t> recommandée chez les femmes présentant une </a:t>
            </a:r>
            <a:r>
              <a:rPr lang="fr-FR" sz="3200" b="1" dirty="0" err="1">
                <a:solidFill>
                  <a:srgbClr val="C00000"/>
                </a:solidFill>
              </a:rPr>
              <a:t>chorioamniotite</a:t>
            </a:r>
            <a:r>
              <a:rPr lang="fr-FR" sz="3200" b="1" dirty="0">
                <a:solidFill>
                  <a:srgbClr val="C00000"/>
                </a:solidFill>
              </a:rPr>
              <a:t> </a:t>
            </a:r>
            <a:r>
              <a:rPr lang="fr-FR" sz="3200" dirty="0">
                <a:solidFill>
                  <a:prstClr val="black"/>
                </a:solidFill>
              </a:rPr>
              <a:t>susceptibles d’accoucher prématurément</a:t>
            </a:r>
            <a:endParaRPr lang="en-GB" sz="2400" dirty="0">
              <a:solidFill>
                <a:srgbClr val="A50021"/>
              </a:solidFill>
            </a:endParaRPr>
          </a:p>
          <a:p>
            <a:pPr>
              <a:spcBef>
                <a:spcPts val="0"/>
              </a:spcBef>
              <a:spcAft>
                <a:spcPts val="1800"/>
              </a:spcAft>
              <a:buClr>
                <a:prstClr val="black"/>
              </a:buClr>
            </a:pPr>
            <a:endParaRPr lang="en-US" sz="2200" dirty="0">
              <a:solidFill>
                <a:srgbClr val="A50021"/>
              </a:solidFill>
            </a:endParaRPr>
          </a:p>
        </p:txBody>
      </p:sp>
    </p:spTree>
    <p:extLst>
      <p:ext uri="{BB962C8B-B14F-4D97-AF65-F5344CB8AC3E}">
        <p14:creationId xmlns:p14="http://schemas.microsoft.com/office/powerpoint/2010/main" val="2789463155"/>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3"/>
          <p:cNvSpPr>
            <a:spLocks noGrp="1"/>
          </p:cNvSpPr>
          <p:nvPr>
            <p:ph idx="1"/>
          </p:nvPr>
        </p:nvSpPr>
        <p:spPr>
          <a:xfrm>
            <a:off x="692727" y="548680"/>
            <a:ext cx="10737273" cy="6048672"/>
          </a:xfrm>
          <a:solidFill>
            <a:schemeClr val="bg1">
              <a:lumMod val="85000"/>
            </a:schemeClr>
          </a:solidFill>
        </p:spPr>
        <p:txBody>
          <a:bodyPr>
            <a:normAutofit/>
          </a:bodyPr>
          <a:lstStyle/>
          <a:p>
            <a:pPr marL="0" indent="0">
              <a:spcBef>
                <a:spcPts val="0"/>
              </a:spcBef>
              <a:spcAft>
                <a:spcPts val="1800"/>
              </a:spcAft>
              <a:buClr>
                <a:prstClr val="black"/>
              </a:buClr>
              <a:buNone/>
            </a:pPr>
            <a:r>
              <a:rPr lang="en-US" sz="3200" b="1" dirty="0" err="1">
                <a:solidFill>
                  <a:srgbClr val="007DC5"/>
                </a:solidFill>
                <a:latin typeface="Segoe UI Symbol" panose="020B0502040204020203" pitchFamily="34" charset="0"/>
                <a:ea typeface="Segoe UI Symbol" panose="020B0502040204020203" pitchFamily="34" charset="0"/>
                <a:cs typeface="+mj-cs"/>
              </a:rPr>
              <a:t>Recommandation</a:t>
            </a:r>
            <a:r>
              <a:rPr lang="en-US" sz="3200" b="1" dirty="0">
                <a:solidFill>
                  <a:srgbClr val="007DC5"/>
                </a:solidFill>
                <a:latin typeface="Segoe UI Symbol" panose="020B0502040204020203" pitchFamily="34" charset="0"/>
                <a:ea typeface="Segoe UI Symbol" panose="020B0502040204020203" pitchFamily="34" charset="0"/>
                <a:cs typeface="+mj-cs"/>
              </a:rPr>
              <a:t> 1.5 </a:t>
            </a:r>
            <a:r>
              <a:rPr lang="en-US" sz="2400" i="1" dirty="0">
                <a:solidFill>
                  <a:srgbClr val="A50021"/>
                </a:solidFill>
              </a:rPr>
              <a:t>(</a:t>
            </a:r>
            <a:r>
              <a:rPr lang="en-US" sz="2400" i="1" dirty="0" err="1">
                <a:solidFill>
                  <a:srgbClr val="A50021"/>
                </a:solidFill>
              </a:rPr>
              <a:t>Recommandation</a:t>
            </a:r>
            <a:r>
              <a:rPr lang="en-US" sz="2400" i="1" dirty="0">
                <a:solidFill>
                  <a:srgbClr val="A50021"/>
                </a:solidFill>
              </a:rPr>
              <a:t> </a:t>
            </a:r>
            <a:r>
              <a:rPr lang="en-US" sz="2400" i="1" dirty="0" err="1">
                <a:solidFill>
                  <a:srgbClr val="A50021"/>
                </a:solidFill>
              </a:rPr>
              <a:t>conditionelle</a:t>
            </a:r>
            <a:r>
              <a:rPr lang="en-US" sz="2400" i="1" dirty="0">
                <a:solidFill>
                  <a:srgbClr val="A50021"/>
                </a:solidFill>
              </a:rPr>
              <a:t>) </a:t>
            </a:r>
          </a:p>
          <a:p>
            <a:pPr algn="just">
              <a:spcBef>
                <a:spcPts val="0"/>
              </a:spcBef>
              <a:spcAft>
                <a:spcPts val="1800"/>
              </a:spcAft>
              <a:buClr>
                <a:prstClr val="black"/>
              </a:buClr>
            </a:pPr>
            <a:r>
              <a:rPr lang="fr-FR" sz="3200" dirty="0"/>
              <a:t>la corticothérapie prénatale </a:t>
            </a:r>
            <a:r>
              <a:rPr lang="fr-FR" sz="3200" b="1" dirty="0">
                <a:solidFill>
                  <a:srgbClr val="C00000"/>
                </a:solidFill>
              </a:rPr>
              <a:t>n’est pas recommandée chez les femmes ayant une césarienne programmée à 34–36 semaines </a:t>
            </a:r>
            <a:r>
              <a:rPr lang="fr-FR" sz="3200" dirty="0"/>
              <a:t>d’âge gestationnel (prématurité tardive) </a:t>
            </a:r>
          </a:p>
          <a:p>
            <a:pPr marL="0" indent="0">
              <a:spcBef>
                <a:spcPts val="0"/>
              </a:spcBef>
              <a:spcAft>
                <a:spcPts val="1800"/>
              </a:spcAft>
              <a:buClr>
                <a:prstClr val="black"/>
              </a:buClr>
              <a:buNone/>
            </a:pPr>
            <a:r>
              <a:rPr lang="en-GB" sz="3200" b="1" dirty="0" err="1">
                <a:solidFill>
                  <a:srgbClr val="007DC5"/>
                </a:solidFill>
                <a:latin typeface="Segoe UI Symbol" panose="020B0502040204020203" pitchFamily="34" charset="0"/>
                <a:ea typeface="Segoe UI Symbol" panose="020B0502040204020203" pitchFamily="34" charset="0"/>
                <a:cs typeface="+mj-cs"/>
              </a:rPr>
              <a:t>Recommandation</a:t>
            </a:r>
            <a:r>
              <a:rPr lang="en-GB" sz="3200" b="1" dirty="0">
                <a:solidFill>
                  <a:srgbClr val="007DC5"/>
                </a:solidFill>
                <a:latin typeface="Segoe UI Symbol" panose="020B0502040204020203" pitchFamily="34" charset="0"/>
                <a:ea typeface="Segoe UI Symbol" panose="020B0502040204020203" pitchFamily="34" charset="0"/>
                <a:cs typeface="+mj-cs"/>
              </a:rPr>
              <a:t> 1.6 </a:t>
            </a:r>
            <a:r>
              <a:rPr lang="fr-FR" sz="2400" i="1" dirty="0">
                <a:solidFill>
                  <a:srgbClr val="A50021"/>
                </a:solidFill>
              </a:rPr>
              <a:t>( Forte recommandation)</a:t>
            </a:r>
          </a:p>
          <a:p>
            <a:pPr algn="just">
              <a:spcBef>
                <a:spcPts val="0"/>
              </a:spcBef>
              <a:spcAft>
                <a:spcPts val="1800"/>
              </a:spcAft>
              <a:buClr>
                <a:prstClr val="black"/>
              </a:buClr>
            </a:pPr>
            <a:r>
              <a:rPr lang="fr-FR" sz="3200" dirty="0"/>
              <a:t>la corticothérapie prénatale </a:t>
            </a:r>
            <a:r>
              <a:rPr lang="fr-FR" sz="3200" b="1" dirty="0">
                <a:solidFill>
                  <a:srgbClr val="C00000"/>
                </a:solidFill>
              </a:rPr>
              <a:t>est recommandée chez les femmes présentant des troubles hypertensifs</a:t>
            </a:r>
            <a:r>
              <a:rPr lang="fr-FR" sz="3200" dirty="0"/>
              <a:t> de la grossesse et une menace d’accouchement prématuré imminent.</a:t>
            </a:r>
            <a:r>
              <a:rPr lang="en-GB" sz="3200" dirty="0"/>
              <a:t>. </a:t>
            </a:r>
            <a:endParaRPr lang="en-US" sz="3200" dirty="0">
              <a:solidFill>
                <a:srgbClr val="A50021"/>
              </a:solidFill>
            </a:endParaRPr>
          </a:p>
        </p:txBody>
      </p:sp>
    </p:spTree>
    <p:extLst>
      <p:ext uri="{BB962C8B-B14F-4D97-AF65-F5344CB8AC3E}">
        <p14:creationId xmlns:p14="http://schemas.microsoft.com/office/powerpoint/2010/main" val="2037842564"/>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3"/>
          <p:cNvSpPr>
            <a:spLocks noGrp="1"/>
          </p:cNvSpPr>
          <p:nvPr>
            <p:ph idx="1"/>
          </p:nvPr>
        </p:nvSpPr>
        <p:spPr>
          <a:xfrm>
            <a:off x="665018" y="620688"/>
            <a:ext cx="10709564" cy="5904656"/>
          </a:xfrm>
          <a:solidFill>
            <a:schemeClr val="bg1">
              <a:lumMod val="85000"/>
            </a:schemeClr>
          </a:solidFill>
        </p:spPr>
        <p:txBody>
          <a:bodyPr>
            <a:normAutofit/>
          </a:bodyPr>
          <a:lstStyle/>
          <a:p>
            <a:pPr marL="0" indent="0">
              <a:spcBef>
                <a:spcPts val="0"/>
              </a:spcBef>
              <a:spcAft>
                <a:spcPts val="1800"/>
              </a:spcAft>
              <a:buClr>
                <a:prstClr val="black"/>
              </a:buClr>
              <a:buNone/>
            </a:pPr>
            <a:r>
              <a:rPr lang="en-US" sz="3200" b="1" dirty="0" err="1">
                <a:solidFill>
                  <a:srgbClr val="007DC5"/>
                </a:solidFill>
                <a:latin typeface="Segoe UI Symbol" panose="020B0502040204020203" pitchFamily="34" charset="0"/>
                <a:ea typeface="Segoe UI Symbol" panose="020B0502040204020203" pitchFamily="34" charset="0"/>
                <a:cs typeface="+mj-cs"/>
              </a:rPr>
              <a:t>Recommandation</a:t>
            </a:r>
            <a:r>
              <a:rPr lang="en-US" sz="3200" b="1" dirty="0">
                <a:solidFill>
                  <a:srgbClr val="007DC5"/>
                </a:solidFill>
                <a:latin typeface="Segoe UI Symbol" panose="020B0502040204020203" pitchFamily="34" charset="0"/>
                <a:ea typeface="Segoe UI Symbol" panose="020B0502040204020203" pitchFamily="34" charset="0"/>
                <a:cs typeface="+mj-cs"/>
              </a:rPr>
              <a:t> 1.7 </a:t>
            </a:r>
            <a:r>
              <a:rPr lang="fr-FR" sz="2400" i="1" dirty="0">
                <a:solidFill>
                  <a:srgbClr val="A50021"/>
                </a:solidFill>
              </a:rPr>
              <a:t>( Forte recommandation)</a:t>
            </a:r>
          </a:p>
          <a:p>
            <a:pPr algn="just">
              <a:spcBef>
                <a:spcPts val="0"/>
              </a:spcBef>
              <a:spcAft>
                <a:spcPts val="1800"/>
              </a:spcAft>
              <a:buClr>
                <a:prstClr val="black"/>
              </a:buClr>
            </a:pPr>
            <a:r>
              <a:rPr lang="fr-FR" sz="3200" dirty="0"/>
              <a:t>la corticothérapie prénatale est recommandée chez les femmes présentant une menace d’accouchement prématuré en cas </a:t>
            </a:r>
            <a:r>
              <a:rPr lang="fr-FR" sz="3200" b="1" dirty="0">
                <a:solidFill>
                  <a:srgbClr val="C00000"/>
                </a:solidFill>
              </a:rPr>
              <a:t>d’hypotrophie </a:t>
            </a:r>
            <a:r>
              <a:rPr lang="fr-FR" sz="3200" b="1" dirty="0" err="1">
                <a:solidFill>
                  <a:srgbClr val="C00000"/>
                </a:solidFill>
              </a:rPr>
              <a:t>foetale</a:t>
            </a:r>
            <a:r>
              <a:rPr lang="fr-FR" sz="3200" b="1" dirty="0">
                <a:solidFill>
                  <a:srgbClr val="C00000"/>
                </a:solidFill>
              </a:rPr>
              <a:t>.</a:t>
            </a:r>
            <a:r>
              <a:rPr lang="en-US" sz="3200" b="1" dirty="0">
                <a:solidFill>
                  <a:srgbClr val="C00000"/>
                </a:solidFill>
              </a:rPr>
              <a:t> </a:t>
            </a:r>
          </a:p>
          <a:p>
            <a:pPr marL="0" indent="0">
              <a:spcBef>
                <a:spcPts val="0"/>
              </a:spcBef>
              <a:spcAft>
                <a:spcPts val="1800"/>
              </a:spcAft>
              <a:buClr>
                <a:prstClr val="black"/>
              </a:buClr>
              <a:buNone/>
            </a:pPr>
            <a:r>
              <a:rPr lang="en-GB" sz="3200" b="1" dirty="0" err="1">
                <a:solidFill>
                  <a:srgbClr val="007DC5"/>
                </a:solidFill>
                <a:latin typeface="Segoe UI Symbol" panose="020B0502040204020203" pitchFamily="34" charset="0"/>
                <a:ea typeface="Segoe UI Symbol" panose="020B0502040204020203" pitchFamily="34" charset="0"/>
                <a:cs typeface="+mj-cs"/>
              </a:rPr>
              <a:t>Recommandation</a:t>
            </a:r>
            <a:r>
              <a:rPr lang="en-GB" sz="3200" b="1" dirty="0">
                <a:solidFill>
                  <a:srgbClr val="007DC5"/>
                </a:solidFill>
                <a:latin typeface="Segoe UI Symbol" panose="020B0502040204020203" pitchFamily="34" charset="0"/>
                <a:ea typeface="Segoe UI Symbol" panose="020B0502040204020203" pitchFamily="34" charset="0"/>
                <a:cs typeface="+mj-cs"/>
              </a:rPr>
              <a:t> 1.8 </a:t>
            </a:r>
            <a:r>
              <a:rPr lang="fr-FR" sz="2400" i="1" dirty="0">
                <a:solidFill>
                  <a:srgbClr val="A50021"/>
                </a:solidFill>
              </a:rPr>
              <a:t>( Forte recommandation)</a:t>
            </a:r>
          </a:p>
          <a:p>
            <a:pPr algn="just">
              <a:spcBef>
                <a:spcPts val="0"/>
              </a:spcBef>
              <a:spcAft>
                <a:spcPts val="1800"/>
              </a:spcAft>
              <a:buClr>
                <a:prstClr val="black"/>
              </a:buClr>
            </a:pPr>
            <a:r>
              <a:rPr lang="fr-FR" sz="3200" dirty="0"/>
              <a:t>la corticothérapie prénatale est recommandée chez les femmes atteintes d’un </a:t>
            </a:r>
            <a:r>
              <a:rPr lang="fr-FR" sz="3200" b="1" dirty="0">
                <a:solidFill>
                  <a:srgbClr val="C00000"/>
                </a:solidFill>
              </a:rPr>
              <a:t>diabète pré-gestationnel et gestationnel</a:t>
            </a:r>
            <a:r>
              <a:rPr lang="fr-FR" sz="3200" dirty="0"/>
              <a:t> présentant une menace d’accouchement prématuré imminent et devrait être associée à des interventions visant à optimiser le contrôle glycémique maternel. </a:t>
            </a:r>
            <a:endParaRPr lang="en-US" sz="3200" dirty="0">
              <a:solidFill>
                <a:srgbClr val="A50021"/>
              </a:solidFill>
            </a:endParaRPr>
          </a:p>
        </p:txBody>
      </p:sp>
    </p:spTree>
    <p:extLst>
      <p:ext uri="{BB962C8B-B14F-4D97-AF65-F5344CB8AC3E}">
        <p14:creationId xmlns:p14="http://schemas.microsoft.com/office/powerpoint/2010/main" val="1736962478"/>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3"/>
          <p:cNvSpPr>
            <a:spLocks noGrp="1"/>
          </p:cNvSpPr>
          <p:nvPr>
            <p:ph idx="1"/>
          </p:nvPr>
        </p:nvSpPr>
        <p:spPr>
          <a:xfrm>
            <a:off x="651164" y="252373"/>
            <a:ext cx="10571018" cy="6245409"/>
          </a:xfrm>
          <a:solidFill>
            <a:schemeClr val="bg1">
              <a:lumMod val="85000"/>
            </a:schemeClr>
          </a:solidFill>
        </p:spPr>
        <p:txBody>
          <a:bodyPr>
            <a:normAutofit lnSpcReduction="10000"/>
          </a:bodyPr>
          <a:lstStyle/>
          <a:p>
            <a:pPr marL="0" indent="0">
              <a:spcBef>
                <a:spcPts val="0"/>
              </a:spcBef>
              <a:spcAft>
                <a:spcPts val="1800"/>
              </a:spcAft>
              <a:buClr>
                <a:prstClr val="black"/>
              </a:buClr>
              <a:buNone/>
            </a:pPr>
            <a:r>
              <a:rPr lang="fr-FR" sz="3500" b="1" dirty="0">
                <a:solidFill>
                  <a:srgbClr val="007DC5"/>
                </a:solidFill>
                <a:latin typeface="Segoe UI Symbol" panose="020B0502040204020203" pitchFamily="34" charset="0"/>
                <a:ea typeface="Segoe UI Symbol" panose="020B0502040204020203" pitchFamily="34" charset="0"/>
                <a:cs typeface="+mj-cs"/>
              </a:rPr>
              <a:t>Recommandation 1.9 </a:t>
            </a:r>
            <a:r>
              <a:rPr lang="fr-FR" sz="2400" i="1" dirty="0">
                <a:solidFill>
                  <a:srgbClr val="A50021"/>
                </a:solidFill>
              </a:rPr>
              <a:t>( Forte recommandation)</a:t>
            </a:r>
          </a:p>
          <a:p>
            <a:pPr algn="just">
              <a:spcBef>
                <a:spcPts val="0"/>
              </a:spcBef>
              <a:spcAft>
                <a:spcPts val="1800"/>
              </a:spcAft>
              <a:buClr>
                <a:prstClr val="black"/>
              </a:buClr>
            </a:pPr>
            <a:r>
              <a:rPr lang="fr-FR" sz="3500" dirty="0"/>
              <a:t>la </a:t>
            </a:r>
            <a:r>
              <a:rPr lang="fr-FR" sz="3500" b="1" dirty="0" err="1">
                <a:solidFill>
                  <a:srgbClr val="C00000"/>
                </a:solidFill>
              </a:rPr>
              <a:t>dexaméthasone</a:t>
            </a:r>
            <a:r>
              <a:rPr lang="fr-FR" sz="3500" dirty="0"/>
              <a:t> par voie intramusculaire (IM) ou la </a:t>
            </a:r>
            <a:r>
              <a:rPr lang="fr-FR" sz="3500" b="1" dirty="0" err="1">
                <a:solidFill>
                  <a:srgbClr val="C00000"/>
                </a:solidFill>
              </a:rPr>
              <a:t>bétaméthasone</a:t>
            </a:r>
            <a:r>
              <a:rPr lang="fr-FR" sz="3500" dirty="0"/>
              <a:t> par voie IM (24 mg au total en plusieurs doses) est le corticoïde prénatal de choix en cas d’accouchement prématuré imminent. </a:t>
            </a:r>
          </a:p>
          <a:p>
            <a:pPr marL="0" indent="0">
              <a:spcBef>
                <a:spcPts val="0"/>
              </a:spcBef>
              <a:spcAft>
                <a:spcPts val="1800"/>
              </a:spcAft>
              <a:buClr>
                <a:prstClr val="black"/>
              </a:buClr>
              <a:buNone/>
            </a:pPr>
            <a:r>
              <a:rPr lang="en-GB" sz="3500" b="1" dirty="0" err="1">
                <a:solidFill>
                  <a:srgbClr val="007DC5"/>
                </a:solidFill>
                <a:latin typeface="Segoe UI Symbol" panose="020B0502040204020203" pitchFamily="34" charset="0"/>
                <a:ea typeface="Segoe UI Symbol" panose="020B0502040204020203" pitchFamily="34" charset="0"/>
                <a:cs typeface="+mj-cs"/>
              </a:rPr>
              <a:t>Recommandation</a:t>
            </a:r>
            <a:r>
              <a:rPr lang="en-GB" sz="3500" b="1" dirty="0">
                <a:solidFill>
                  <a:srgbClr val="007DC5"/>
                </a:solidFill>
                <a:latin typeface="Segoe UI Symbol" panose="020B0502040204020203" pitchFamily="34" charset="0"/>
                <a:ea typeface="Segoe UI Symbol" panose="020B0502040204020203" pitchFamily="34" charset="0"/>
                <a:cs typeface="+mj-cs"/>
              </a:rPr>
              <a:t> 1.10 </a:t>
            </a:r>
            <a:r>
              <a:rPr lang="en-US" sz="2400" i="1" dirty="0">
                <a:solidFill>
                  <a:srgbClr val="A50021"/>
                </a:solidFill>
              </a:rPr>
              <a:t>(</a:t>
            </a:r>
            <a:r>
              <a:rPr lang="en-US" sz="2400" i="1" dirty="0" err="1">
                <a:solidFill>
                  <a:srgbClr val="A50021"/>
                </a:solidFill>
              </a:rPr>
              <a:t>Recommandation</a:t>
            </a:r>
            <a:r>
              <a:rPr lang="en-US" sz="2400" i="1" dirty="0">
                <a:solidFill>
                  <a:srgbClr val="A50021"/>
                </a:solidFill>
              </a:rPr>
              <a:t> </a:t>
            </a:r>
            <a:r>
              <a:rPr lang="en-US" sz="2400" i="1" dirty="0" err="1">
                <a:solidFill>
                  <a:srgbClr val="A50021"/>
                </a:solidFill>
              </a:rPr>
              <a:t>conditionelle</a:t>
            </a:r>
            <a:r>
              <a:rPr lang="en-US" sz="2400" i="1" dirty="0">
                <a:solidFill>
                  <a:srgbClr val="A50021"/>
                </a:solidFill>
              </a:rPr>
              <a:t>) </a:t>
            </a:r>
          </a:p>
          <a:p>
            <a:pPr algn="just"/>
            <a:r>
              <a:rPr lang="fr-FR" sz="3500" dirty="0"/>
              <a:t>il est recommandé de </a:t>
            </a:r>
            <a:r>
              <a:rPr lang="fr-FR" sz="3500" b="1" dirty="0">
                <a:solidFill>
                  <a:srgbClr val="C00000"/>
                </a:solidFill>
              </a:rPr>
              <a:t>renouveler</a:t>
            </a:r>
            <a:r>
              <a:rPr lang="fr-FR" sz="3500" dirty="0"/>
              <a:t> la corticothérapie prénatale une seule fois si l’accouchement prématuré n’est pas survenu dans les 7 jours après le traitement initial et si un examen clinique ultérieur révèle une menace élevée d’accouchement prématuré dans les 7 jours à venir. 	</a:t>
            </a:r>
          </a:p>
        </p:txBody>
      </p:sp>
    </p:spTree>
    <p:extLst>
      <p:ext uri="{BB962C8B-B14F-4D97-AF65-F5344CB8AC3E}">
        <p14:creationId xmlns:p14="http://schemas.microsoft.com/office/powerpoint/2010/main" val="1912578228"/>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5814" y="1634837"/>
            <a:ext cx="10515600" cy="1625311"/>
          </a:xfrm>
        </p:spPr>
        <p:txBody>
          <a:bodyPr/>
          <a:lstStyle/>
          <a:p>
            <a:pPr algn="ctr"/>
            <a:r>
              <a:rPr lang="fr-FR" b="1" dirty="0" smtClean="0">
                <a:latin typeface="Arial" panose="020B0604020202020204" pitchFamily="34" charset="0"/>
                <a:cs typeface="Arial" panose="020B0604020202020204" pitchFamily="34" charset="0"/>
              </a:rPr>
              <a:t>Hémorragie du post partum</a:t>
            </a:r>
            <a:endParaRPr lang="fr-FR" b="1" dirty="0">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2054318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57093"/>
          </a:xfrm>
        </p:spPr>
        <p:txBody>
          <a:bodyPr>
            <a:normAutofit/>
          </a:bodyPr>
          <a:lstStyle/>
          <a:p>
            <a:pPr algn="ctr"/>
            <a:r>
              <a:rPr lang="fr-FR" sz="3600" b="1" dirty="0" smtClean="0">
                <a:latin typeface="Arial" panose="020B0604020202020204" pitchFamily="34" charset="0"/>
                <a:cs typeface="Arial" panose="020B0604020202020204" pitchFamily="34" charset="0"/>
              </a:rPr>
              <a:t>Prévention de l’HPP</a:t>
            </a:r>
            <a:endParaRPr lang="fr-FR" sz="3600" b="1"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595745" y="1357744"/>
            <a:ext cx="11069781" cy="5001491"/>
          </a:xfrm>
        </p:spPr>
        <p:txBody>
          <a:bodyPr>
            <a:normAutofit/>
          </a:bodyPr>
          <a:lstStyle/>
          <a:p>
            <a:pPr algn="just"/>
            <a:r>
              <a:rPr lang="fr-FR" sz="3600" dirty="0" smtClean="0"/>
              <a:t>GATPA lors des accouchements par voie basse </a:t>
            </a:r>
          </a:p>
          <a:p>
            <a:pPr algn="just"/>
            <a:r>
              <a:rPr lang="fr-FR" sz="3600" dirty="0" smtClean="0"/>
              <a:t>Utilisation d’</a:t>
            </a:r>
            <a:r>
              <a:rPr lang="fr-FR" sz="3600" dirty="0" err="1" smtClean="0"/>
              <a:t>utérotoniques</a:t>
            </a:r>
            <a:r>
              <a:rPr lang="fr-FR" sz="3600" dirty="0" smtClean="0"/>
              <a:t> selon les situations cliniques </a:t>
            </a:r>
          </a:p>
          <a:p>
            <a:pPr lvl="1" algn="just"/>
            <a:r>
              <a:rPr lang="fr-FR" sz="3200" dirty="0" smtClean="0"/>
              <a:t>Situations particulières : </a:t>
            </a:r>
            <a:r>
              <a:rPr lang="fr-FR" sz="3200" dirty="0" err="1" smtClean="0"/>
              <a:t>surdistension</a:t>
            </a:r>
            <a:r>
              <a:rPr lang="fr-FR" sz="3200" dirty="0" smtClean="0"/>
              <a:t> utérine, travail prolongé, grande multipare… </a:t>
            </a:r>
          </a:p>
          <a:p>
            <a:pPr algn="just"/>
            <a:r>
              <a:rPr lang="fr-FR" sz="3600" dirty="0" err="1" smtClean="0"/>
              <a:t>Utérotoniques</a:t>
            </a:r>
            <a:r>
              <a:rPr lang="fr-FR" sz="3600" dirty="0" smtClean="0"/>
              <a:t> disponibles </a:t>
            </a:r>
          </a:p>
          <a:p>
            <a:pPr lvl="1" algn="just">
              <a:buFont typeface="Berlin Sans FB" panose="020E0602020502020306" pitchFamily="34" charset="0"/>
              <a:buChar char="−"/>
            </a:pPr>
            <a:r>
              <a:rPr lang="fr-FR" sz="3200" dirty="0" smtClean="0"/>
              <a:t>Ocytocine, </a:t>
            </a:r>
            <a:r>
              <a:rPr lang="fr-FR" sz="3200" dirty="0" err="1" smtClean="0"/>
              <a:t>Carbétocine</a:t>
            </a:r>
            <a:r>
              <a:rPr lang="fr-FR" sz="3200" dirty="0" smtClean="0"/>
              <a:t>, </a:t>
            </a:r>
            <a:r>
              <a:rPr lang="fr-FR" sz="3200" dirty="0" err="1" smtClean="0"/>
              <a:t>misoprostol</a:t>
            </a:r>
            <a:r>
              <a:rPr lang="fr-FR" sz="3200" dirty="0" smtClean="0"/>
              <a:t> </a:t>
            </a:r>
          </a:p>
          <a:p>
            <a:pPr lvl="1" algn="just">
              <a:buFont typeface="Berlin Sans FB" panose="020E0602020502020306" pitchFamily="34" charset="0"/>
              <a:buChar char="−"/>
            </a:pPr>
            <a:r>
              <a:rPr lang="fr-FR" sz="3200" dirty="0" err="1" smtClean="0"/>
              <a:t>Ergométrine</a:t>
            </a:r>
            <a:r>
              <a:rPr lang="fr-FR" sz="3200" dirty="0" smtClean="0"/>
              <a:t>, combinaison ocytocine + </a:t>
            </a:r>
            <a:r>
              <a:rPr lang="fr-FR" sz="3200" dirty="0" err="1" smtClean="0"/>
              <a:t>ergométrine</a:t>
            </a:r>
            <a:r>
              <a:rPr lang="fr-FR" sz="3200" dirty="0" smtClean="0"/>
              <a:t> </a:t>
            </a:r>
            <a:endParaRPr lang="fr-FR" sz="3200" dirty="0"/>
          </a:p>
        </p:txBody>
      </p:sp>
    </p:spTree>
    <p:extLst>
      <p:ext uri="{BB962C8B-B14F-4D97-AF65-F5344CB8AC3E}">
        <p14:creationId xmlns:p14="http://schemas.microsoft.com/office/powerpoint/2010/main" val="39588997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1995055" y="190500"/>
            <a:ext cx="8063345" cy="626918"/>
          </a:xfrm>
        </p:spPr>
        <p:txBody>
          <a:bodyPr>
            <a:normAutofit/>
          </a:bodyPr>
          <a:lstStyle/>
          <a:p>
            <a:r>
              <a:rPr lang="fr-FR" altLang="fr-FR" dirty="0" err="1" smtClean="0"/>
              <a:t>Utérotonique</a:t>
            </a:r>
            <a:r>
              <a:rPr lang="fr-FR" altLang="fr-FR" dirty="0" smtClean="0"/>
              <a:t> pour prévention de HPP</a:t>
            </a:r>
          </a:p>
        </p:txBody>
      </p:sp>
      <p:pic>
        <p:nvPicPr>
          <p:cNvPr id="16387"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65018" y="827804"/>
            <a:ext cx="11198551" cy="5893671"/>
          </a:xfrm>
        </p:spPr>
      </p:pic>
      <p:sp>
        <p:nvSpPr>
          <p:cNvPr id="16388"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fld id="{BA15C254-7883-4CFB-AA73-C2853FD7D41D}" type="slidenum">
              <a:rPr lang="fr-FR" altLang="fr-FR" sz="1400">
                <a:solidFill>
                  <a:schemeClr val="tx1"/>
                </a:solidFill>
              </a:rPr>
              <a:pPr>
                <a:spcBef>
                  <a:spcPct val="0"/>
                </a:spcBef>
                <a:buClrTx/>
                <a:buSzTx/>
                <a:buFontTx/>
                <a:buNone/>
              </a:pPr>
              <a:t>38</a:t>
            </a:fld>
            <a:endParaRPr lang="fr-FR" altLang="fr-FR" sz="1400">
              <a:solidFill>
                <a:schemeClr val="tx1"/>
              </a:solidFill>
            </a:endParaRPr>
          </a:p>
        </p:txBody>
      </p:sp>
    </p:spTree>
    <p:extLst>
      <p:ext uri="{BB962C8B-B14F-4D97-AF65-F5344CB8AC3E}">
        <p14:creationId xmlns:p14="http://schemas.microsoft.com/office/powerpoint/2010/main" val="2275033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26366"/>
          </a:xfrm>
        </p:spPr>
        <p:txBody>
          <a:bodyPr/>
          <a:lstStyle/>
          <a:p>
            <a:pPr algn="ctr"/>
            <a:r>
              <a:rPr lang="fr-FR" b="1" dirty="0" smtClean="0">
                <a:latin typeface="Arial" panose="020B0604020202020204" pitchFamily="34" charset="0"/>
                <a:cs typeface="Arial" panose="020B0604020202020204" pitchFamily="34" charset="0"/>
              </a:rPr>
              <a:t>CAT devant une HPP immédiat </a:t>
            </a:r>
            <a:endParaRPr lang="fr-FR" b="1"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554182" y="1357745"/>
            <a:ext cx="10799618" cy="4819218"/>
          </a:xfrm>
        </p:spPr>
        <p:txBody>
          <a:bodyPr>
            <a:normAutofit/>
          </a:bodyPr>
          <a:lstStyle/>
          <a:p>
            <a:pPr algn="just"/>
            <a:r>
              <a:rPr lang="fr-FR" sz="3200" dirty="0" smtClean="0"/>
              <a:t>Appel à l’aide </a:t>
            </a:r>
          </a:p>
          <a:p>
            <a:pPr algn="just"/>
            <a:r>
              <a:rPr lang="fr-FR" sz="3200" dirty="0" smtClean="0"/>
              <a:t>Bilan initial rapide </a:t>
            </a:r>
          </a:p>
          <a:p>
            <a:pPr algn="just"/>
            <a:r>
              <a:rPr lang="fr-FR" sz="3200" dirty="0" smtClean="0"/>
              <a:t>Mesures générales </a:t>
            </a:r>
          </a:p>
          <a:p>
            <a:pPr lvl="1" algn="just">
              <a:buFont typeface="Berlin Sans FB" panose="020E0602020502020306" pitchFamily="34" charset="0"/>
              <a:buChar char="−"/>
            </a:pPr>
            <a:r>
              <a:rPr lang="fr-FR" sz="2800" dirty="0" smtClean="0"/>
              <a:t>Voie veineuse </a:t>
            </a:r>
          </a:p>
          <a:p>
            <a:pPr lvl="1" algn="just">
              <a:buFont typeface="Berlin Sans FB" panose="020E0602020502020306" pitchFamily="34" charset="0"/>
              <a:buChar char="−"/>
            </a:pPr>
            <a:r>
              <a:rPr lang="fr-FR" sz="2800" dirty="0" smtClean="0"/>
              <a:t>Position latérale de sécurité et Trendelenburg </a:t>
            </a:r>
          </a:p>
          <a:p>
            <a:pPr lvl="1" algn="just">
              <a:buFont typeface="Berlin Sans FB" panose="020E0602020502020306" pitchFamily="34" charset="0"/>
              <a:buChar char="−"/>
            </a:pPr>
            <a:r>
              <a:rPr lang="fr-FR" sz="2800" dirty="0" smtClean="0"/>
              <a:t>Sonde urinaire </a:t>
            </a:r>
          </a:p>
          <a:p>
            <a:pPr lvl="1" algn="just">
              <a:buFont typeface="Berlin Sans FB" panose="020E0602020502020306" pitchFamily="34" charset="0"/>
              <a:buChar char="−"/>
            </a:pPr>
            <a:r>
              <a:rPr lang="fr-FR" sz="2800" dirty="0" smtClean="0"/>
              <a:t>Acide </a:t>
            </a:r>
            <a:r>
              <a:rPr lang="fr-FR" sz="2800" dirty="0" err="1" smtClean="0"/>
              <a:t>tranéxamique</a:t>
            </a:r>
            <a:r>
              <a:rPr lang="fr-FR" sz="2800" dirty="0" smtClean="0"/>
              <a:t> </a:t>
            </a:r>
          </a:p>
          <a:p>
            <a:pPr algn="just">
              <a:buFont typeface="Berlin Sans FB" panose="020E0602020502020306" pitchFamily="34" charset="0"/>
              <a:buChar char="−"/>
            </a:pPr>
            <a:r>
              <a:rPr lang="fr-FR" sz="3200" dirty="0" smtClean="0"/>
              <a:t>Diagnostic étiologique </a:t>
            </a:r>
          </a:p>
          <a:p>
            <a:pPr algn="just">
              <a:buFont typeface="Berlin Sans FB" panose="020E0602020502020306" pitchFamily="34" charset="0"/>
              <a:buChar char="−"/>
            </a:pPr>
            <a:r>
              <a:rPr lang="fr-FR" sz="3200" dirty="0" smtClean="0"/>
              <a:t>Traitement spécifique </a:t>
            </a:r>
            <a:endParaRPr lang="fr-FR" sz="3200" dirty="0"/>
          </a:p>
        </p:txBody>
      </p:sp>
    </p:spTree>
    <p:extLst>
      <p:ext uri="{BB962C8B-B14F-4D97-AF65-F5344CB8AC3E}">
        <p14:creationId xmlns:p14="http://schemas.microsoft.com/office/powerpoint/2010/main" val="2406534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5814" y="1634837"/>
            <a:ext cx="10515600" cy="1625311"/>
          </a:xfrm>
        </p:spPr>
        <p:txBody>
          <a:bodyPr/>
          <a:lstStyle/>
          <a:p>
            <a:pPr algn="ctr"/>
            <a:r>
              <a:rPr lang="fr-FR" b="1" dirty="0" smtClean="0">
                <a:latin typeface="Arial" panose="020B0604020202020204" pitchFamily="34" charset="0"/>
                <a:cs typeface="Arial" panose="020B0604020202020204" pitchFamily="34" charset="0"/>
              </a:rPr>
              <a:t>Pré éclampsie et éclampsie </a:t>
            </a:r>
            <a:endParaRPr lang="fr-FR" b="1" dirty="0">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40576735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290945" y="190502"/>
            <a:ext cx="11277599" cy="793172"/>
          </a:xfrm>
        </p:spPr>
        <p:txBody>
          <a:bodyPr>
            <a:normAutofit/>
          </a:bodyPr>
          <a:lstStyle/>
          <a:p>
            <a:r>
              <a:rPr lang="fr-FR" altLang="fr-FR" sz="2400" dirty="0"/>
              <a:t>Recommandation 2017 de l’OMS relative à l’utilisation </a:t>
            </a:r>
            <a:br>
              <a:rPr lang="fr-FR" altLang="fr-FR" sz="2400" dirty="0"/>
            </a:br>
            <a:r>
              <a:rPr lang="fr-FR" altLang="fr-FR" sz="2400" dirty="0"/>
              <a:t>de l’acide </a:t>
            </a:r>
            <a:r>
              <a:rPr lang="fr-FR" altLang="fr-FR" sz="2400" dirty="0" err="1"/>
              <a:t>tranexamique</a:t>
            </a:r>
            <a:r>
              <a:rPr lang="fr-FR" altLang="fr-FR" sz="2400" dirty="0"/>
              <a:t> </a:t>
            </a: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3826083057"/>
              </p:ext>
            </p:extLst>
          </p:nvPr>
        </p:nvGraphicFramePr>
        <p:xfrm>
          <a:off x="193948" y="1080659"/>
          <a:ext cx="11637834" cy="5527962"/>
        </p:xfrm>
        <a:graphic>
          <a:graphicData uri="http://schemas.openxmlformats.org/drawingml/2006/table">
            <a:tbl>
              <a:tblPr firstRow="1" bandRow="1">
                <a:tableStyleId>{5C22544A-7EE6-4342-B048-85BDC9FD1C3A}</a:tableStyleId>
              </a:tblPr>
              <a:tblGrid>
                <a:gridCol w="3435943">
                  <a:extLst>
                    <a:ext uri="{9D8B030D-6E8A-4147-A177-3AD203B41FA5}">
                      <a16:colId xmlns:a16="http://schemas.microsoft.com/office/drawing/2014/main" val="1571804572"/>
                    </a:ext>
                  </a:extLst>
                </a:gridCol>
                <a:gridCol w="3726873">
                  <a:extLst>
                    <a:ext uri="{9D8B030D-6E8A-4147-A177-3AD203B41FA5}">
                      <a16:colId xmlns:a16="http://schemas.microsoft.com/office/drawing/2014/main" val="145450689"/>
                    </a:ext>
                  </a:extLst>
                </a:gridCol>
                <a:gridCol w="4475018">
                  <a:extLst>
                    <a:ext uri="{9D8B030D-6E8A-4147-A177-3AD203B41FA5}">
                      <a16:colId xmlns:a16="http://schemas.microsoft.com/office/drawing/2014/main" val="2932485123"/>
                    </a:ext>
                  </a:extLst>
                </a:gridCol>
              </a:tblGrid>
              <a:tr h="5527962">
                <a:tc>
                  <a:txBody>
                    <a:bodyPr/>
                    <a:lstStyle/>
                    <a:p>
                      <a:r>
                        <a:rPr lang="fr-FR" sz="2600" dirty="0" smtClean="0">
                          <a:solidFill>
                            <a:schemeClr val="tx1"/>
                          </a:solidFill>
                        </a:rPr>
                        <a:t>L’utilisation d’acide </a:t>
                      </a:r>
                    </a:p>
                    <a:p>
                      <a:r>
                        <a:rPr lang="fr-FR" sz="2600" dirty="0" err="1" smtClean="0">
                          <a:solidFill>
                            <a:schemeClr val="tx1"/>
                          </a:solidFill>
                        </a:rPr>
                        <a:t>tranexamique</a:t>
                      </a:r>
                      <a:r>
                        <a:rPr lang="fr-FR" sz="2600" dirty="0" smtClean="0">
                          <a:solidFill>
                            <a:schemeClr val="tx1"/>
                          </a:solidFill>
                        </a:rPr>
                        <a:t> est </a:t>
                      </a:r>
                    </a:p>
                    <a:p>
                      <a:r>
                        <a:rPr lang="fr-FR" sz="2600" dirty="0" smtClean="0">
                          <a:solidFill>
                            <a:schemeClr val="tx1"/>
                          </a:solidFill>
                        </a:rPr>
                        <a:t>recommandée dans </a:t>
                      </a:r>
                    </a:p>
                    <a:p>
                      <a:r>
                        <a:rPr lang="fr-FR" sz="2600" dirty="0" smtClean="0">
                          <a:solidFill>
                            <a:schemeClr val="tx1"/>
                          </a:solidFill>
                        </a:rPr>
                        <a:t>tous les cas d’HPP, que </a:t>
                      </a:r>
                    </a:p>
                    <a:p>
                      <a:r>
                        <a:rPr lang="fr-FR" sz="2600" dirty="0" smtClean="0">
                          <a:solidFill>
                            <a:schemeClr val="tx1"/>
                          </a:solidFill>
                        </a:rPr>
                        <a:t>l’hémorragie soit due à </a:t>
                      </a:r>
                    </a:p>
                    <a:p>
                      <a:r>
                        <a:rPr lang="fr-FR" sz="2600" dirty="0" smtClean="0">
                          <a:solidFill>
                            <a:schemeClr val="tx1"/>
                          </a:solidFill>
                        </a:rPr>
                        <a:t>un traumatisme génital </a:t>
                      </a:r>
                    </a:p>
                    <a:p>
                      <a:r>
                        <a:rPr lang="fr-FR" sz="2600" dirty="0" smtClean="0">
                          <a:solidFill>
                            <a:schemeClr val="tx1"/>
                          </a:solidFill>
                        </a:rPr>
                        <a:t>ou à toute autre cause.</a:t>
                      </a:r>
                      <a:endParaRPr lang="fr-FR" sz="2600" dirty="0">
                        <a:solidFill>
                          <a:schemeClr val="tx1"/>
                        </a:solidFill>
                      </a:endParaRPr>
                    </a:p>
                  </a:txBody>
                  <a:tcPr marL="91450" marR="91450" marT="45725" marB="45725"/>
                </a:tc>
                <a:tc>
                  <a:txBody>
                    <a:bodyPr/>
                    <a:lstStyle/>
                    <a:p>
                      <a:r>
                        <a:rPr lang="fr-FR" sz="2600" dirty="0" smtClean="0">
                          <a:solidFill>
                            <a:schemeClr val="tx1"/>
                          </a:solidFill>
                        </a:rPr>
                        <a:t>Administrer l’acide </a:t>
                      </a:r>
                    </a:p>
                    <a:p>
                      <a:r>
                        <a:rPr lang="fr-FR" sz="2600" dirty="0" err="1" smtClean="0">
                          <a:solidFill>
                            <a:schemeClr val="tx1"/>
                          </a:solidFill>
                        </a:rPr>
                        <a:t>tranexamique</a:t>
                      </a:r>
                      <a:r>
                        <a:rPr lang="fr-FR" sz="2600" dirty="0" smtClean="0">
                          <a:solidFill>
                            <a:schemeClr val="tx1"/>
                          </a:solidFill>
                        </a:rPr>
                        <a:t> dans les </a:t>
                      </a:r>
                    </a:p>
                    <a:p>
                      <a:r>
                        <a:rPr lang="fr-FR" sz="2600" dirty="0" smtClean="0">
                          <a:solidFill>
                            <a:schemeClr val="tx1"/>
                          </a:solidFill>
                        </a:rPr>
                        <a:t>3 heures suivant </a:t>
                      </a:r>
                    </a:p>
                    <a:p>
                      <a:r>
                        <a:rPr lang="fr-FR" sz="2600" dirty="0" smtClean="0">
                          <a:solidFill>
                            <a:schemeClr val="tx1"/>
                          </a:solidFill>
                        </a:rPr>
                        <a:t>l’accouchement et le plus </a:t>
                      </a:r>
                    </a:p>
                    <a:p>
                      <a:r>
                        <a:rPr lang="fr-FR" sz="2600" dirty="0" smtClean="0">
                          <a:solidFill>
                            <a:schemeClr val="tx1"/>
                          </a:solidFill>
                        </a:rPr>
                        <a:t>tôt possible après le</a:t>
                      </a:r>
                    </a:p>
                    <a:p>
                      <a:r>
                        <a:rPr lang="fr-FR" sz="2600" dirty="0" smtClean="0">
                          <a:solidFill>
                            <a:schemeClr val="tx1"/>
                          </a:solidFill>
                        </a:rPr>
                        <a:t>début de l’HPP. Ne pas </a:t>
                      </a:r>
                    </a:p>
                    <a:p>
                      <a:r>
                        <a:rPr lang="fr-FR" sz="2600" dirty="0" smtClean="0">
                          <a:solidFill>
                            <a:schemeClr val="tx1"/>
                          </a:solidFill>
                        </a:rPr>
                        <a:t>administrer d’acide </a:t>
                      </a:r>
                    </a:p>
                    <a:p>
                      <a:r>
                        <a:rPr lang="fr-FR" sz="2600" dirty="0" err="1" smtClean="0">
                          <a:solidFill>
                            <a:schemeClr val="tx1"/>
                          </a:solidFill>
                        </a:rPr>
                        <a:t>tranexamique</a:t>
                      </a:r>
                      <a:r>
                        <a:rPr lang="fr-FR" sz="2600" dirty="0" smtClean="0">
                          <a:solidFill>
                            <a:schemeClr val="tx1"/>
                          </a:solidFill>
                        </a:rPr>
                        <a:t> plus de </a:t>
                      </a:r>
                    </a:p>
                    <a:p>
                      <a:r>
                        <a:rPr lang="fr-FR" sz="2600" dirty="0" smtClean="0">
                          <a:solidFill>
                            <a:schemeClr val="tx1"/>
                          </a:solidFill>
                        </a:rPr>
                        <a:t>3 heures après </a:t>
                      </a:r>
                    </a:p>
                    <a:p>
                      <a:r>
                        <a:rPr lang="fr-FR" sz="2600" dirty="0" smtClean="0">
                          <a:solidFill>
                            <a:schemeClr val="tx1"/>
                          </a:solidFill>
                        </a:rPr>
                        <a:t>l’accouchement, sauf en </a:t>
                      </a:r>
                    </a:p>
                    <a:p>
                      <a:r>
                        <a:rPr lang="fr-FR" sz="2600" dirty="0" smtClean="0">
                          <a:solidFill>
                            <a:schemeClr val="tx1"/>
                          </a:solidFill>
                        </a:rPr>
                        <a:t>cas de récidive de </a:t>
                      </a:r>
                    </a:p>
                    <a:p>
                      <a:r>
                        <a:rPr lang="fr-FR" sz="2600" dirty="0" smtClean="0">
                          <a:solidFill>
                            <a:schemeClr val="tx1"/>
                          </a:solidFill>
                        </a:rPr>
                        <a:t>l’hémorragie dans les </a:t>
                      </a:r>
                    </a:p>
                    <a:p>
                      <a:r>
                        <a:rPr lang="fr-FR" sz="2600" dirty="0" smtClean="0">
                          <a:solidFill>
                            <a:schemeClr val="tx1"/>
                          </a:solidFill>
                        </a:rPr>
                        <a:t>24 heures suivant </a:t>
                      </a:r>
                      <a:endParaRPr lang="fr-FR" sz="2600" dirty="0">
                        <a:solidFill>
                          <a:schemeClr val="tx1"/>
                        </a:solidFill>
                      </a:endParaRPr>
                    </a:p>
                  </a:txBody>
                  <a:tcPr marL="91450" marR="91450" marT="45725" marB="45725"/>
                </a:tc>
                <a:tc>
                  <a:txBody>
                    <a:bodyPr/>
                    <a:lstStyle/>
                    <a:p>
                      <a:r>
                        <a:rPr lang="fr-FR" sz="2600" dirty="0" smtClean="0">
                          <a:solidFill>
                            <a:schemeClr val="tx1"/>
                          </a:solidFill>
                        </a:rPr>
                        <a:t>Dose fixe de 1 g/10 ml </a:t>
                      </a:r>
                    </a:p>
                    <a:p>
                      <a:r>
                        <a:rPr lang="fr-FR" sz="2600" dirty="0" smtClean="0">
                          <a:solidFill>
                            <a:schemeClr val="tx1"/>
                          </a:solidFill>
                        </a:rPr>
                        <a:t>(100 mg/ml) par voie IV à un </a:t>
                      </a:r>
                    </a:p>
                    <a:p>
                      <a:r>
                        <a:rPr lang="fr-FR" sz="2600" dirty="0" smtClean="0">
                          <a:solidFill>
                            <a:schemeClr val="tx1"/>
                          </a:solidFill>
                        </a:rPr>
                        <a:t>débit de 1 ml par minute </a:t>
                      </a:r>
                    </a:p>
                    <a:p>
                      <a:r>
                        <a:rPr lang="fr-FR" sz="2600" dirty="0" smtClean="0">
                          <a:solidFill>
                            <a:schemeClr val="tx1"/>
                          </a:solidFill>
                        </a:rPr>
                        <a:t>(administration sur </a:t>
                      </a:r>
                    </a:p>
                    <a:p>
                      <a:r>
                        <a:rPr lang="fr-FR" sz="2600" dirty="0" smtClean="0">
                          <a:solidFill>
                            <a:schemeClr val="tx1"/>
                          </a:solidFill>
                        </a:rPr>
                        <a:t>10 minutes)</a:t>
                      </a:r>
                    </a:p>
                    <a:p>
                      <a:r>
                        <a:rPr lang="fr-FR" sz="2600" dirty="0" smtClean="0">
                          <a:solidFill>
                            <a:schemeClr val="tx1"/>
                          </a:solidFill>
                        </a:rPr>
                        <a:t>Seconde dose de 1 g par voie </a:t>
                      </a:r>
                    </a:p>
                    <a:p>
                      <a:r>
                        <a:rPr lang="fr-FR" sz="2600" dirty="0" smtClean="0">
                          <a:solidFill>
                            <a:schemeClr val="tx1"/>
                          </a:solidFill>
                        </a:rPr>
                        <a:t>IV si l’hémorragie persiste </a:t>
                      </a:r>
                    </a:p>
                    <a:p>
                      <a:r>
                        <a:rPr lang="fr-FR" sz="2600" dirty="0" smtClean="0">
                          <a:solidFill>
                            <a:schemeClr val="tx1"/>
                          </a:solidFill>
                        </a:rPr>
                        <a:t>après </a:t>
                      </a:r>
                    </a:p>
                    <a:p>
                      <a:r>
                        <a:rPr lang="fr-FR" sz="2600" dirty="0" smtClean="0">
                          <a:solidFill>
                            <a:schemeClr val="tx1"/>
                          </a:solidFill>
                        </a:rPr>
                        <a:t>30 minutes ou récidive dans </a:t>
                      </a:r>
                    </a:p>
                    <a:p>
                      <a:r>
                        <a:rPr lang="fr-FR" sz="2600" dirty="0" smtClean="0">
                          <a:solidFill>
                            <a:schemeClr val="tx1"/>
                          </a:solidFill>
                        </a:rPr>
                        <a:t>les 24 heures suivant </a:t>
                      </a:r>
                    </a:p>
                    <a:p>
                      <a:r>
                        <a:rPr lang="fr-FR" sz="2600" dirty="0" smtClean="0">
                          <a:solidFill>
                            <a:schemeClr val="tx1"/>
                          </a:solidFill>
                        </a:rPr>
                        <a:t>l’administration de la</a:t>
                      </a:r>
                    </a:p>
                    <a:p>
                      <a:r>
                        <a:rPr lang="fr-FR" sz="2600" dirty="0" smtClean="0">
                          <a:solidFill>
                            <a:schemeClr val="tx1"/>
                          </a:solidFill>
                        </a:rPr>
                        <a:t>première dose</a:t>
                      </a:r>
                      <a:endParaRPr lang="fr-FR" sz="2600" dirty="0">
                        <a:solidFill>
                          <a:schemeClr val="tx1"/>
                        </a:solidFill>
                      </a:endParaRPr>
                    </a:p>
                  </a:txBody>
                  <a:tcPr marL="91450" marR="91450" marT="45725" marB="45725"/>
                </a:tc>
                <a:extLst>
                  <a:ext uri="{0D108BD9-81ED-4DB2-BD59-A6C34878D82A}">
                    <a16:rowId xmlns:a16="http://schemas.microsoft.com/office/drawing/2014/main" val="3152814439"/>
                  </a:ext>
                </a:extLst>
              </a:tr>
            </a:tbl>
          </a:graphicData>
        </a:graphic>
      </p:graphicFrame>
      <p:sp>
        <p:nvSpPr>
          <p:cNvPr id="14350"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ClrTx/>
              <a:buSzTx/>
              <a:buFontTx/>
              <a:buNone/>
            </a:pPr>
            <a:fld id="{F2FF3E5D-2B6B-469C-A7F6-8392FC70151D}" type="slidenum">
              <a:rPr lang="fr-FR" altLang="fr-FR" sz="1400">
                <a:solidFill>
                  <a:schemeClr val="tx1"/>
                </a:solidFill>
              </a:rPr>
              <a:pPr>
                <a:spcBef>
                  <a:spcPct val="0"/>
                </a:spcBef>
                <a:buClrTx/>
                <a:buSzTx/>
                <a:buFontTx/>
                <a:buNone/>
              </a:pPr>
              <a:t>40</a:t>
            </a:fld>
            <a:endParaRPr lang="fr-FR" altLang="fr-FR" sz="1400">
              <a:solidFill>
                <a:schemeClr val="tx1"/>
              </a:solidFill>
            </a:endParaRPr>
          </a:p>
        </p:txBody>
      </p:sp>
    </p:spTree>
    <p:extLst>
      <p:ext uri="{BB962C8B-B14F-4D97-AF65-F5344CB8AC3E}">
        <p14:creationId xmlns:p14="http://schemas.microsoft.com/office/powerpoint/2010/main" val="29905384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1327" y="212726"/>
            <a:ext cx="10515600" cy="729384"/>
          </a:xfrm>
        </p:spPr>
        <p:txBody>
          <a:bodyPr>
            <a:normAutofit/>
          </a:bodyPr>
          <a:lstStyle/>
          <a:p>
            <a:r>
              <a:rPr lang="fr-FR" sz="2800" dirty="0" smtClean="0"/>
              <a:t>Médicaments pour la PEC de HPP</a:t>
            </a:r>
            <a:endParaRPr lang="fr-FR" sz="2800" dirty="0"/>
          </a:p>
        </p:txBody>
      </p:sp>
      <p:pic>
        <p:nvPicPr>
          <p:cNvPr id="4" name="Espace réservé du contenu 3"/>
          <p:cNvPicPr>
            <a:picLocks noGrp="1" noChangeAspect="1"/>
          </p:cNvPicPr>
          <p:nvPr>
            <p:ph idx="1"/>
          </p:nvPr>
        </p:nvPicPr>
        <p:blipFill rotWithShape="1">
          <a:blip r:embed="rId2"/>
          <a:srcRect t="13537" b="18005"/>
          <a:stretch/>
        </p:blipFill>
        <p:spPr>
          <a:xfrm>
            <a:off x="1" y="942110"/>
            <a:ext cx="12192000" cy="5735781"/>
          </a:xfrm>
          <a:prstGeom prst="rect">
            <a:avLst/>
          </a:prstGeom>
        </p:spPr>
      </p:pic>
    </p:spTree>
    <p:extLst>
      <p:ext uri="{BB962C8B-B14F-4D97-AF65-F5344CB8AC3E}">
        <p14:creationId xmlns:p14="http://schemas.microsoft.com/office/powerpoint/2010/main" val="39552204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67930"/>
          </a:xfrm>
        </p:spPr>
        <p:txBody>
          <a:bodyPr/>
          <a:lstStyle/>
          <a:p>
            <a:pPr algn="ctr"/>
            <a:r>
              <a:rPr lang="fr-FR" b="1" dirty="0" smtClean="0">
                <a:latin typeface="Arial" panose="020B0604020202020204" pitchFamily="34" charset="0"/>
                <a:cs typeface="Arial" panose="020B0604020202020204" pitchFamily="34" charset="0"/>
              </a:rPr>
              <a:t>Tamponnement intra utérin </a:t>
            </a:r>
            <a:endParaRPr lang="fr-FR" b="1" dirty="0">
              <a:latin typeface="Arial" panose="020B0604020202020204" pitchFamily="34" charset="0"/>
              <a:cs typeface="Arial" panose="020B0604020202020204" pitchFamily="34" charset="0"/>
            </a:endParaRPr>
          </a:p>
        </p:txBody>
      </p:sp>
      <p:pic>
        <p:nvPicPr>
          <p:cNvPr id="4" name="Picture 3"/>
          <p:cNvPicPr>
            <a:picLocks noGrp="1"/>
          </p:cNvPicPr>
          <p:nvPr>
            <p:ph idx="1"/>
          </p:nvPr>
        </p:nvPicPr>
        <p:blipFill rotWithShape="1">
          <a:blip r:embed="rId2" cstate="print">
            <a:extLst>
              <a:ext uri="{28A0092B-C50C-407E-A947-70E740481C1C}">
                <a14:useLocalDpi xmlns:a14="http://schemas.microsoft.com/office/drawing/2010/main" val="0"/>
              </a:ext>
            </a:extLst>
          </a:blip>
          <a:srcRect t="11688" b="76340"/>
          <a:stretch/>
        </p:blipFill>
        <p:spPr>
          <a:xfrm>
            <a:off x="103909" y="1579418"/>
            <a:ext cx="11984182" cy="3671453"/>
          </a:xfrm>
          <a:prstGeom prst="rect">
            <a:avLst/>
          </a:prstGeom>
        </p:spPr>
      </p:pic>
    </p:spTree>
    <p:extLst>
      <p:ext uri="{BB962C8B-B14F-4D97-AF65-F5344CB8AC3E}">
        <p14:creationId xmlns:p14="http://schemas.microsoft.com/office/powerpoint/2010/main" val="26819928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dirty="0"/>
          </a:p>
        </p:txBody>
      </p:sp>
      <p:sp>
        <p:nvSpPr>
          <p:cNvPr id="3" name="Slide Number Placeholder 2"/>
          <p:cNvSpPr>
            <a:spLocks noGrp="1"/>
          </p:cNvSpPr>
          <p:nvPr>
            <p:ph type="sldNum" sz="quarter" idx="10"/>
          </p:nvPr>
        </p:nvSpPr>
        <p:spPr/>
        <p:txBody>
          <a:bodyPr/>
          <a:lstStyle/>
          <a:p>
            <a:pPr>
              <a:defRPr/>
            </a:pPr>
            <a:fld id="{3D69001D-0AF3-41F7-811E-A58746EBE868}" type="slidenum">
              <a:rPr lang="en-US" smtClean="0">
                <a:solidFill>
                  <a:srgbClr val="305B75"/>
                </a:solidFill>
              </a:rPr>
              <a:pPr>
                <a:defRPr/>
              </a:pPr>
              <a:t>43</a:t>
            </a:fld>
            <a:endParaRPr lang="en-US" dirty="0">
              <a:solidFill>
                <a:srgbClr val="305B75"/>
              </a:solidFill>
            </a:endParaRP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6" t="22492" r="-539" b="14993"/>
          <a:stretch/>
        </p:blipFill>
        <p:spPr>
          <a:xfrm>
            <a:off x="2493818" y="-27709"/>
            <a:ext cx="7758546" cy="7046768"/>
          </a:xfrm>
          <a:prstGeom prst="rect">
            <a:avLst/>
          </a:prstGeom>
        </p:spPr>
      </p:pic>
    </p:spTree>
    <p:extLst>
      <p:ext uri="{BB962C8B-B14F-4D97-AF65-F5344CB8AC3E}">
        <p14:creationId xmlns:p14="http://schemas.microsoft.com/office/powerpoint/2010/main" val="16302224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5814" y="1634837"/>
            <a:ext cx="10515600" cy="1625311"/>
          </a:xfrm>
        </p:spPr>
        <p:txBody>
          <a:bodyPr/>
          <a:lstStyle/>
          <a:p>
            <a:pPr algn="ctr"/>
            <a:r>
              <a:rPr lang="fr-FR" b="1" dirty="0" smtClean="0">
                <a:latin typeface="Arial" panose="020B0604020202020204" pitchFamily="34" charset="0"/>
                <a:cs typeface="Arial" panose="020B0604020202020204" pitchFamily="34" charset="0"/>
              </a:rPr>
              <a:t>Soins post natals  </a:t>
            </a:r>
            <a:endParaRPr lang="fr-FR" b="1" dirty="0">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38750269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24034" y="1357298"/>
            <a:ext cx="8019284" cy="1785950"/>
          </a:xfrm>
        </p:spPr>
        <p:txBody>
          <a:bodyPr/>
          <a:lstStyle/>
          <a:p>
            <a:pPr algn="ctr" defTabSz="885141">
              <a:defRPr/>
            </a:pPr>
            <a:r>
              <a:rPr lang="en-US" sz="2800" dirty="0">
                <a:solidFill>
                  <a:srgbClr val="002060"/>
                </a:solidFill>
                <a:latin typeface="Bell Gothic Std Black" pitchFamily="34" charset="0"/>
              </a:rPr>
              <a:t>RECOMMANDATIONS DE L’OMS </a:t>
            </a:r>
            <a:br>
              <a:rPr lang="en-US" sz="2800" dirty="0">
                <a:solidFill>
                  <a:srgbClr val="002060"/>
                </a:solidFill>
                <a:latin typeface="Bell Gothic Std Black" pitchFamily="34" charset="0"/>
              </a:rPr>
            </a:br>
            <a:r>
              <a:rPr lang="en-US" sz="2800" dirty="0">
                <a:solidFill>
                  <a:srgbClr val="002060"/>
                </a:solidFill>
                <a:latin typeface="Bell Gothic Std Black" pitchFamily="34" charset="0"/>
              </a:rPr>
              <a:t>POUR LES SOINS POST NATALS </a:t>
            </a:r>
            <a:br>
              <a:rPr lang="en-US" sz="2800" dirty="0">
                <a:solidFill>
                  <a:srgbClr val="002060"/>
                </a:solidFill>
                <a:latin typeface="Bell Gothic Std Black" pitchFamily="34" charset="0"/>
              </a:rPr>
            </a:br>
            <a:r>
              <a:rPr lang="fr-FR" sz="2800" dirty="0">
                <a:solidFill>
                  <a:srgbClr val="002060"/>
                </a:solidFill>
                <a:latin typeface="Bell Gothic Std Black" pitchFamily="34" charset="0"/>
              </a:rPr>
              <a:t>DE LA MÈRE ET DU NOUVEAU-NÉ</a:t>
            </a:r>
            <a:r>
              <a:rPr lang="en-GB" sz="2800" dirty="0"/>
              <a:t/>
            </a:r>
            <a:br>
              <a:rPr lang="en-GB" sz="2800" dirty="0"/>
            </a:br>
            <a:endParaRPr lang="en-GB" sz="2800" dirty="0"/>
          </a:p>
        </p:txBody>
      </p:sp>
      <p:sp>
        <p:nvSpPr>
          <p:cNvPr id="69635" name="Text Placeholder 4"/>
          <p:cNvSpPr>
            <a:spLocks noGrp="1"/>
          </p:cNvSpPr>
          <p:nvPr>
            <p:ph type="body" idx="1"/>
          </p:nvPr>
        </p:nvSpPr>
        <p:spPr>
          <a:xfrm>
            <a:off x="2211490" y="3645024"/>
            <a:ext cx="7772943" cy="1656184"/>
          </a:xfrm>
        </p:spPr>
        <p:txBody>
          <a:bodyPr>
            <a:noAutofit/>
          </a:bodyPr>
          <a:lstStyle/>
          <a:p>
            <a:pPr algn="ctr"/>
            <a:r>
              <a:rPr lang="en-US" altLang="fr-FR" sz="2000" dirty="0">
                <a:latin typeface="Bell Gothic Std Black" pitchFamily="34" charset="0"/>
              </a:rPr>
              <a:t> </a:t>
            </a:r>
          </a:p>
        </p:txBody>
      </p:sp>
      <p:sp>
        <p:nvSpPr>
          <p:cNvPr id="5" name="Footer Placeholder 2"/>
          <p:cNvSpPr>
            <a:spLocks noGrp="1"/>
          </p:cNvSpPr>
          <p:nvPr>
            <p:ph type="ftr" sz="quarter" idx="3"/>
          </p:nvPr>
        </p:nvSpPr>
        <p:spPr>
          <a:xfrm>
            <a:off x="2495600" y="6237312"/>
            <a:ext cx="3744416" cy="620688"/>
          </a:xfrm>
          <a:prstGeom prst="rect">
            <a:avLst/>
          </a:prstGeom>
        </p:spPr>
        <p:txBody>
          <a:bodyPr vert="horz" lIns="91440" tIns="45720" rIns="91440" bIns="45720" rtlCol="0" anchor="ctr"/>
          <a:lstStyle>
            <a:lvl1pPr algn="l">
              <a:defRPr sz="1000" b="0" i="0">
                <a:solidFill>
                  <a:schemeClr val="bg1"/>
                </a:solidFill>
                <a:latin typeface="Arial Bold"/>
                <a:cs typeface="Arial Bold"/>
              </a:defRPr>
            </a:lvl1pPr>
          </a:lstStyle>
          <a:p>
            <a:r>
              <a:rPr lang="en-US" sz="1200" dirty="0">
                <a:latin typeface="Arial Narrow" panose="020B0606020202030204" pitchFamily="34" charset="0"/>
              </a:rPr>
              <a:t>Title</a:t>
            </a:r>
            <a:r>
              <a:rPr lang="en-US" sz="1100" dirty="0">
                <a:latin typeface="Arial Narrow" panose="020B0606020202030204" pitchFamily="34" charset="0"/>
              </a:rPr>
              <a:t> of the Presentation</a:t>
            </a:r>
          </a:p>
        </p:txBody>
      </p:sp>
      <p:sp>
        <p:nvSpPr>
          <p:cNvPr id="6" name="Slide Number Placeholder 3"/>
          <p:cNvSpPr>
            <a:spLocks noGrp="1"/>
          </p:cNvSpPr>
          <p:nvPr>
            <p:ph type="sldNum" sz="quarter" idx="4"/>
          </p:nvPr>
        </p:nvSpPr>
        <p:spPr>
          <a:xfrm>
            <a:off x="1703512" y="6381329"/>
            <a:ext cx="410308" cy="365125"/>
          </a:xfrm>
          <a:prstGeom prst="rect">
            <a:avLst/>
          </a:prstGeom>
        </p:spPr>
        <p:txBody>
          <a:bodyPr vert="horz" lIns="91440" tIns="45720" rIns="91440" bIns="45720" rtlCol="0" anchor="ctr"/>
          <a:lstStyle>
            <a:lvl1pPr algn="r">
              <a:defRPr sz="1200">
                <a:solidFill>
                  <a:schemeClr val="bg1"/>
                </a:solidFill>
              </a:defRPr>
            </a:lvl1pPr>
          </a:lstStyle>
          <a:p>
            <a:fld id="{7698B45C-09C7-497B-9261-07F290CB2D4C}" type="slidenum">
              <a:rPr lang="en-US" smtClean="0"/>
              <a:pPr/>
              <a:t>45</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0" y="3143249"/>
            <a:ext cx="1971912" cy="2500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42950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3825" y="116632"/>
            <a:ext cx="8307791" cy="936104"/>
          </a:xfrm>
        </p:spPr>
        <p:txBody>
          <a:bodyPr vert="horz" lIns="91440" tIns="45720" rIns="91440" bIns="45720" rtlCol="0" anchor="ctr">
            <a:noAutofit/>
          </a:bodyPr>
          <a:lstStyle/>
          <a:p>
            <a:pPr algn="ctr"/>
            <a:r>
              <a:rPr lang="fr-FR" b="1" dirty="0">
                <a:solidFill>
                  <a:prstClr val="black"/>
                </a:solidFill>
              </a:rPr>
              <a:t/>
            </a:r>
            <a:br>
              <a:rPr lang="fr-FR" b="1" dirty="0">
                <a:solidFill>
                  <a:prstClr val="black"/>
                </a:solidFill>
              </a:rPr>
            </a:br>
            <a:r>
              <a:rPr lang="fr-FR" sz="2800" b="1" dirty="0">
                <a:solidFill>
                  <a:prstClr val="black"/>
                </a:solidFill>
              </a:rPr>
              <a:t>12 recommandations </a:t>
            </a:r>
            <a:r>
              <a:rPr lang="fr-FR" b="1" dirty="0" smtClean="0">
                <a:solidFill>
                  <a:prstClr val="black"/>
                </a:solidFill>
              </a:rPr>
              <a:t> </a:t>
            </a:r>
            <a:r>
              <a:rPr lang="fr-FR" b="1" dirty="0">
                <a:solidFill>
                  <a:prstClr val="black"/>
                </a:solidFill>
              </a:rPr>
              <a:t/>
            </a:r>
            <a:br>
              <a:rPr lang="fr-FR" b="1" dirty="0">
                <a:solidFill>
                  <a:prstClr val="black"/>
                </a:solidFill>
              </a:rPr>
            </a:br>
            <a:endParaRPr lang="fr-FR" b="1" dirty="0">
              <a:solidFill>
                <a:prstClr val="black"/>
              </a:solidFill>
            </a:endParaRPr>
          </a:p>
        </p:txBody>
      </p:sp>
      <p:sp>
        <p:nvSpPr>
          <p:cNvPr id="3" name="Espace réservé du contenu 2"/>
          <p:cNvSpPr>
            <a:spLocks noGrp="1"/>
          </p:cNvSpPr>
          <p:nvPr>
            <p:ph idx="1"/>
          </p:nvPr>
        </p:nvSpPr>
        <p:spPr>
          <a:xfrm>
            <a:off x="700593" y="1451550"/>
            <a:ext cx="10834253" cy="2477517"/>
          </a:xfrm>
        </p:spPr>
        <p:txBody>
          <a:bodyPr>
            <a:normAutofit/>
          </a:bodyPr>
          <a:lstStyle/>
          <a:p>
            <a:pPr algn="just"/>
            <a:r>
              <a:rPr lang="fr-FR" b="1" dirty="0">
                <a:solidFill>
                  <a:srgbClr val="002060"/>
                </a:solidFill>
              </a:rPr>
              <a:t>Soins postnatals pour toutes les mères et tous les nouveau-nés : recommandations 1 à 3</a:t>
            </a:r>
          </a:p>
          <a:p>
            <a:pPr algn="just"/>
            <a:r>
              <a:rPr lang="fr-FR" b="1" dirty="0">
                <a:solidFill>
                  <a:srgbClr val="002060"/>
                </a:solidFill>
              </a:rPr>
              <a:t>Soins postnatals pour la mère : recommandations 4 à 7</a:t>
            </a:r>
          </a:p>
          <a:p>
            <a:pPr algn="just"/>
            <a:r>
              <a:rPr lang="fr-FR" b="1" dirty="0">
                <a:solidFill>
                  <a:srgbClr val="002060"/>
                </a:solidFill>
              </a:rPr>
              <a:t>Soins postnatals pour le nouveau-né : recommandations 8 à 12</a:t>
            </a:r>
          </a:p>
          <a:p>
            <a:pPr algn="just"/>
            <a:endParaRPr lang="fr-FR" b="1" dirty="0">
              <a:solidFill>
                <a:srgbClr val="002060"/>
              </a:solidFill>
            </a:endParaRPr>
          </a:p>
        </p:txBody>
      </p:sp>
    </p:spTree>
    <p:extLst>
      <p:ext uri="{BB962C8B-B14F-4D97-AF65-F5344CB8AC3E}">
        <p14:creationId xmlns:p14="http://schemas.microsoft.com/office/powerpoint/2010/main" val="9585973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6691" y="254289"/>
            <a:ext cx="10515600" cy="909493"/>
          </a:xfrm>
        </p:spPr>
        <p:txBody>
          <a:bodyPr>
            <a:noAutofit/>
          </a:bodyPr>
          <a:lstStyle/>
          <a:p>
            <a:pPr algn="ctr"/>
            <a:r>
              <a:rPr lang="fr-FR" sz="2800" b="1" dirty="0">
                <a:solidFill>
                  <a:prstClr val="black"/>
                </a:solidFill>
              </a:rPr>
              <a:t>Soins post natals pour toutes les mères</a:t>
            </a:r>
            <a:br>
              <a:rPr lang="fr-FR" sz="2800" b="1" dirty="0">
                <a:solidFill>
                  <a:prstClr val="black"/>
                </a:solidFill>
              </a:rPr>
            </a:br>
            <a:r>
              <a:rPr lang="fr-FR" sz="2800" b="1" dirty="0">
                <a:solidFill>
                  <a:prstClr val="black"/>
                </a:solidFill>
              </a:rPr>
              <a:t> et tous les nouveau-nés </a:t>
            </a:r>
            <a:endParaRPr lang="fr-FR" sz="2800" dirty="0"/>
          </a:p>
        </p:txBody>
      </p:sp>
      <p:sp>
        <p:nvSpPr>
          <p:cNvPr id="3" name="Espace réservé du contenu 2"/>
          <p:cNvSpPr>
            <a:spLocks noGrp="1"/>
          </p:cNvSpPr>
          <p:nvPr>
            <p:ph idx="1"/>
          </p:nvPr>
        </p:nvSpPr>
        <p:spPr>
          <a:xfrm>
            <a:off x="249373" y="1293394"/>
            <a:ext cx="11540836" cy="5065851"/>
          </a:xfrm>
        </p:spPr>
        <p:txBody>
          <a:bodyPr>
            <a:normAutofit/>
          </a:bodyPr>
          <a:lstStyle/>
          <a:p>
            <a:pPr marL="0" indent="0" algn="ctr">
              <a:buNone/>
            </a:pPr>
            <a:r>
              <a:rPr lang="fr-FR" sz="3200" b="1" dirty="0">
                <a:solidFill>
                  <a:srgbClr val="FF0000"/>
                </a:solidFill>
              </a:rPr>
              <a:t>RECOMMANDATION</a:t>
            </a:r>
            <a:r>
              <a:rPr lang="fr-FR" sz="3200" dirty="0">
                <a:solidFill>
                  <a:srgbClr val="FF0000"/>
                </a:solidFill>
              </a:rPr>
              <a:t> </a:t>
            </a:r>
            <a:r>
              <a:rPr lang="fr-FR" sz="3200" b="1" dirty="0">
                <a:solidFill>
                  <a:srgbClr val="FF0000"/>
                </a:solidFill>
              </a:rPr>
              <a:t>1</a:t>
            </a:r>
            <a:r>
              <a:rPr lang="fr-FR" sz="3200" dirty="0">
                <a:solidFill>
                  <a:srgbClr val="FF0000"/>
                </a:solidFill>
              </a:rPr>
              <a:t> </a:t>
            </a:r>
          </a:p>
          <a:p>
            <a:pPr algn="just"/>
            <a:r>
              <a:rPr lang="fr-FR" sz="3200" b="1" dirty="0"/>
              <a:t>Sortie de la structure de santé après la naissance: </a:t>
            </a:r>
          </a:p>
          <a:p>
            <a:pPr lvl="1" algn="just"/>
            <a:r>
              <a:rPr lang="fr-FR" sz="3200" dirty="0"/>
              <a:t>Après un accouchement par voie basse sans complication dans un établissement de santé, la mère et le nouveau-né en bonne santé devraient être pris en charge au sein de l'établissement pendant au moins </a:t>
            </a:r>
            <a:r>
              <a:rPr lang="fr-FR" sz="3200" b="1" dirty="0"/>
              <a:t>24 heures</a:t>
            </a:r>
            <a:r>
              <a:rPr lang="fr-FR" sz="3200" dirty="0"/>
              <a:t>.</a:t>
            </a:r>
          </a:p>
          <a:p>
            <a:pPr lvl="1" algn="just"/>
            <a:r>
              <a:rPr lang="fr-FR" sz="3200" dirty="0"/>
              <a:t>Pour le nouveau-né, la prise en charge inclut une évaluation immédiate à la </a:t>
            </a:r>
            <a:r>
              <a:rPr lang="fr-FR" sz="3200" b="1" u="sng" dirty="0"/>
              <a:t>naissance</a:t>
            </a:r>
            <a:r>
              <a:rPr lang="fr-FR" sz="3200" dirty="0"/>
              <a:t>, un examen clinique complet environ une </a:t>
            </a:r>
            <a:r>
              <a:rPr lang="fr-FR" sz="3200" b="1" u="sng" dirty="0"/>
              <a:t>heure après</a:t>
            </a:r>
            <a:r>
              <a:rPr lang="fr-FR" sz="3200" dirty="0"/>
              <a:t> la naissance et un autre examen </a:t>
            </a:r>
            <a:r>
              <a:rPr lang="fr-FR" sz="3200" b="1" u="sng" dirty="0"/>
              <a:t>avant la sortie</a:t>
            </a:r>
            <a:r>
              <a:rPr lang="fr-FR" sz="3200" dirty="0"/>
              <a:t>.</a:t>
            </a:r>
          </a:p>
        </p:txBody>
      </p:sp>
    </p:spTree>
    <p:extLst>
      <p:ext uri="{BB962C8B-B14F-4D97-AF65-F5344CB8AC3E}">
        <p14:creationId xmlns:p14="http://schemas.microsoft.com/office/powerpoint/2010/main" val="6321035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9491" y="1336085"/>
            <a:ext cx="11166764" cy="4425078"/>
          </a:xfrm>
        </p:spPr>
        <p:txBody>
          <a:bodyPr>
            <a:noAutofit/>
          </a:bodyPr>
          <a:lstStyle/>
          <a:p>
            <a:pPr marL="0" indent="0" algn="ctr">
              <a:buNone/>
            </a:pPr>
            <a:r>
              <a:rPr lang="fr-FR" b="1" dirty="0">
                <a:solidFill>
                  <a:srgbClr val="FF0000"/>
                </a:solidFill>
              </a:rPr>
              <a:t>RECOMMANDATION 2 </a:t>
            </a:r>
          </a:p>
          <a:p>
            <a:pPr algn="just"/>
            <a:r>
              <a:rPr lang="fr-FR" b="1" dirty="0"/>
              <a:t>Nombre de visites postnatales et calendrier :</a:t>
            </a:r>
          </a:p>
          <a:p>
            <a:pPr lvl="1" algn="just"/>
            <a:r>
              <a:rPr lang="fr-FR" sz="2800" dirty="0"/>
              <a:t>Si l'accouchement a lieu dans une structure de santé, la mère et le nouveau-né en bonne santé devraient recevoir des soins postnatals au sein de l'établissement pendant au moins 24 heures.</a:t>
            </a:r>
          </a:p>
          <a:p>
            <a:pPr lvl="1" algn="just"/>
            <a:r>
              <a:rPr lang="fr-FR" sz="2800" dirty="0"/>
              <a:t>Si l'accouchement a lieu à domicile, le premier contact postnatal devrait avoir lieu le plus tôt possible dans les 24 heures qui suivent la naissance. </a:t>
            </a:r>
          </a:p>
        </p:txBody>
      </p:sp>
      <p:sp>
        <p:nvSpPr>
          <p:cNvPr id="4" name="Titre 1"/>
          <p:cNvSpPr>
            <a:spLocks noGrp="1"/>
          </p:cNvSpPr>
          <p:nvPr>
            <p:ph type="title"/>
          </p:nvPr>
        </p:nvSpPr>
        <p:spPr>
          <a:xfrm>
            <a:off x="838200" y="365125"/>
            <a:ext cx="10515600" cy="854075"/>
          </a:xfrm>
        </p:spPr>
        <p:txBody>
          <a:bodyPr>
            <a:noAutofit/>
          </a:bodyPr>
          <a:lstStyle/>
          <a:p>
            <a:pPr algn="ctr"/>
            <a:r>
              <a:rPr lang="fr-FR" sz="2800" dirty="0">
                <a:solidFill>
                  <a:prstClr val="black"/>
                </a:solidFill>
              </a:rPr>
              <a:t>Soins post natals pour toutes les mères</a:t>
            </a:r>
            <a:br>
              <a:rPr lang="fr-FR" sz="2800" dirty="0">
                <a:solidFill>
                  <a:prstClr val="black"/>
                </a:solidFill>
              </a:rPr>
            </a:br>
            <a:r>
              <a:rPr lang="fr-FR" sz="2800" dirty="0">
                <a:solidFill>
                  <a:prstClr val="black"/>
                </a:solidFill>
              </a:rPr>
              <a:t> et tous les nouveau-nés </a:t>
            </a:r>
            <a:endParaRPr lang="fr-FR" sz="2800" dirty="0"/>
          </a:p>
        </p:txBody>
      </p:sp>
    </p:spTree>
    <p:extLst>
      <p:ext uri="{BB962C8B-B14F-4D97-AF65-F5344CB8AC3E}">
        <p14:creationId xmlns:p14="http://schemas.microsoft.com/office/powerpoint/2010/main" val="6673929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9491" y="1690688"/>
            <a:ext cx="11291453" cy="4925144"/>
          </a:xfrm>
        </p:spPr>
        <p:txBody>
          <a:bodyPr>
            <a:noAutofit/>
          </a:bodyPr>
          <a:lstStyle/>
          <a:p>
            <a:pPr marL="0" indent="0" algn="ctr">
              <a:buNone/>
            </a:pPr>
            <a:r>
              <a:rPr lang="fr-FR" sz="3200" b="1" dirty="0">
                <a:solidFill>
                  <a:srgbClr val="FF0000"/>
                </a:solidFill>
              </a:rPr>
              <a:t>RECOMMANDATION 2 (suite)</a:t>
            </a:r>
          </a:p>
          <a:p>
            <a:pPr algn="just"/>
            <a:r>
              <a:rPr lang="fr-FR" sz="3200" b="1" dirty="0"/>
              <a:t>Nombre de visites postnatales et calendrier :</a:t>
            </a:r>
          </a:p>
          <a:p>
            <a:pPr lvl="1" algn="just"/>
            <a:r>
              <a:rPr lang="fr-FR" sz="3200" dirty="0"/>
              <a:t>Au moins trois visites postnatales supplémentaires sont recommandées pour toutes les mères et tous les nouveau-nés, </a:t>
            </a:r>
            <a:endParaRPr lang="fr-FR" sz="3200" dirty="0" smtClean="0"/>
          </a:p>
          <a:p>
            <a:pPr lvl="2" algn="just">
              <a:buFont typeface="Wingdings" panose="05000000000000000000" pitchFamily="2" charset="2"/>
              <a:buChar char="ü"/>
            </a:pPr>
            <a:r>
              <a:rPr lang="fr-FR" sz="2800" dirty="0" smtClean="0"/>
              <a:t>Troisième </a:t>
            </a:r>
            <a:r>
              <a:rPr lang="fr-FR" sz="2800" dirty="0"/>
              <a:t>jour (48-72 heures</a:t>
            </a:r>
            <a:r>
              <a:rPr lang="fr-FR" sz="2800" dirty="0" smtClean="0"/>
              <a:t>)</a:t>
            </a:r>
          </a:p>
          <a:p>
            <a:pPr lvl="2" algn="just">
              <a:buFont typeface="Wingdings" panose="05000000000000000000" pitchFamily="2" charset="2"/>
              <a:buChar char="ü"/>
            </a:pPr>
            <a:r>
              <a:rPr lang="fr-FR" sz="2800" dirty="0" smtClean="0"/>
              <a:t>Entre </a:t>
            </a:r>
            <a:r>
              <a:rPr lang="fr-FR" sz="2800" dirty="0"/>
              <a:t>le </a:t>
            </a:r>
            <a:r>
              <a:rPr lang="fr-FR" sz="2800" dirty="0" smtClean="0"/>
              <a:t>7</a:t>
            </a:r>
            <a:r>
              <a:rPr lang="fr-FR" sz="2800" baseline="30000" dirty="0" smtClean="0"/>
              <a:t>ème</a:t>
            </a:r>
            <a:r>
              <a:rPr lang="fr-FR" sz="2800" dirty="0" smtClean="0"/>
              <a:t> et </a:t>
            </a:r>
            <a:r>
              <a:rPr lang="fr-FR" sz="2800" dirty="0"/>
              <a:t>le </a:t>
            </a:r>
            <a:r>
              <a:rPr lang="fr-FR" sz="2800" dirty="0" smtClean="0"/>
              <a:t>14</a:t>
            </a:r>
            <a:r>
              <a:rPr lang="fr-FR" sz="2800" baseline="30000" dirty="0" smtClean="0"/>
              <a:t>ème</a:t>
            </a:r>
            <a:r>
              <a:rPr lang="fr-FR" sz="2800" dirty="0" smtClean="0"/>
              <a:t> jour </a:t>
            </a:r>
            <a:r>
              <a:rPr lang="fr-FR" sz="2800" dirty="0"/>
              <a:t>et </a:t>
            </a:r>
            <a:endParaRPr lang="fr-FR" sz="2800" dirty="0" smtClean="0"/>
          </a:p>
          <a:p>
            <a:pPr lvl="2" algn="just">
              <a:buFont typeface="Wingdings" panose="05000000000000000000" pitchFamily="2" charset="2"/>
              <a:buChar char="ü"/>
            </a:pPr>
            <a:r>
              <a:rPr lang="fr-FR" sz="2800" dirty="0" smtClean="0"/>
              <a:t>Sixième </a:t>
            </a:r>
            <a:r>
              <a:rPr lang="fr-FR" sz="2800" dirty="0"/>
              <a:t>semaine après la naissance. </a:t>
            </a:r>
          </a:p>
        </p:txBody>
      </p:sp>
      <p:sp>
        <p:nvSpPr>
          <p:cNvPr id="4" name="Titre 1"/>
          <p:cNvSpPr>
            <a:spLocks noGrp="1"/>
          </p:cNvSpPr>
          <p:nvPr>
            <p:ph type="title"/>
          </p:nvPr>
        </p:nvSpPr>
        <p:spPr/>
        <p:txBody>
          <a:bodyPr>
            <a:noAutofit/>
          </a:bodyPr>
          <a:lstStyle/>
          <a:p>
            <a:pPr algn="ctr"/>
            <a:r>
              <a:rPr lang="fr-FR" sz="2800" dirty="0">
                <a:solidFill>
                  <a:prstClr val="black"/>
                </a:solidFill>
              </a:rPr>
              <a:t>Soins post natals pour toutes les mères</a:t>
            </a:r>
            <a:br>
              <a:rPr lang="fr-FR" sz="2800" dirty="0">
                <a:solidFill>
                  <a:prstClr val="black"/>
                </a:solidFill>
              </a:rPr>
            </a:br>
            <a:r>
              <a:rPr lang="fr-FR" sz="2800" dirty="0">
                <a:solidFill>
                  <a:prstClr val="black"/>
                </a:solidFill>
              </a:rPr>
              <a:t> et tous les nouveau-nés </a:t>
            </a:r>
            <a:endParaRPr lang="fr-FR" sz="2800" dirty="0"/>
          </a:p>
        </p:txBody>
      </p:sp>
    </p:spTree>
    <p:extLst>
      <p:ext uri="{BB962C8B-B14F-4D97-AF65-F5344CB8AC3E}">
        <p14:creationId xmlns:p14="http://schemas.microsoft.com/office/powerpoint/2010/main" val="2657890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282" y="266842"/>
            <a:ext cx="9236499" cy="801688"/>
          </a:xfrm>
        </p:spPr>
        <p:txBody>
          <a:bodyPr>
            <a:normAutofit/>
          </a:bodyPr>
          <a:lstStyle/>
          <a:p>
            <a:r>
              <a:rPr lang="fr-FR" sz="3600" b="1" dirty="0">
                <a:latin typeface="Arial" panose="020B0604020202020204" pitchFamily="34" charset="0"/>
                <a:cs typeface="Arial" panose="020B0604020202020204" pitchFamily="34" charset="0"/>
              </a:rPr>
              <a:t>Critères de diagnostic – Pré-éclampsie</a:t>
            </a:r>
          </a:p>
        </p:txBody>
      </p:sp>
      <p:sp>
        <p:nvSpPr>
          <p:cNvPr id="3" name="Content Placeholder 2"/>
          <p:cNvSpPr>
            <a:spLocks noGrp="1"/>
          </p:cNvSpPr>
          <p:nvPr>
            <p:ph idx="1"/>
          </p:nvPr>
        </p:nvSpPr>
        <p:spPr>
          <a:xfrm>
            <a:off x="845127" y="1304065"/>
            <a:ext cx="10889673" cy="5401540"/>
          </a:xfrm>
        </p:spPr>
        <p:txBody>
          <a:bodyPr>
            <a:normAutofit/>
          </a:bodyPr>
          <a:lstStyle/>
          <a:p>
            <a:r>
              <a:rPr lang="fr-FR" b="1" dirty="0">
                <a:solidFill>
                  <a:srgbClr val="002060"/>
                </a:solidFill>
              </a:rPr>
              <a:t>Définition de la pré-éclampsie</a:t>
            </a:r>
            <a:r>
              <a:rPr lang="fr-FR" dirty="0">
                <a:solidFill>
                  <a:srgbClr val="002060"/>
                </a:solidFill>
              </a:rPr>
              <a:t>: Elévation de la tension artérielle et présence de protéinurie survenant après 20 semaines de gestation.</a:t>
            </a:r>
          </a:p>
          <a:p>
            <a:r>
              <a:rPr lang="fr-FR" b="1" dirty="0">
                <a:solidFill>
                  <a:srgbClr val="FF0000"/>
                </a:solidFill>
              </a:rPr>
              <a:t>TA systolique (TAS) </a:t>
            </a:r>
            <a:r>
              <a:rPr lang="fr-FR" altLang="en-US" b="1" dirty="0">
                <a:solidFill>
                  <a:srgbClr val="FF0000"/>
                </a:solidFill>
              </a:rPr>
              <a:t>≥140 </a:t>
            </a:r>
            <a:r>
              <a:rPr lang="fr-FR" altLang="en-US" b="1" dirty="0" err="1">
                <a:solidFill>
                  <a:srgbClr val="FF0000"/>
                </a:solidFill>
              </a:rPr>
              <a:t>mmHg</a:t>
            </a:r>
            <a:endParaRPr lang="fr-FR" altLang="en-US" b="1" dirty="0">
              <a:solidFill>
                <a:srgbClr val="FF0000"/>
              </a:solidFill>
            </a:endParaRPr>
          </a:p>
          <a:p>
            <a:pPr lvl="2"/>
            <a:r>
              <a:rPr lang="fr-FR" sz="2800" dirty="0">
                <a:solidFill>
                  <a:srgbClr val="FF0000"/>
                </a:solidFill>
              </a:rPr>
              <a:t>Pré-éclampsie Non sévère : </a:t>
            </a:r>
            <a:r>
              <a:rPr lang="fr-FR" altLang="en-US" sz="2800" u="sng" dirty="0">
                <a:solidFill>
                  <a:srgbClr val="FF0000"/>
                </a:solidFill>
              </a:rPr>
              <a:t>&gt;</a:t>
            </a:r>
            <a:r>
              <a:rPr lang="fr-FR" altLang="en-US" sz="2800" dirty="0">
                <a:solidFill>
                  <a:srgbClr val="FF0000"/>
                </a:solidFill>
              </a:rPr>
              <a:t>140 mais &lt;160 </a:t>
            </a:r>
            <a:r>
              <a:rPr lang="fr-FR" altLang="en-US" sz="2800" dirty="0" err="1">
                <a:solidFill>
                  <a:srgbClr val="FF0000"/>
                </a:solidFill>
              </a:rPr>
              <a:t>mmHg</a:t>
            </a:r>
            <a:r>
              <a:rPr lang="fr-FR" altLang="en-US" sz="2800" dirty="0">
                <a:solidFill>
                  <a:srgbClr val="FF0000"/>
                </a:solidFill>
              </a:rPr>
              <a:t> </a:t>
            </a:r>
          </a:p>
          <a:p>
            <a:pPr lvl="2"/>
            <a:r>
              <a:rPr lang="fr-FR" sz="2800" dirty="0">
                <a:solidFill>
                  <a:srgbClr val="FF0000"/>
                </a:solidFill>
              </a:rPr>
              <a:t>PE sévère : </a:t>
            </a:r>
            <a:r>
              <a:rPr lang="fr-FR" altLang="en-US" sz="2800" u="sng" dirty="0">
                <a:solidFill>
                  <a:srgbClr val="FF0000"/>
                </a:solidFill>
              </a:rPr>
              <a:t>&gt;</a:t>
            </a:r>
            <a:r>
              <a:rPr lang="fr-FR" altLang="en-US" sz="2800" dirty="0">
                <a:solidFill>
                  <a:srgbClr val="FF0000"/>
                </a:solidFill>
              </a:rPr>
              <a:t>160 </a:t>
            </a:r>
            <a:r>
              <a:rPr lang="fr-FR" altLang="en-US" sz="2800" dirty="0" err="1">
                <a:solidFill>
                  <a:srgbClr val="FF0000"/>
                </a:solidFill>
              </a:rPr>
              <a:t>mmHg</a:t>
            </a:r>
            <a:r>
              <a:rPr lang="fr-FR" altLang="en-US" sz="2800" dirty="0">
                <a:solidFill>
                  <a:srgbClr val="FF0000"/>
                </a:solidFill>
              </a:rPr>
              <a:t> </a:t>
            </a:r>
            <a:endParaRPr lang="fr-FR" sz="2800" dirty="0">
              <a:solidFill>
                <a:srgbClr val="FF0000"/>
              </a:solidFill>
            </a:endParaRPr>
          </a:p>
          <a:p>
            <a:r>
              <a:rPr lang="fr-FR" altLang="en-US" b="1" dirty="0">
                <a:solidFill>
                  <a:srgbClr val="002060"/>
                </a:solidFill>
              </a:rPr>
              <a:t>TA diastolique (TAD): </a:t>
            </a:r>
            <a:r>
              <a:rPr lang="fr-FR" altLang="en-US" u="sng" dirty="0">
                <a:solidFill>
                  <a:srgbClr val="002060"/>
                </a:solidFill>
              </a:rPr>
              <a:t>&gt;</a:t>
            </a:r>
            <a:r>
              <a:rPr lang="fr-FR" altLang="en-US" b="1" dirty="0" smtClean="0">
                <a:solidFill>
                  <a:srgbClr val="002060"/>
                </a:solidFill>
              </a:rPr>
              <a:t> </a:t>
            </a:r>
            <a:r>
              <a:rPr lang="fr-FR" altLang="en-US" b="1" dirty="0">
                <a:solidFill>
                  <a:srgbClr val="002060"/>
                </a:solidFill>
              </a:rPr>
              <a:t>90 </a:t>
            </a:r>
            <a:r>
              <a:rPr lang="fr-FR" altLang="en-US" b="1" dirty="0" err="1">
                <a:solidFill>
                  <a:srgbClr val="002060"/>
                </a:solidFill>
              </a:rPr>
              <a:t>mmHg</a:t>
            </a:r>
            <a:endParaRPr lang="fr-FR" altLang="en-US" b="1" dirty="0">
              <a:solidFill>
                <a:srgbClr val="002060"/>
              </a:solidFill>
            </a:endParaRPr>
          </a:p>
          <a:p>
            <a:pPr lvl="2"/>
            <a:r>
              <a:rPr lang="fr-FR" sz="2800" dirty="0">
                <a:solidFill>
                  <a:srgbClr val="002060"/>
                </a:solidFill>
              </a:rPr>
              <a:t> PE non sévère: </a:t>
            </a:r>
            <a:r>
              <a:rPr lang="fr-FR" altLang="en-US" sz="2800" u="sng" dirty="0">
                <a:solidFill>
                  <a:srgbClr val="002060"/>
                </a:solidFill>
              </a:rPr>
              <a:t>&gt;</a:t>
            </a:r>
            <a:r>
              <a:rPr lang="fr-FR" altLang="en-US" sz="2800" dirty="0">
                <a:solidFill>
                  <a:srgbClr val="002060"/>
                </a:solidFill>
              </a:rPr>
              <a:t>90 mais &lt;110 </a:t>
            </a:r>
            <a:r>
              <a:rPr lang="fr-FR" altLang="en-US" sz="2800" dirty="0" err="1">
                <a:solidFill>
                  <a:srgbClr val="002060"/>
                </a:solidFill>
              </a:rPr>
              <a:t>mmHg</a:t>
            </a:r>
            <a:r>
              <a:rPr lang="fr-FR" altLang="en-US" sz="2800" dirty="0">
                <a:solidFill>
                  <a:srgbClr val="002060"/>
                </a:solidFill>
              </a:rPr>
              <a:t> </a:t>
            </a:r>
          </a:p>
          <a:p>
            <a:pPr lvl="2"/>
            <a:r>
              <a:rPr lang="fr-FR" sz="2800" dirty="0">
                <a:solidFill>
                  <a:srgbClr val="002060"/>
                </a:solidFill>
              </a:rPr>
              <a:t>PE sévère: </a:t>
            </a:r>
            <a:r>
              <a:rPr lang="fr-FR" altLang="en-US" sz="2800" u="sng" dirty="0">
                <a:solidFill>
                  <a:srgbClr val="002060"/>
                </a:solidFill>
              </a:rPr>
              <a:t>&gt;</a:t>
            </a:r>
            <a:r>
              <a:rPr lang="fr-FR" altLang="en-US" sz="2800" dirty="0">
                <a:solidFill>
                  <a:srgbClr val="002060"/>
                </a:solidFill>
              </a:rPr>
              <a:t>110 </a:t>
            </a:r>
            <a:r>
              <a:rPr lang="fr-FR" altLang="en-US" sz="2800" dirty="0" err="1">
                <a:solidFill>
                  <a:srgbClr val="002060"/>
                </a:solidFill>
              </a:rPr>
              <a:t>mmHg</a:t>
            </a:r>
            <a:r>
              <a:rPr lang="fr-FR" altLang="en-US" sz="2800" dirty="0">
                <a:solidFill>
                  <a:srgbClr val="002060"/>
                </a:solidFill>
              </a:rPr>
              <a:t> </a:t>
            </a:r>
            <a:endParaRPr lang="fr-FR" sz="2800" dirty="0">
              <a:solidFill>
                <a:srgbClr val="002060"/>
              </a:solidFill>
            </a:endParaRPr>
          </a:p>
          <a:p>
            <a:r>
              <a:rPr lang="fr-FR" b="1" dirty="0">
                <a:solidFill>
                  <a:srgbClr val="002060"/>
                </a:solidFill>
              </a:rPr>
              <a:t>Excrétion totale de protéine dépassant 300 mg/24 </a:t>
            </a:r>
            <a:r>
              <a:rPr lang="fr-FR" b="1" dirty="0" err="1">
                <a:solidFill>
                  <a:srgbClr val="002060"/>
                </a:solidFill>
              </a:rPr>
              <a:t>hrs</a:t>
            </a:r>
            <a:endParaRPr lang="fr-FR" altLang="en-US" b="1" dirty="0">
              <a:solidFill>
                <a:srgbClr val="002060"/>
              </a:solidFill>
            </a:endParaRPr>
          </a:p>
          <a:p>
            <a:pPr lvl="2"/>
            <a:r>
              <a:rPr lang="fr-FR" sz="2800" dirty="0">
                <a:solidFill>
                  <a:srgbClr val="002060"/>
                </a:solidFill>
              </a:rPr>
              <a:t>PE non sévère: </a:t>
            </a:r>
            <a:r>
              <a:rPr lang="fr-FR" altLang="en-US" sz="2800" u="sng" dirty="0">
                <a:solidFill>
                  <a:srgbClr val="002060"/>
                </a:solidFill>
              </a:rPr>
              <a:t>&gt;</a:t>
            </a:r>
            <a:r>
              <a:rPr lang="fr-FR" altLang="en-US" sz="2800" dirty="0">
                <a:solidFill>
                  <a:srgbClr val="002060"/>
                </a:solidFill>
              </a:rPr>
              <a:t>1+ mais &lt;3+</a:t>
            </a:r>
          </a:p>
          <a:p>
            <a:pPr lvl="2"/>
            <a:r>
              <a:rPr lang="fr-FR" sz="2800" dirty="0">
                <a:solidFill>
                  <a:srgbClr val="002060"/>
                </a:solidFill>
              </a:rPr>
              <a:t>PE Sévère : </a:t>
            </a:r>
            <a:r>
              <a:rPr lang="fr-FR" altLang="en-US" sz="2800" u="sng" dirty="0">
                <a:solidFill>
                  <a:srgbClr val="002060"/>
                </a:solidFill>
              </a:rPr>
              <a:t>&gt;</a:t>
            </a:r>
            <a:r>
              <a:rPr lang="fr-FR" altLang="en-US" sz="2800" dirty="0">
                <a:solidFill>
                  <a:srgbClr val="002060"/>
                </a:solidFill>
              </a:rPr>
              <a:t>3+</a:t>
            </a:r>
            <a:endParaRPr lang="fr-FR" sz="2800" dirty="0">
              <a:solidFill>
                <a:srgbClr val="002060"/>
              </a:solidFill>
            </a:endParaRPr>
          </a:p>
          <a:p>
            <a:pPr lvl="1"/>
            <a:endParaRPr lang="en-GB" sz="2800" dirty="0" smtClean="0"/>
          </a:p>
          <a:p>
            <a:endParaRPr lang="en-US" dirty="0"/>
          </a:p>
          <a:p>
            <a:endParaRPr lang="en-US" dirty="0"/>
          </a:p>
        </p:txBody>
      </p:sp>
      <p:sp>
        <p:nvSpPr>
          <p:cNvPr id="4" name="Slide Number Placeholder 3"/>
          <p:cNvSpPr>
            <a:spLocks noGrp="1"/>
          </p:cNvSpPr>
          <p:nvPr>
            <p:ph type="sldNum" sz="quarter" idx="4294967295"/>
          </p:nvPr>
        </p:nvSpPr>
        <p:spPr>
          <a:xfrm>
            <a:off x="8305800" y="6248400"/>
            <a:ext cx="2133600" cy="476250"/>
          </a:xfrm>
          <a:prstGeom prst="rect">
            <a:avLst/>
          </a:prstGeom>
        </p:spPr>
        <p:txBody>
          <a:bodyPr/>
          <a:lstStyle/>
          <a:p>
            <a:pPr>
              <a:defRPr/>
            </a:pPr>
            <a:fld id="{05824DA9-E395-4A91-A5D7-2A608750BCE9}" type="slidenum">
              <a:rPr lang="en-US" altLang="en-US" smtClean="0"/>
              <a:pPr>
                <a:defRPr/>
              </a:pPr>
              <a:t>5</a:t>
            </a:fld>
            <a:endParaRPr lang="en-US" altLang="en-US"/>
          </a:p>
        </p:txBody>
      </p:sp>
    </p:spTree>
    <p:extLst>
      <p:ext uri="{BB962C8B-B14F-4D97-AF65-F5344CB8AC3E}">
        <p14:creationId xmlns:p14="http://schemas.microsoft.com/office/powerpoint/2010/main" val="7997472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3235" y="1825625"/>
            <a:ext cx="11596255" cy="4351338"/>
          </a:xfrm>
        </p:spPr>
        <p:txBody>
          <a:bodyPr>
            <a:normAutofit/>
          </a:bodyPr>
          <a:lstStyle/>
          <a:p>
            <a:pPr marL="0" indent="0" algn="ctr">
              <a:buNone/>
            </a:pPr>
            <a:r>
              <a:rPr lang="fr-FR" b="1" dirty="0">
                <a:solidFill>
                  <a:srgbClr val="FF0000"/>
                </a:solidFill>
              </a:rPr>
              <a:t>RECOMMANDATION 3</a:t>
            </a:r>
          </a:p>
          <a:p>
            <a:pPr algn="just"/>
            <a:r>
              <a:rPr lang="fr-FR" b="1" dirty="0"/>
              <a:t>Visites à domicile pour les soins postnatals : </a:t>
            </a:r>
            <a:r>
              <a:rPr lang="fr-FR" dirty="0"/>
              <a:t>Les visites à domicile dans la semaine qui suit l'accouchement sont recommandées pour la prise en charge de la mère et du nouveau-né. </a:t>
            </a:r>
          </a:p>
        </p:txBody>
      </p:sp>
      <p:sp>
        <p:nvSpPr>
          <p:cNvPr id="4" name="Titre 1"/>
          <p:cNvSpPr>
            <a:spLocks noGrp="1"/>
          </p:cNvSpPr>
          <p:nvPr>
            <p:ph type="title"/>
          </p:nvPr>
        </p:nvSpPr>
        <p:spPr>
          <a:xfrm>
            <a:off x="838200" y="365126"/>
            <a:ext cx="10515600" cy="937202"/>
          </a:xfrm>
        </p:spPr>
        <p:txBody>
          <a:bodyPr>
            <a:noAutofit/>
          </a:bodyPr>
          <a:lstStyle/>
          <a:p>
            <a:pPr algn="ctr"/>
            <a:r>
              <a:rPr lang="fr-FR" sz="2800" b="1" dirty="0">
                <a:solidFill>
                  <a:prstClr val="black"/>
                </a:solidFill>
              </a:rPr>
              <a:t>Soins post natals pour toutes les mères </a:t>
            </a:r>
            <a:br>
              <a:rPr lang="fr-FR" sz="2800" b="1" dirty="0">
                <a:solidFill>
                  <a:prstClr val="black"/>
                </a:solidFill>
              </a:rPr>
            </a:br>
            <a:r>
              <a:rPr lang="fr-FR" sz="2800" b="1" dirty="0">
                <a:solidFill>
                  <a:prstClr val="black"/>
                </a:solidFill>
              </a:rPr>
              <a:t>et tous les nouveau-nés </a:t>
            </a:r>
            <a:endParaRPr lang="fr-FR" sz="2800" dirty="0"/>
          </a:p>
        </p:txBody>
      </p:sp>
    </p:spTree>
    <p:extLst>
      <p:ext uri="{BB962C8B-B14F-4D97-AF65-F5344CB8AC3E}">
        <p14:creationId xmlns:p14="http://schemas.microsoft.com/office/powerpoint/2010/main" val="33356700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2261" y="290946"/>
            <a:ext cx="8307791" cy="857232"/>
          </a:xfrm>
        </p:spPr>
        <p:txBody>
          <a:bodyPr vert="horz" lIns="91440" tIns="45720" rIns="91440" bIns="45720" rtlCol="0" anchor="ctr">
            <a:noAutofit/>
          </a:bodyPr>
          <a:lstStyle/>
          <a:p>
            <a:pPr algn="ctr"/>
            <a:r>
              <a:rPr lang="fr-FR" sz="2800" b="1" dirty="0">
                <a:solidFill>
                  <a:prstClr val="black"/>
                </a:solidFill>
              </a:rPr>
              <a:t>Soins postnatals au nouveau-né </a:t>
            </a:r>
          </a:p>
        </p:txBody>
      </p:sp>
      <p:sp>
        <p:nvSpPr>
          <p:cNvPr id="3" name="Espace réservé du contenu 2"/>
          <p:cNvSpPr>
            <a:spLocks noGrp="1"/>
          </p:cNvSpPr>
          <p:nvPr>
            <p:ph idx="1"/>
          </p:nvPr>
        </p:nvSpPr>
        <p:spPr>
          <a:xfrm>
            <a:off x="304795" y="1245167"/>
            <a:ext cx="11582405" cy="5297531"/>
          </a:xfrm>
        </p:spPr>
        <p:txBody>
          <a:bodyPr>
            <a:normAutofit/>
          </a:bodyPr>
          <a:lstStyle/>
          <a:p>
            <a:pPr marL="0" indent="0" algn="ctr">
              <a:buNone/>
            </a:pPr>
            <a:r>
              <a:rPr lang="fr-FR" sz="3200" b="1" dirty="0">
                <a:solidFill>
                  <a:srgbClr val="FF0000"/>
                </a:solidFill>
              </a:rPr>
              <a:t>RECOMMANDATION 4 </a:t>
            </a:r>
          </a:p>
          <a:p>
            <a:pPr marL="0" indent="0" algn="just">
              <a:buNone/>
            </a:pPr>
            <a:r>
              <a:rPr lang="fr-FR" sz="3200" b="1" dirty="0">
                <a:solidFill>
                  <a:srgbClr val="002060"/>
                </a:solidFill>
              </a:rPr>
              <a:t>Evaluation du nouveau-né : Les signes suivants devraient être évalués lors de chaque visite postnatale. Si l'un des signes est présent, orienter le nouveau-né pour une évaluation approfondie : </a:t>
            </a:r>
          </a:p>
          <a:p>
            <a:pPr lvl="1" algn="just"/>
            <a:r>
              <a:rPr lang="fr-FR" sz="2800" dirty="0"/>
              <a:t>a cessé de bien s'alimenter, </a:t>
            </a:r>
          </a:p>
          <a:p>
            <a:pPr lvl="1" algn="just"/>
            <a:r>
              <a:rPr lang="fr-FR" sz="2800" dirty="0"/>
              <a:t>antécédents de convulsions, </a:t>
            </a:r>
          </a:p>
          <a:p>
            <a:pPr lvl="1" algn="just"/>
            <a:r>
              <a:rPr lang="fr-FR" sz="2800" dirty="0"/>
              <a:t>respiration trop rapide (plus de 60 respirations par minute), tirage intercostal sévère, pas de mouvements spontanés, </a:t>
            </a:r>
          </a:p>
        </p:txBody>
      </p:sp>
    </p:spTree>
    <p:extLst>
      <p:ext uri="{BB962C8B-B14F-4D97-AF65-F5344CB8AC3E}">
        <p14:creationId xmlns:p14="http://schemas.microsoft.com/office/powerpoint/2010/main" val="40565911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60807" y="180109"/>
            <a:ext cx="8307791" cy="857232"/>
          </a:xfrm>
        </p:spPr>
        <p:txBody>
          <a:bodyPr vert="horz" lIns="91440" tIns="45720" rIns="91440" bIns="45720" rtlCol="0" anchor="ctr">
            <a:noAutofit/>
          </a:bodyPr>
          <a:lstStyle/>
          <a:p>
            <a:pPr algn="ctr"/>
            <a:r>
              <a:rPr lang="fr-FR" sz="2800" b="1" dirty="0">
                <a:solidFill>
                  <a:prstClr val="black"/>
                </a:solidFill>
              </a:rPr>
              <a:t>Soins postnatals au nouveau-né </a:t>
            </a:r>
          </a:p>
        </p:txBody>
      </p:sp>
      <p:sp>
        <p:nvSpPr>
          <p:cNvPr id="3" name="Espace réservé du contenu 2"/>
          <p:cNvSpPr>
            <a:spLocks noGrp="1"/>
          </p:cNvSpPr>
          <p:nvPr>
            <p:ph idx="1"/>
          </p:nvPr>
        </p:nvSpPr>
        <p:spPr>
          <a:xfrm>
            <a:off x="374073" y="1162042"/>
            <a:ext cx="11429999" cy="5297531"/>
          </a:xfrm>
        </p:spPr>
        <p:txBody>
          <a:bodyPr>
            <a:normAutofit/>
          </a:bodyPr>
          <a:lstStyle/>
          <a:p>
            <a:pPr marL="0" indent="0" algn="ctr">
              <a:lnSpc>
                <a:spcPts val="3800"/>
              </a:lnSpc>
              <a:buNone/>
            </a:pPr>
            <a:r>
              <a:rPr lang="fr-FR" b="1" dirty="0">
                <a:solidFill>
                  <a:srgbClr val="FF0000"/>
                </a:solidFill>
              </a:rPr>
              <a:t>RECOMMANDATION 4 (suite)</a:t>
            </a:r>
          </a:p>
          <a:p>
            <a:pPr lvl="1" algn="just">
              <a:lnSpc>
                <a:spcPts val="3800"/>
              </a:lnSpc>
            </a:pPr>
            <a:r>
              <a:rPr lang="fr-FR" sz="2800" dirty="0" smtClean="0"/>
              <a:t>Fièvre </a:t>
            </a:r>
            <a:r>
              <a:rPr lang="fr-FR" sz="2800" dirty="0"/>
              <a:t>(température ≥ 37,5 °C), température corporelle &lt; 35,5 °C, </a:t>
            </a:r>
          </a:p>
          <a:p>
            <a:pPr lvl="1" algn="just">
              <a:lnSpc>
                <a:spcPts val="3800"/>
              </a:lnSpc>
            </a:pPr>
            <a:r>
              <a:rPr lang="fr-FR" sz="2800" dirty="0" smtClean="0"/>
              <a:t>Ictère </a:t>
            </a:r>
            <a:r>
              <a:rPr lang="fr-FR" sz="2800" dirty="0"/>
              <a:t>pendant les 24 premières heures de vie, paumes et plantes des pieds jaunes, tous âges confondus. Il convient d'encourager la famille à consulter les services de santé si l'un des signes de danger ci-dessus est identifié entre les visites postnatales</a:t>
            </a:r>
          </a:p>
        </p:txBody>
      </p:sp>
    </p:spTree>
    <p:extLst>
      <p:ext uri="{BB962C8B-B14F-4D97-AF65-F5344CB8AC3E}">
        <p14:creationId xmlns:p14="http://schemas.microsoft.com/office/powerpoint/2010/main" val="24909332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4909" y="1600201"/>
            <a:ext cx="11023920" cy="4257692"/>
          </a:xfrm>
        </p:spPr>
        <p:txBody>
          <a:bodyPr>
            <a:normAutofit/>
          </a:bodyPr>
          <a:lstStyle/>
          <a:p>
            <a:pPr marL="0" indent="0" algn="ctr">
              <a:lnSpc>
                <a:spcPct val="150000"/>
              </a:lnSpc>
              <a:buNone/>
            </a:pPr>
            <a:r>
              <a:rPr lang="fr-FR" sz="2400" b="1" dirty="0">
                <a:solidFill>
                  <a:srgbClr val="FF0000"/>
                </a:solidFill>
              </a:rPr>
              <a:t>RECOMMANDATION 5 </a:t>
            </a:r>
          </a:p>
          <a:p>
            <a:pPr algn="just">
              <a:lnSpc>
                <a:spcPct val="150000"/>
              </a:lnSpc>
            </a:pPr>
            <a:r>
              <a:rPr lang="fr-FR" b="1" dirty="0"/>
              <a:t>Allaitement maternel exclusif</a:t>
            </a:r>
            <a:r>
              <a:rPr lang="fr-FR" dirty="0"/>
              <a:t>: Tous les nourrissons devraient être allaités exclusivement au sein de la naissance et jusqu'à six mois. Les mères devraient être conseillées et encouragées à poursuivre l'allaitement exclusif à chaque visite postnatale.</a:t>
            </a:r>
          </a:p>
        </p:txBody>
      </p:sp>
      <p:sp>
        <p:nvSpPr>
          <p:cNvPr id="5" name="Titre 1"/>
          <p:cNvSpPr>
            <a:spLocks noGrp="1"/>
          </p:cNvSpPr>
          <p:nvPr>
            <p:ph type="title"/>
          </p:nvPr>
        </p:nvSpPr>
        <p:spPr>
          <a:xfrm>
            <a:off x="838200" y="365125"/>
            <a:ext cx="10515600" cy="854075"/>
          </a:xfrm>
        </p:spPr>
        <p:txBody>
          <a:bodyPr vert="horz" lIns="91440" tIns="45720" rIns="91440" bIns="45720" rtlCol="0" anchor="ctr">
            <a:noAutofit/>
          </a:bodyPr>
          <a:lstStyle/>
          <a:p>
            <a:pPr algn="ctr"/>
            <a:r>
              <a:rPr lang="fr-FR" sz="2800" b="1" dirty="0">
                <a:solidFill>
                  <a:prstClr val="black"/>
                </a:solidFill>
              </a:rPr>
              <a:t>Soins postnatals au nouveau-né </a:t>
            </a:r>
          </a:p>
        </p:txBody>
      </p:sp>
    </p:spTree>
    <p:extLst>
      <p:ext uri="{BB962C8B-B14F-4D97-AF65-F5344CB8AC3E}">
        <p14:creationId xmlns:p14="http://schemas.microsoft.com/office/powerpoint/2010/main" val="30470746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8763" y="1177640"/>
            <a:ext cx="11249891" cy="5169495"/>
          </a:xfrm>
        </p:spPr>
        <p:txBody>
          <a:bodyPr>
            <a:normAutofit/>
          </a:bodyPr>
          <a:lstStyle/>
          <a:p>
            <a:pPr marL="0" indent="0" algn="ctr">
              <a:buNone/>
            </a:pPr>
            <a:r>
              <a:rPr lang="fr-FR" sz="2400" b="1" dirty="0">
                <a:solidFill>
                  <a:srgbClr val="FF0000"/>
                </a:solidFill>
              </a:rPr>
              <a:t>RECOMMANDATION 6</a:t>
            </a:r>
            <a:r>
              <a:rPr lang="fr-FR" sz="3200" dirty="0" smtClean="0">
                <a:solidFill>
                  <a:srgbClr val="FF0000"/>
                </a:solidFill>
              </a:rPr>
              <a:t> </a:t>
            </a:r>
          </a:p>
          <a:p>
            <a:pPr algn="just"/>
            <a:r>
              <a:rPr lang="fr-FR" b="1" dirty="0"/>
              <a:t>Soins du cordon </a:t>
            </a:r>
            <a:r>
              <a:rPr lang="fr-FR" dirty="0"/>
              <a:t>: </a:t>
            </a:r>
          </a:p>
          <a:p>
            <a:pPr lvl="1" algn="just"/>
            <a:r>
              <a:rPr lang="fr-FR" sz="2800" dirty="0"/>
              <a:t>L'application quotidienne de </a:t>
            </a:r>
            <a:r>
              <a:rPr lang="fr-FR" sz="2800" b="1" dirty="0" err="1"/>
              <a:t>chlorhexidine</a:t>
            </a:r>
            <a:r>
              <a:rPr lang="fr-FR" sz="2800" dirty="0"/>
              <a:t> (</a:t>
            </a:r>
            <a:r>
              <a:rPr lang="fr-FR" sz="2800" b="1" dirty="0"/>
              <a:t>gel ou solution aqueuse</a:t>
            </a:r>
            <a:r>
              <a:rPr lang="fr-FR" sz="2800" dirty="0"/>
              <a:t> de </a:t>
            </a:r>
            <a:r>
              <a:rPr lang="fr-FR" sz="2800" dirty="0" err="1"/>
              <a:t>digluconate</a:t>
            </a:r>
            <a:r>
              <a:rPr lang="fr-FR" sz="2800" dirty="0"/>
              <a:t> de </a:t>
            </a:r>
            <a:r>
              <a:rPr lang="fr-FR" sz="2800" dirty="0" err="1"/>
              <a:t>chlorhexidine</a:t>
            </a:r>
            <a:r>
              <a:rPr lang="fr-FR" sz="2800" dirty="0"/>
              <a:t> 7,1 %, délivrant de la </a:t>
            </a:r>
            <a:r>
              <a:rPr lang="fr-FR" sz="2800" dirty="0" err="1"/>
              <a:t>chlorhexidine</a:t>
            </a:r>
            <a:r>
              <a:rPr lang="fr-FR" sz="2800" dirty="0"/>
              <a:t> à 4 %) sur le cordon ombilical pendant la première semaine de vie est recommandée chez le nouveau-né né à domicile dans des milieux affichant une mortalité néonatale élevée (30 décès néonatals ou plus pour 1 000 naissances vivantes). </a:t>
            </a:r>
          </a:p>
        </p:txBody>
      </p:sp>
      <p:sp>
        <p:nvSpPr>
          <p:cNvPr id="4" name="Titre 1"/>
          <p:cNvSpPr>
            <a:spLocks noGrp="1"/>
          </p:cNvSpPr>
          <p:nvPr>
            <p:ph type="title"/>
          </p:nvPr>
        </p:nvSpPr>
        <p:spPr>
          <a:xfrm>
            <a:off x="1969812" y="374073"/>
            <a:ext cx="8307791" cy="642918"/>
          </a:xfrm>
        </p:spPr>
        <p:txBody>
          <a:bodyPr vert="horz" lIns="91440" tIns="45720" rIns="91440" bIns="45720" rtlCol="0" anchor="ctr">
            <a:noAutofit/>
          </a:bodyPr>
          <a:lstStyle/>
          <a:p>
            <a:pPr algn="ctr"/>
            <a:r>
              <a:rPr lang="fr-FR" sz="2800" b="1" dirty="0">
                <a:solidFill>
                  <a:prstClr val="black"/>
                </a:solidFill>
              </a:rPr>
              <a:t>Soins postnatals au nouveau-né </a:t>
            </a:r>
          </a:p>
        </p:txBody>
      </p:sp>
    </p:spTree>
    <p:extLst>
      <p:ext uri="{BB962C8B-B14F-4D97-AF65-F5344CB8AC3E}">
        <p14:creationId xmlns:p14="http://schemas.microsoft.com/office/powerpoint/2010/main" val="10931994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6520" y="979759"/>
            <a:ext cx="11582400" cy="5670423"/>
          </a:xfrm>
        </p:spPr>
        <p:txBody>
          <a:bodyPr>
            <a:noAutofit/>
          </a:bodyPr>
          <a:lstStyle/>
          <a:p>
            <a:pPr marL="0" indent="0" algn="ctr">
              <a:buNone/>
            </a:pPr>
            <a:r>
              <a:rPr lang="fr-FR" sz="3200" b="1" dirty="0">
                <a:solidFill>
                  <a:srgbClr val="FF0000"/>
                </a:solidFill>
              </a:rPr>
              <a:t>RECOMMANDATION 7 </a:t>
            </a:r>
            <a:endParaRPr lang="fr-FR" sz="3600" b="1" dirty="0">
              <a:solidFill>
                <a:srgbClr val="FF0000"/>
              </a:solidFill>
            </a:endParaRPr>
          </a:p>
          <a:p>
            <a:pPr algn="just">
              <a:lnSpc>
                <a:spcPts val="3700"/>
              </a:lnSpc>
            </a:pPr>
            <a:r>
              <a:rPr lang="fr-FR" sz="3200" dirty="0"/>
              <a:t>Autres soins postnatals du nouveau-né </a:t>
            </a:r>
          </a:p>
          <a:p>
            <a:pPr lvl="1" algn="just">
              <a:lnSpc>
                <a:spcPts val="3700"/>
              </a:lnSpc>
            </a:pPr>
            <a:r>
              <a:rPr lang="fr-FR" sz="2800" dirty="0" smtClean="0"/>
              <a:t>Ne </a:t>
            </a:r>
            <a:r>
              <a:rPr lang="fr-FR" sz="2800" dirty="0"/>
              <a:t>pas donner de bain au nouveau-né pendant les premières 24 heures qui suivent la naissance. Si, pour des raisons culturelles, cela n'est pas possible, il convient d'attendre au moins 6 heures. </a:t>
            </a:r>
            <a:endParaRPr lang="fr-FR" sz="2800" dirty="0" smtClean="0"/>
          </a:p>
          <a:p>
            <a:pPr lvl="1" algn="just">
              <a:lnSpc>
                <a:spcPts val="3700"/>
              </a:lnSpc>
            </a:pPr>
            <a:r>
              <a:rPr lang="fr-FR" sz="2800" dirty="0" smtClean="0"/>
              <a:t>Habiller </a:t>
            </a:r>
            <a:r>
              <a:rPr lang="fr-FR" sz="2800" dirty="0"/>
              <a:t>le bébé avec des vêtements adaptés à la température </a:t>
            </a:r>
            <a:r>
              <a:rPr lang="fr-FR" sz="2800" dirty="0" smtClean="0"/>
              <a:t>ambiante et </a:t>
            </a:r>
            <a:r>
              <a:rPr lang="fr-FR" sz="2800" dirty="0"/>
              <a:t>de lui couvrir la tête avec un bonnet. </a:t>
            </a:r>
            <a:endParaRPr lang="fr-FR" sz="2800" dirty="0" smtClean="0"/>
          </a:p>
          <a:p>
            <a:pPr lvl="1" algn="just">
              <a:lnSpc>
                <a:spcPts val="3700"/>
              </a:lnSpc>
            </a:pPr>
            <a:r>
              <a:rPr lang="fr-FR" sz="2800" dirty="0" smtClean="0"/>
              <a:t>La </a:t>
            </a:r>
            <a:r>
              <a:rPr lang="fr-FR" sz="2800" dirty="0"/>
              <a:t>mère et le bébé ne devraient pas être séparés et devraient rester ensemble dans la même chambre 24 heures sur 24</a:t>
            </a:r>
            <a:r>
              <a:rPr lang="fr-FR" sz="2800" dirty="0" smtClean="0"/>
              <a:t>. </a:t>
            </a:r>
          </a:p>
          <a:p>
            <a:pPr lvl="1" algn="just">
              <a:lnSpc>
                <a:spcPts val="3700"/>
              </a:lnSpc>
            </a:pPr>
            <a:endParaRPr lang="fr-FR" sz="2800" dirty="0"/>
          </a:p>
        </p:txBody>
      </p:sp>
      <p:sp>
        <p:nvSpPr>
          <p:cNvPr id="4" name="Titre 1"/>
          <p:cNvSpPr>
            <a:spLocks noGrp="1"/>
          </p:cNvSpPr>
          <p:nvPr>
            <p:ph type="title"/>
          </p:nvPr>
        </p:nvSpPr>
        <p:spPr>
          <a:xfrm>
            <a:off x="1963825" y="138550"/>
            <a:ext cx="8307791" cy="581886"/>
          </a:xfrm>
        </p:spPr>
        <p:txBody>
          <a:bodyPr vert="horz" lIns="91440" tIns="45720" rIns="91440" bIns="45720" rtlCol="0" anchor="ctr">
            <a:noAutofit/>
          </a:bodyPr>
          <a:lstStyle/>
          <a:p>
            <a:pPr algn="ctr"/>
            <a:r>
              <a:rPr lang="fr-FR" sz="2800" b="1" dirty="0">
                <a:solidFill>
                  <a:prstClr val="black"/>
                </a:solidFill>
              </a:rPr>
              <a:t>Soins postnatals au nouveau-né </a:t>
            </a:r>
          </a:p>
        </p:txBody>
      </p:sp>
    </p:spTree>
    <p:extLst>
      <p:ext uri="{BB962C8B-B14F-4D97-AF65-F5344CB8AC3E}">
        <p14:creationId xmlns:p14="http://schemas.microsoft.com/office/powerpoint/2010/main" val="37536011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6520" y="1146020"/>
            <a:ext cx="11582400" cy="4686750"/>
          </a:xfrm>
        </p:spPr>
        <p:txBody>
          <a:bodyPr>
            <a:noAutofit/>
          </a:bodyPr>
          <a:lstStyle/>
          <a:p>
            <a:pPr marL="0" indent="0" algn="ctr">
              <a:buNone/>
            </a:pPr>
            <a:r>
              <a:rPr lang="fr-FR" sz="3200" b="1" dirty="0">
                <a:solidFill>
                  <a:srgbClr val="FF0000"/>
                </a:solidFill>
              </a:rPr>
              <a:t>RECOMMANDATION 7 </a:t>
            </a:r>
            <a:endParaRPr lang="fr-FR" sz="3600" b="1" dirty="0">
              <a:solidFill>
                <a:srgbClr val="FF0000"/>
              </a:solidFill>
            </a:endParaRPr>
          </a:p>
          <a:p>
            <a:pPr algn="just">
              <a:lnSpc>
                <a:spcPts val="3700"/>
              </a:lnSpc>
            </a:pPr>
            <a:r>
              <a:rPr lang="fr-FR" sz="3200" dirty="0"/>
              <a:t>Autres soins postnatals du nouveau-né </a:t>
            </a:r>
          </a:p>
          <a:p>
            <a:pPr lvl="1" algn="just">
              <a:lnSpc>
                <a:spcPts val="3700"/>
              </a:lnSpc>
            </a:pPr>
            <a:r>
              <a:rPr lang="fr-FR" sz="2800" dirty="0" smtClean="0"/>
              <a:t>La </a:t>
            </a:r>
            <a:r>
              <a:rPr lang="fr-FR" sz="2800" dirty="0"/>
              <a:t>vaccination devrait être encouragée conformément aux recommandations de l'OMS </a:t>
            </a:r>
            <a:r>
              <a:rPr lang="fr-FR" sz="2800" dirty="0" smtClean="0"/>
              <a:t>existantes</a:t>
            </a:r>
          </a:p>
          <a:p>
            <a:pPr lvl="1" algn="just">
              <a:lnSpc>
                <a:spcPts val="3700"/>
              </a:lnSpc>
            </a:pPr>
            <a:r>
              <a:rPr lang="fr-FR" sz="2800" dirty="0"/>
              <a:t>Les nouveau-nés prématurés et de faible poids de naissance devraient être identifiés le plus tôt possible et recevoir des soins particuliers conformément aux recommandations de l'OMS existantes.</a:t>
            </a:r>
          </a:p>
          <a:p>
            <a:pPr lvl="1" algn="just">
              <a:lnSpc>
                <a:spcPts val="3700"/>
              </a:lnSpc>
            </a:pPr>
            <a:endParaRPr lang="fr-FR" sz="2800" dirty="0"/>
          </a:p>
        </p:txBody>
      </p:sp>
      <p:sp>
        <p:nvSpPr>
          <p:cNvPr id="4" name="Titre 1"/>
          <p:cNvSpPr>
            <a:spLocks noGrp="1"/>
          </p:cNvSpPr>
          <p:nvPr>
            <p:ph type="title"/>
          </p:nvPr>
        </p:nvSpPr>
        <p:spPr>
          <a:xfrm>
            <a:off x="1963825" y="263245"/>
            <a:ext cx="8307791" cy="581886"/>
          </a:xfrm>
        </p:spPr>
        <p:txBody>
          <a:bodyPr vert="horz" lIns="91440" tIns="45720" rIns="91440" bIns="45720" rtlCol="0" anchor="ctr">
            <a:noAutofit/>
          </a:bodyPr>
          <a:lstStyle/>
          <a:p>
            <a:pPr algn="ctr"/>
            <a:r>
              <a:rPr lang="fr-FR" sz="2800" b="1" dirty="0">
                <a:solidFill>
                  <a:prstClr val="black"/>
                </a:solidFill>
              </a:rPr>
              <a:t>Soins postnatals au nouveau-né </a:t>
            </a:r>
          </a:p>
        </p:txBody>
      </p:sp>
    </p:spTree>
    <p:extLst>
      <p:ext uri="{BB962C8B-B14F-4D97-AF65-F5344CB8AC3E}">
        <p14:creationId xmlns:p14="http://schemas.microsoft.com/office/powerpoint/2010/main" val="16219446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15530"/>
          </a:xfrm>
        </p:spPr>
        <p:txBody>
          <a:bodyPr vert="horz" lIns="91440" tIns="45720" rIns="91440" bIns="45720" rtlCol="0" anchor="ctr">
            <a:noAutofit/>
          </a:bodyPr>
          <a:lstStyle/>
          <a:p>
            <a:pPr algn="ctr"/>
            <a:r>
              <a:rPr lang="fr-FR" sz="2800" b="1" dirty="0">
                <a:solidFill>
                  <a:prstClr val="black"/>
                </a:solidFill>
              </a:rPr>
              <a:t>Soins postnatals de la mère </a:t>
            </a:r>
          </a:p>
        </p:txBody>
      </p:sp>
      <p:sp>
        <p:nvSpPr>
          <p:cNvPr id="3" name="Espace réservé du contenu 2"/>
          <p:cNvSpPr>
            <a:spLocks noGrp="1"/>
          </p:cNvSpPr>
          <p:nvPr>
            <p:ph idx="1"/>
          </p:nvPr>
        </p:nvSpPr>
        <p:spPr>
          <a:xfrm>
            <a:off x="443345" y="1191273"/>
            <a:ext cx="11194473" cy="5102027"/>
          </a:xfrm>
        </p:spPr>
        <p:txBody>
          <a:bodyPr>
            <a:normAutofit lnSpcReduction="10000"/>
          </a:bodyPr>
          <a:lstStyle/>
          <a:p>
            <a:pPr marL="0" indent="0" algn="ctr">
              <a:lnSpc>
                <a:spcPct val="150000"/>
              </a:lnSpc>
              <a:buNone/>
            </a:pPr>
            <a:r>
              <a:rPr lang="fr-FR" b="1" dirty="0">
                <a:solidFill>
                  <a:srgbClr val="FF0000"/>
                </a:solidFill>
              </a:rPr>
              <a:t>RECOMMANDATION 8</a:t>
            </a:r>
          </a:p>
          <a:p>
            <a:pPr algn="just">
              <a:lnSpc>
                <a:spcPct val="150000"/>
              </a:lnSpc>
            </a:pPr>
            <a:r>
              <a:rPr lang="fr-FR" b="1" dirty="0"/>
              <a:t>Evaluation de la mère : </a:t>
            </a:r>
          </a:p>
          <a:p>
            <a:pPr lvl="1" algn="just">
              <a:lnSpc>
                <a:spcPct val="150000"/>
              </a:lnSpc>
            </a:pPr>
            <a:r>
              <a:rPr lang="fr-FR" sz="2800" dirty="0"/>
              <a:t>Pendant les premières 24 heures qui suivent la naissance : contrôle systématique du saignement vaginal, des contractions utérines, de la hauteur utérine, de la température et du rythme cardiaque (pouls). La tension artérielle devrait être mesurée rapidement après la naissance. Si elle est normale, une deuxième mesure devrait être effectuée dans les six heures. </a:t>
            </a:r>
            <a:r>
              <a:rPr lang="fr-FR" sz="2800" dirty="0" smtClean="0"/>
              <a:t>La </a:t>
            </a:r>
            <a:r>
              <a:rPr lang="fr-FR" sz="2800" dirty="0"/>
              <a:t>diurèse devrait être vérifiée dans les six heures. </a:t>
            </a:r>
          </a:p>
          <a:p>
            <a:pPr lvl="1">
              <a:lnSpc>
                <a:spcPct val="150000"/>
              </a:lnSpc>
              <a:buNone/>
            </a:pPr>
            <a:endParaRPr lang="fr-FR" sz="2800" dirty="0"/>
          </a:p>
        </p:txBody>
      </p:sp>
    </p:spTree>
    <p:extLst>
      <p:ext uri="{BB962C8B-B14F-4D97-AF65-F5344CB8AC3E}">
        <p14:creationId xmlns:p14="http://schemas.microsoft.com/office/powerpoint/2010/main" val="3401825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26366"/>
          </a:xfrm>
        </p:spPr>
        <p:txBody>
          <a:bodyPr vert="horz" lIns="91440" tIns="45720" rIns="91440" bIns="45720" rtlCol="0" anchor="ctr">
            <a:noAutofit/>
          </a:bodyPr>
          <a:lstStyle/>
          <a:p>
            <a:pPr algn="ctr"/>
            <a:r>
              <a:rPr lang="fr-FR" sz="2800" b="1" dirty="0">
                <a:solidFill>
                  <a:prstClr val="black"/>
                </a:solidFill>
              </a:rPr>
              <a:t>Soins postnatals de la mère </a:t>
            </a:r>
          </a:p>
        </p:txBody>
      </p:sp>
      <p:sp>
        <p:nvSpPr>
          <p:cNvPr id="3" name="Espace réservé du contenu 2"/>
          <p:cNvSpPr>
            <a:spLocks noGrp="1"/>
          </p:cNvSpPr>
          <p:nvPr>
            <p:ph idx="1"/>
          </p:nvPr>
        </p:nvSpPr>
        <p:spPr>
          <a:xfrm>
            <a:off x="401782" y="1177630"/>
            <a:ext cx="11540836" cy="5126187"/>
          </a:xfrm>
        </p:spPr>
        <p:txBody>
          <a:bodyPr>
            <a:normAutofit fontScale="92500" lnSpcReduction="20000"/>
          </a:bodyPr>
          <a:lstStyle/>
          <a:p>
            <a:pPr marL="0" indent="0" algn="ctr">
              <a:lnSpc>
                <a:spcPct val="150000"/>
              </a:lnSpc>
              <a:buNone/>
            </a:pPr>
            <a:r>
              <a:rPr lang="fr-FR" b="1" dirty="0">
                <a:solidFill>
                  <a:srgbClr val="FF0000"/>
                </a:solidFill>
              </a:rPr>
              <a:t>RECOMMANDATION 8 (Suite)</a:t>
            </a:r>
          </a:p>
          <a:p>
            <a:pPr algn="just">
              <a:lnSpc>
                <a:spcPct val="150000"/>
              </a:lnSpc>
            </a:pPr>
            <a:r>
              <a:rPr lang="fr-FR" b="1" dirty="0"/>
              <a:t>Evaluation de la mère : </a:t>
            </a:r>
          </a:p>
          <a:p>
            <a:pPr lvl="1" algn="just">
              <a:lnSpc>
                <a:spcPct val="150000"/>
              </a:lnSpc>
            </a:pPr>
            <a:r>
              <a:rPr lang="fr-FR" sz="2800" b="1" dirty="0"/>
              <a:t>Après les premières 24 heures </a:t>
            </a:r>
            <a:r>
              <a:rPr lang="fr-FR" sz="2800" dirty="0"/>
              <a:t>qui suivent la naissance : Lors de chacune des visites postnatales suivantes, des questions sur l'état général devraient être posées et les points suivants contrôlés : miction et incontinence urinaire, fonction intestinale, cicatrisation des plaies périnéales, céphalées, fatigue, dorsalgie, miction et incontinence urinaire, fonction intestinale, cicatrisation des plaies périnéales, douleur et hygiène périnéales, douleur au niveau des seins, sensibilité utérine et lochies</a:t>
            </a:r>
          </a:p>
          <a:p>
            <a:pPr lvl="1">
              <a:lnSpc>
                <a:spcPct val="150000"/>
              </a:lnSpc>
              <a:buNone/>
            </a:pPr>
            <a:endParaRPr lang="fr-FR" sz="2800" dirty="0"/>
          </a:p>
        </p:txBody>
      </p:sp>
    </p:spTree>
    <p:extLst>
      <p:ext uri="{BB962C8B-B14F-4D97-AF65-F5344CB8AC3E}">
        <p14:creationId xmlns:p14="http://schemas.microsoft.com/office/powerpoint/2010/main" val="35141431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29384"/>
          </a:xfrm>
        </p:spPr>
        <p:txBody>
          <a:bodyPr vert="horz" lIns="91440" tIns="45720" rIns="91440" bIns="45720" rtlCol="0" anchor="ctr">
            <a:noAutofit/>
          </a:bodyPr>
          <a:lstStyle/>
          <a:p>
            <a:pPr algn="ctr"/>
            <a:r>
              <a:rPr lang="fr-FR" sz="2800" b="1" dirty="0">
                <a:solidFill>
                  <a:prstClr val="black"/>
                </a:solidFill>
              </a:rPr>
              <a:t>Soins postnatals de la mère </a:t>
            </a:r>
          </a:p>
        </p:txBody>
      </p:sp>
      <p:sp>
        <p:nvSpPr>
          <p:cNvPr id="3" name="Espace réservé du contenu 2"/>
          <p:cNvSpPr>
            <a:spLocks noGrp="1"/>
          </p:cNvSpPr>
          <p:nvPr>
            <p:ph idx="1"/>
          </p:nvPr>
        </p:nvSpPr>
        <p:spPr>
          <a:xfrm>
            <a:off x="838200" y="1372033"/>
            <a:ext cx="10054101" cy="5102027"/>
          </a:xfrm>
        </p:spPr>
        <p:txBody>
          <a:bodyPr>
            <a:normAutofit/>
          </a:bodyPr>
          <a:lstStyle/>
          <a:p>
            <a:pPr marL="0" indent="0" algn="ctr">
              <a:buNone/>
            </a:pPr>
            <a:r>
              <a:rPr lang="fr-FR" b="1" dirty="0">
                <a:solidFill>
                  <a:srgbClr val="FF0000"/>
                </a:solidFill>
              </a:rPr>
              <a:t>RECOMMANDATION 8 (Suite)</a:t>
            </a:r>
          </a:p>
          <a:p>
            <a:pPr algn="just"/>
            <a:r>
              <a:rPr lang="fr-FR" b="1" dirty="0"/>
              <a:t>Evaluation de la mère : </a:t>
            </a:r>
          </a:p>
          <a:p>
            <a:pPr lvl="1" algn="just"/>
            <a:r>
              <a:rPr lang="fr-FR" sz="2800" dirty="0"/>
              <a:t>A chaque visite postnatale, évaluer : l'allaitement, bien être émotionnel, support familial et social, violence domestique, reprise rapports sexuels/dyspareunie</a:t>
            </a:r>
          </a:p>
          <a:p>
            <a:pPr lvl="1"/>
            <a:endParaRPr lang="fr-FR" sz="2800" dirty="0"/>
          </a:p>
        </p:txBody>
      </p:sp>
    </p:spTree>
    <p:extLst>
      <p:ext uri="{BB962C8B-B14F-4D97-AF65-F5344CB8AC3E}">
        <p14:creationId xmlns:p14="http://schemas.microsoft.com/office/powerpoint/2010/main" val="3745297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01783" y="365126"/>
            <a:ext cx="11471562" cy="839790"/>
          </a:xfrm>
        </p:spPr>
        <p:txBody>
          <a:bodyPr>
            <a:normAutofit/>
          </a:bodyPr>
          <a:lstStyle/>
          <a:p>
            <a:r>
              <a:rPr lang="fr-FR" altLang="fr-FR" sz="2800" b="1" dirty="0">
                <a:solidFill>
                  <a:schemeClr val="tx2"/>
                </a:solidFill>
                <a:latin typeface="Arial" panose="020B0604020202020204" pitchFamily="34" charset="0"/>
                <a:cs typeface="Arial" panose="020B0604020202020204" pitchFamily="34" charset="0"/>
              </a:rPr>
              <a:t>Signes / symptômes additionnels pour le diagnostic de PE Sévère</a:t>
            </a:r>
          </a:p>
        </p:txBody>
      </p:sp>
      <p:sp>
        <p:nvSpPr>
          <p:cNvPr id="11267" name="Content Placeholder 2"/>
          <p:cNvSpPr>
            <a:spLocks noGrp="1"/>
          </p:cNvSpPr>
          <p:nvPr>
            <p:ph idx="1"/>
          </p:nvPr>
        </p:nvSpPr>
        <p:spPr>
          <a:xfrm>
            <a:off x="665018" y="1417639"/>
            <a:ext cx="10958946" cy="5307011"/>
          </a:xfrm>
        </p:spPr>
        <p:txBody>
          <a:bodyPr>
            <a:noAutofit/>
          </a:bodyPr>
          <a:lstStyle/>
          <a:p>
            <a:r>
              <a:rPr lang="fr-FR" altLang="fr-FR" sz="3200" dirty="0">
                <a:solidFill>
                  <a:schemeClr val="tx2"/>
                </a:solidFill>
              </a:rPr>
              <a:t>Chiffres de TA  et taux de protéinurie en faveur d’une PE non-sévère avec un des éléments suivants:</a:t>
            </a:r>
          </a:p>
          <a:p>
            <a:pPr lvl="1">
              <a:buFont typeface="Berlin Sans FB" panose="020E0602020502020306" pitchFamily="34" charset="0"/>
              <a:buChar char="−"/>
            </a:pPr>
            <a:r>
              <a:rPr lang="fr-FR" altLang="fr-FR" sz="2800" dirty="0">
                <a:solidFill>
                  <a:schemeClr val="tx2"/>
                </a:solidFill>
              </a:rPr>
              <a:t>Aggravation des chiffres tensionnels</a:t>
            </a:r>
          </a:p>
          <a:p>
            <a:pPr lvl="1">
              <a:buFont typeface="Berlin Sans FB" panose="020E0602020502020306" pitchFamily="34" charset="0"/>
              <a:buChar char="−"/>
            </a:pPr>
            <a:r>
              <a:rPr lang="fr-FR" altLang="fr-FR" sz="2800" dirty="0">
                <a:solidFill>
                  <a:schemeClr val="tx2"/>
                </a:solidFill>
              </a:rPr>
              <a:t>Aggravation de la protéinurie</a:t>
            </a:r>
          </a:p>
          <a:p>
            <a:pPr lvl="1">
              <a:buFont typeface="Berlin Sans FB" panose="020E0602020502020306" pitchFamily="34" charset="0"/>
              <a:buChar char="−"/>
            </a:pPr>
            <a:r>
              <a:rPr lang="fr-FR" altLang="fr-FR" sz="2800" dirty="0">
                <a:solidFill>
                  <a:schemeClr val="tx2"/>
                </a:solidFill>
              </a:rPr>
              <a:t>Œdème pulmonaire</a:t>
            </a:r>
          </a:p>
          <a:p>
            <a:pPr lvl="1">
              <a:buFont typeface="Berlin Sans FB" panose="020E0602020502020306" pitchFamily="34" charset="0"/>
              <a:buChar char="−"/>
            </a:pPr>
            <a:r>
              <a:rPr lang="fr-FR" altLang="fr-FR" sz="2800" dirty="0">
                <a:solidFill>
                  <a:schemeClr val="tx2"/>
                </a:solidFill>
              </a:rPr>
              <a:t>Douleur épigastrique ou de l’hypochondre droit</a:t>
            </a:r>
          </a:p>
          <a:p>
            <a:pPr lvl="1">
              <a:buFont typeface="Berlin Sans FB" panose="020E0602020502020306" pitchFamily="34" charset="0"/>
              <a:buChar char="−"/>
            </a:pPr>
            <a:r>
              <a:rPr lang="fr-FR" altLang="fr-FR" sz="2800" dirty="0">
                <a:solidFill>
                  <a:schemeClr val="tx2"/>
                </a:solidFill>
              </a:rPr>
              <a:t>Céphalées sévères </a:t>
            </a:r>
            <a:r>
              <a:rPr lang="fr-FR" sz="2800" dirty="0">
                <a:solidFill>
                  <a:schemeClr val="tx2"/>
                </a:solidFill>
              </a:rPr>
              <a:t>(fréquentes et non soulagées par les analgésiques)</a:t>
            </a:r>
          </a:p>
          <a:p>
            <a:pPr lvl="1">
              <a:buFont typeface="Berlin Sans FB" panose="020E0602020502020306" pitchFamily="34" charset="0"/>
              <a:buChar char="−"/>
            </a:pPr>
            <a:r>
              <a:rPr lang="fr-FR" altLang="fr-FR" sz="2800" dirty="0">
                <a:solidFill>
                  <a:schemeClr val="tx2"/>
                </a:solidFill>
              </a:rPr>
              <a:t>Vision floue</a:t>
            </a:r>
          </a:p>
          <a:p>
            <a:pPr lvl="1">
              <a:buFont typeface="Berlin Sans FB" panose="020E0602020502020306" pitchFamily="34" charset="0"/>
              <a:buChar char="−"/>
            </a:pPr>
            <a:r>
              <a:rPr lang="fr-FR" altLang="fr-FR" sz="2800" dirty="0">
                <a:solidFill>
                  <a:schemeClr val="tx2"/>
                </a:solidFill>
              </a:rPr>
              <a:t>Oligurie (&lt; 400 ml urines en 24 heures)</a:t>
            </a:r>
          </a:p>
          <a:p>
            <a:pPr lvl="1">
              <a:buFont typeface="Berlin Sans FB" panose="020E0602020502020306" pitchFamily="34" charset="0"/>
              <a:buChar char="−"/>
            </a:pPr>
            <a:r>
              <a:rPr lang="fr-FR" altLang="fr-FR" sz="2800" dirty="0">
                <a:solidFill>
                  <a:schemeClr val="tx2"/>
                </a:solidFill>
              </a:rPr>
              <a:t>HELLP Syndrome (</a:t>
            </a:r>
            <a:r>
              <a:rPr lang="fr-FR" altLang="fr-FR" sz="2800" b="1" dirty="0" err="1">
                <a:solidFill>
                  <a:schemeClr val="tx2"/>
                </a:solidFill>
              </a:rPr>
              <a:t>H</a:t>
            </a:r>
            <a:r>
              <a:rPr lang="fr-FR" altLang="fr-FR" sz="2800" dirty="0" err="1">
                <a:solidFill>
                  <a:schemeClr val="tx2"/>
                </a:solidFill>
              </a:rPr>
              <a:t>emolysis</a:t>
            </a:r>
            <a:r>
              <a:rPr lang="fr-FR" altLang="fr-FR" sz="2800" dirty="0">
                <a:solidFill>
                  <a:schemeClr val="tx2"/>
                </a:solidFill>
              </a:rPr>
              <a:t>, </a:t>
            </a:r>
            <a:r>
              <a:rPr lang="fr-FR" altLang="fr-FR" sz="2800" b="1" dirty="0" err="1">
                <a:solidFill>
                  <a:schemeClr val="tx2"/>
                </a:solidFill>
              </a:rPr>
              <a:t>E</a:t>
            </a:r>
            <a:r>
              <a:rPr lang="fr-FR" altLang="fr-FR" sz="2800" dirty="0" err="1">
                <a:solidFill>
                  <a:schemeClr val="tx2"/>
                </a:solidFill>
              </a:rPr>
              <a:t>levated</a:t>
            </a:r>
            <a:r>
              <a:rPr lang="fr-FR" altLang="fr-FR" sz="2800" dirty="0">
                <a:solidFill>
                  <a:schemeClr val="tx2"/>
                </a:solidFill>
              </a:rPr>
              <a:t> </a:t>
            </a:r>
            <a:r>
              <a:rPr lang="fr-FR" altLang="fr-FR" sz="2800" b="1" dirty="0" err="1">
                <a:solidFill>
                  <a:schemeClr val="tx2"/>
                </a:solidFill>
              </a:rPr>
              <a:t>L</a:t>
            </a:r>
            <a:r>
              <a:rPr lang="fr-FR" altLang="fr-FR" sz="2800" dirty="0" err="1">
                <a:solidFill>
                  <a:schemeClr val="tx2"/>
                </a:solidFill>
              </a:rPr>
              <a:t>iver</a:t>
            </a:r>
            <a:r>
              <a:rPr lang="fr-FR" altLang="fr-FR" sz="2800" dirty="0">
                <a:solidFill>
                  <a:schemeClr val="tx2"/>
                </a:solidFill>
              </a:rPr>
              <a:t> enzymes and </a:t>
            </a:r>
            <a:r>
              <a:rPr lang="fr-FR" altLang="fr-FR" sz="2800" b="1" dirty="0" err="1">
                <a:solidFill>
                  <a:schemeClr val="tx2"/>
                </a:solidFill>
              </a:rPr>
              <a:t>L</a:t>
            </a:r>
            <a:r>
              <a:rPr lang="fr-FR" altLang="fr-FR" sz="2800" dirty="0" err="1">
                <a:solidFill>
                  <a:schemeClr val="tx2"/>
                </a:solidFill>
              </a:rPr>
              <a:t>ow</a:t>
            </a:r>
            <a:r>
              <a:rPr lang="fr-FR" altLang="fr-FR" sz="2800" dirty="0">
                <a:solidFill>
                  <a:schemeClr val="tx2"/>
                </a:solidFill>
              </a:rPr>
              <a:t> </a:t>
            </a:r>
            <a:r>
              <a:rPr lang="fr-FR" altLang="fr-FR" sz="2800" b="1" dirty="0" err="1">
                <a:solidFill>
                  <a:schemeClr val="tx2"/>
                </a:solidFill>
              </a:rPr>
              <a:t>P</a:t>
            </a:r>
            <a:r>
              <a:rPr lang="fr-FR" altLang="fr-FR" sz="2800" dirty="0" err="1">
                <a:solidFill>
                  <a:schemeClr val="tx2"/>
                </a:solidFill>
              </a:rPr>
              <a:t>latelet</a:t>
            </a:r>
            <a:r>
              <a:rPr lang="fr-FR" altLang="fr-FR" sz="2800" dirty="0">
                <a:solidFill>
                  <a:schemeClr val="tx2"/>
                </a:solidFill>
              </a:rPr>
              <a:t> count)</a:t>
            </a:r>
          </a:p>
          <a:p>
            <a:pPr lvl="1"/>
            <a:endParaRPr lang="en-US" altLang="fr-FR" sz="3200" dirty="0" smtClean="0"/>
          </a:p>
          <a:p>
            <a:pPr lvl="1"/>
            <a:endParaRPr lang="en-US" altLang="fr-FR" sz="3200" dirty="0" smtClean="0"/>
          </a:p>
        </p:txBody>
      </p:sp>
      <p:sp>
        <p:nvSpPr>
          <p:cNvPr id="11268" name="Slide Number Placeholder 3"/>
          <p:cNvSpPr>
            <a:spLocks noGrp="1"/>
          </p:cNvSpPr>
          <p:nvPr>
            <p:ph type="sldNum" sz="quarter" idx="4294967295"/>
          </p:nvPr>
        </p:nvSpPr>
        <p:spPr>
          <a:xfrm>
            <a:off x="8305800" y="6248400"/>
            <a:ext cx="2133600" cy="476250"/>
          </a:xfrm>
          <a:prstGeom prst="rect">
            <a:avLst/>
          </a:prstGeom>
          <a:noFill/>
        </p:spPr>
        <p:txBody>
          <a:bodyPr/>
          <a:lstStyle>
            <a:lvl1pPr>
              <a:spcBef>
                <a:spcPct val="20000"/>
              </a:spcBef>
              <a:buClr>
                <a:schemeClr val="accent2"/>
              </a:buClr>
              <a:buFont typeface="Wingdings" pitchFamily="2" charset="2"/>
              <a:buChar char="§"/>
              <a:defRPr sz="2800">
                <a:solidFill>
                  <a:schemeClr val="tx1"/>
                </a:solidFill>
                <a:latin typeface="Helvetica" pitchFamily="34" charset="0"/>
              </a:defRPr>
            </a:lvl1pPr>
            <a:lvl2pPr marL="742950" indent="-285750">
              <a:spcBef>
                <a:spcPct val="20000"/>
              </a:spcBef>
              <a:buClr>
                <a:schemeClr val="accent2"/>
              </a:buClr>
              <a:buSzPct val="80000"/>
              <a:buFont typeface="Wingdings" pitchFamily="2" charset="2"/>
              <a:buChar char="§"/>
              <a:defRPr sz="2400">
                <a:solidFill>
                  <a:schemeClr val="tx1"/>
                </a:solidFill>
                <a:latin typeface="Helvetica" pitchFamily="34" charset="0"/>
              </a:defRPr>
            </a:lvl2pPr>
            <a:lvl3pPr marL="1143000" indent="-228600">
              <a:spcBef>
                <a:spcPct val="20000"/>
              </a:spcBef>
              <a:buClr>
                <a:schemeClr val="accent2"/>
              </a:buClr>
              <a:buFont typeface="Arial" pitchFamily="34" charset="0"/>
              <a:buChar char="–"/>
              <a:defRPr sz="2000">
                <a:solidFill>
                  <a:schemeClr val="tx1"/>
                </a:solidFill>
                <a:latin typeface="Helvetica" pitchFamily="34" charset="0"/>
              </a:defRPr>
            </a:lvl3pPr>
            <a:lvl4pPr marL="1600200" indent="-228600">
              <a:spcBef>
                <a:spcPct val="20000"/>
              </a:spcBef>
              <a:buClr>
                <a:schemeClr val="accent2"/>
              </a:buClr>
              <a:buChar char="•"/>
              <a:defRPr>
                <a:solidFill>
                  <a:schemeClr val="tx1"/>
                </a:solidFill>
                <a:latin typeface="Helvetica" pitchFamily="34" charset="0"/>
              </a:defRPr>
            </a:lvl4pPr>
            <a:lvl5pPr marL="2057400" indent="-228600">
              <a:spcBef>
                <a:spcPct val="20000"/>
              </a:spcBef>
              <a:buClr>
                <a:schemeClr val="accent2"/>
              </a:buClr>
              <a:buSzPct val="80000"/>
              <a:buChar char="•"/>
              <a:defRPr>
                <a:solidFill>
                  <a:schemeClr val="tx1"/>
                </a:solidFill>
                <a:latin typeface="Helvetica" pitchFamily="34" charset="0"/>
              </a:defRPr>
            </a:lvl5pPr>
            <a:lvl6pPr marL="2514600" indent="-228600" eaLnBrk="0" fontAlgn="base" hangingPunct="0">
              <a:spcBef>
                <a:spcPct val="20000"/>
              </a:spcBef>
              <a:spcAft>
                <a:spcPct val="0"/>
              </a:spcAft>
              <a:buClr>
                <a:schemeClr val="accent2"/>
              </a:buClr>
              <a:buSzPct val="80000"/>
              <a:buChar char="•"/>
              <a:defRPr>
                <a:solidFill>
                  <a:schemeClr val="tx1"/>
                </a:solidFill>
                <a:latin typeface="Helvetica" pitchFamily="34" charset="0"/>
              </a:defRPr>
            </a:lvl6pPr>
            <a:lvl7pPr marL="2971800" indent="-228600" eaLnBrk="0" fontAlgn="base" hangingPunct="0">
              <a:spcBef>
                <a:spcPct val="20000"/>
              </a:spcBef>
              <a:spcAft>
                <a:spcPct val="0"/>
              </a:spcAft>
              <a:buClr>
                <a:schemeClr val="accent2"/>
              </a:buClr>
              <a:buSzPct val="80000"/>
              <a:buChar char="•"/>
              <a:defRPr>
                <a:solidFill>
                  <a:schemeClr val="tx1"/>
                </a:solidFill>
                <a:latin typeface="Helvetica" pitchFamily="34" charset="0"/>
              </a:defRPr>
            </a:lvl7pPr>
            <a:lvl8pPr marL="3429000" indent="-228600" eaLnBrk="0" fontAlgn="base" hangingPunct="0">
              <a:spcBef>
                <a:spcPct val="20000"/>
              </a:spcBef>
              <a:spcAft>
                <a:spcPct val="0"/>
              </a:spcAft>
              <a:buClr>
                <a:schemeClr val="accent2"/>
              </a:buClr>
              <a:buSzPct val="80000"/>
              <a:buChar char="•"/>
              <a:defRPr>
                <a:solidFill>
                  <a:schemeClr val="tx1"/>
                </a:solidFill>
                <a:latin typeface="Helvetica" pitchFamily="34" charset="0"/>
              </a:defRPr>
            </a:lvl8pPr>
            <a:lvl9pPr marL="3886200" indent="-228600" eaLnBrk="0" fontAlgn="base" hangingPunct="0">
              <a:spcBef>
                <a:spcPct val="20000"/>
              </a:spcBef>
              <a:spcAft>
                <a:spcPct val="0"/>
              </a:spcAft>
              <a:buClr>
                <a:schemeClr val="accent2"/>
              </a:buClr>
              <a:buSzPct val="80000"/>
              <a:buChar char="•"/>
              <a:defRPr>
                <a:solidFill>
                  <a:schemeClr val="tx1"/>
                </a:solidFill>
                <a:latin typeface="Helvetica" pitchFamily="34" charset="0"/>
              </a:defRPr>
            </a:lvl9pPr>
          </a:lstStyle>
          <a:p>
            <a:pPr>
              <a:spcBef>
                <a:spcPct val="0"/>
              </a:spcBef>
              <a:buClrTx/>
              <a:buFontTx/>
              <a:buNone/>
            </a:pPr>
            <a:fld id="{36C905ED-7EE5-4459-81E7-1A699680FB2B}" type="slidenum">
              <a:rPr lang="en-US" altLang="en-US" sz="1400">
                <a:solidFill>
                  <a:schemeClr val="bg1"/>
                </a:solidFill>
              </a:rPr>
              <a:pPr>
                <a:spcBef>
                  <a:spcPct val="0"/>
                </a:spcBef>
                <a:buClrTx/>
                <a:buFontTx/>
                <a:buNone/>
              </a:pPr>
              <a:t>6</a:t>
            </a:fld>
            <a:endParaRPr lang="en-US" altLang="en-US" sz="1400">
              <a:solidFill>
                <a:schemeClr val="bg1"/>
              </a:solidFill>
            </a:endParaRPr>
          </a:p>
        </p:txBody>
      </p:sp>
    </p:spTree>
    <p:extLst>
      <p:ext uri="{BB962C8B-B14F-4D97-AF65-F5344CB8AC3E}">
        <p14:creationId xmlns:p14="http://schemas.microsoft.com/office/powerpoint/2010/main" val="31093138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6417" y="1083180"/>
            <a:ext cx="11630891" cy="5525437"/>
          </a:xfrm>
        </p:spPr>
        <p:txBody>
          <a:bodyPr>
            <a:noAutofit/>
          </a:bodyPr>
          <a:lstStyle/>
          <a:p>
            <a:pPr marL="0" indent="0" algn="ctr">
              <a:buNone/>
            </a:pPr>
            <a:r>
              <a:rPr lang="fr-FR" b="1" dirty="0">
                <a:solidFill>
                  <a:srgbClr val="FF0000"/>
                </a:solidFill>
              </a:rPr>
              <a:t>RECOMMANDATION 9 </a:t>
            </a:r>
          </a:p>
          <a:p>
            <a:pPr lvl="0" algn="just"/>
            <a:r>
              <a:rPr lang="fr-FR" b="1" dirty="0">
                <a:solidFill>
                  <a:srgbClr val="002060"/>
                </a:solidFill>
              </a:rPr>
              <a:t>Counseling:</a:t>
            </a:r>
          </a:p>
          <a:p>
            <a:pPr lvl="1" algn="just"/>
            <a:r>
              <a:rPr lang="fr-FR" sz="2800" dirty="0">
                <a:solidFill>
                  <a:prstClr val="black"/>
                </a:solidFill>
              </a:rPr>
              <a:t>Information sur le processus physiologique de  récupération, et sur certains problèmes de santé courants </a:t>
            </a:r>
          </a:p>
          <a:p>
            <a:pPr lvl="1" algn="just"/>
            <a:r>
              <a:rPr lang="fr-FR" sz="2800" dirty="0">
                <a:solidFill>
                  <a:prstClr val="black"/>
                </a:solidFill>
              </a:rPr>
              <a:t>Conseils de reporter tout problème de santé à un professionnel de la santé :en particulier des signes de HPP, pré-éclampsie et éclampsie, infections, et </a:t>
            </a:r>
            <a:r>
              <a:rPr lang="fr-FR" sz="2800" dirty="0" err="1">
                <a:solidFill>
                  <a:prstClr val="black"/>
                </a:solidFill>
              </a:rPr>
              <a:t>thrombo</a:t>
            </a:r>
            <a:r>
              <a:rPr lang="fr-FR" sz="2800" dirty="0">
                <a:solidFill>
                  <a:prstClr val="black"/>
                </a:solidFill>
              </a:rPr>
              <a:t>-embolie</a:t>
            </a:r>
          </a:p>
          <a:p>
            <a:pPr lvl="1" algn="just"/>
            <a:r>
              <a:rPr lang="fr-FR" sz="2800" dirty="0">
                <a:solidFill>
                  <a:prstClr val="black"/>
                </a:solidFill>
              </a:rPr>
              <a:t>Nutrition</a:t>
            </a:r>
          </a:p>
          <a:p>
            <a:pPr lvl="1" algn="just"/>
            <a:r>
              <a:rPr lang="fr-FR" sz="2800" dirty="0">
                <a:solidFill>
                  <a:prstClr val="black"/>
                </a:solidFill>
              </a:rPr>
              <a:t>Hygiène / lavage des mains</a:t>
            </a:r>
          </a:p>
          <a:p>
            <a:pPr lvl="1" algn="just"/>
            <a:r>
              <a:rPr lang="fr-FR" sz="2800" dirty="0">
                <a:solidFill>
                  <a:prstClr val="black"/>
                </a:solidFill>
              </a:rPr>
              <a:t>Contraception : informations et offre de méthode</a:t>
            </a:r>
          </a:p>
          <a:p>
            <a:pPr lvl="1" algn="just"/>
            <a:r>
              <a:rPr lang="fr-FR" sz="2800" dirty="0">
                <a:solidFill>
                  <a:prstClr val="black"/>
                </a:solidFill>
              </a:rPr>
              <a:t>Rapports sexuels sûrs</a:t>
            </a:r>
          </a:p>
          <a:p>
            <a:pPr lvl="1" algn="just"/>
            <a:r>
              <a:rPr lang="fr-FR" sz="2800" dirty="0">
                <a:solidFill>
                  <a:prstClr val="black"/>
                </a:solidFill>
              </a:rPr>
              <a:t>Prévention du palu</a:t>
            </a:r>
          </a:p>
          <a:p>
            <a:pPr lvl="1" algn="just"/>
            <a:r>
              <a:rPr lang="fr-FR" sz="2800" dirty="0">
                <a:solidFill>
                  <a:prstClr val="black"/>
                </a:solidFill>
              </a:rPr>
              <a:t>Exercice physique </a:t>
            </a:r>
          </a:p>
          <a:p>
            <a:pPr lvl="1"/>
            <a:endParaRPr lang="fr-FR" sz="2800" dirty="0"/>
          </a:p>
        </p:txBody>
      </p:sp>
      <p:sp>
        <p:nvSpPr>
          <p:cNvPr id="4" name="Titre 1"/>
          <p:cNvSpPr>
            <a:spLocks noGrp="1"/>
          </p:cNvSpPr>
          <p:nvPr>
            <p:ph type="title"/>
          </p:nvPr>
        </p:nvSpPr>
        <p:spPr>
          <a:xfrm>
            <a:off x="838200" y="171156"/>
            <a:ext cx="10515600" cy="729384"/>
          </a:xfrm>
        </p:spPr>
        <p:txBody>
          <a:bodyPr/>
          <a:lstStyle/>
          <a:p>
            <a:pPr algn="ctr"/>
            <a:r>
              <a:rPr lang="fr-FR" sz="2800" b="1" dirty="0"/>
              <a:t>Soins postnatals de la mère </a:t>
            </a:r>
          </a:p>
        </p:txBody>
      </p:sp>
    </p:spTree>
    <p:extLst>
      <p:ext uri="{BB962C8B-B14F-4D97-AF65-F5344CB8AC3E}">
        <p14:creationId xmlns:p14="http://schemas.microsoft.com/office/powerpoint/2010/main" val="10955430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8193" y="1363007"/>
            <a:ext cx="11139053" cy="4176464"/>
          </a:xfrm>
        </p:spPr>
        <p:txBody>
          <a:bodyPr>
            <a:normAutofit/>
          </a:bodyPr>
          <a:lstStyle/>
          <a:p>
            <a:pPr marL="0" lvl="1" indent="0" algn="ctr">
              <a:spcBef>
                <a:spcPct val="80000"/>
              </a:spcBef>
              <a:buNone/>
            </a:pPr>
            <a:r>
              <a:rPr lang="fr-FR" sz="2800" b="1" dirty="0">
                <a:solidFill>
                  <a:srgbClr val="FF0000"/>
                </a:solidFill>
              </a:rPr>
              <a:t>RECOMMANDATION 10 </a:t>
            </a:r>
          </a:p>
          <a:p>
            <a:pPr algn="just"/>
            <a:r>
              <a:rPr lang="fr-FR" b="1" dirty="0">
                <a:solidFill>
                  <a:srgbClr val="002060"/>
                </a:solidFill>
              </a:rPr>
              <a:t>Supplémentation en fer et acide folique : </a:t>
            </a:r>
            <a:r>
              <a:rPr lang="fr-FR" dirty="0"/>
              <a:t>Une supplémentation en fer et en acide folique devrait être fournie pour une période d'au moins trois mois après l'accouchement</a:t>
            </a:r>
          </a:p>
        </p:txBody>
      </p:sp>
      <p:sp>
        <p:nvSpPr>
          <p:cNvPr id="4" name="Titre 1"/>
          <p:cNvSpPr>
            <a:spLocks noGrp="1"/>
          </p:cNvSpPr>
          <p:nvPr>
            <p:ph type="title"/>
          </p:nvPr>
        </p:nvSpPr>
        <p:spPr>
          <a:xfrm>
            <a:off x="2074661" y="255177"/>
            <a:ext cx="8307791" cy="936104"/>
          </a:xfrm>
        </p:spPr>
        <p:txBody>
          <a:bodyPr vert="horz" lIns="91440" tIns="45720" rIns="91440" bIns="45720" rtlCol="0" anchor="ctr">
            <a:normAutofit/>
          </a:bodyPr>
          <a:lstStyle/>
          <a:p>
            <a:pPr algn="ctr"/>
            <a:r>
              <a:rPr lang="fr-FR" sz="2800" b="1" dirty="0"/>
              <a:t>Soins postnatals de la mère </a:t>
            </a:r>
          </a:p>
        </p:txBody>
      </p:sp>
    </p:spTree>
    <p:extLst>
      <p:ext uri="{BB962C8B-B14F-4D97-AF65-F5344CB8AC3E}">
        <p14:creationId xmlns:p14="http://schemas.microsoft.com/office/powerpoint/2010/main" val="13838597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963823" y="282887"/>
            <a:ext cx="8307791" cy="883476"/>
          </a:xfrm>
        </p:spPr>
        <p:txBody>
          <a:bodyPr vert="horz" lIns="91440" tIns="45720" rIns="91440" bIns="45720" rtlCol="0" anchor="ctr">
            <a:normAutofit/>
          </a:bodyPr>
          <a:lstStyle/>
          <a:p>
            <a:pPr algn="ctr"/>
            <a:r>
              <a:rPr lang="fr-FR" sz="2800" b="1" dirty="0"/>
              <a:t>Soins postnatals de la mère </a:t>
            </a:r>
          </a:p>
        </p:txBody>
      </p:sp>
      <p:sp>
        <p:nvSpPr>
          <p:cNvPr id="3" name="Espace réservé du contenu 2"/>
          <p:cNvSpPr>
            <a:spLocks noGrp="1"/>
          </p:cNvSpPr>
          <p:nvPr>
            <p:ph idx="1"/>
          </p:nvPr>
        </p:nvSpPr>
        <p:spPr>
          <a:xfrm>
            <a:off x="471056" y="1311405"/>
            <a:ext cx="11208326" cy="4158794"/>
          </a:xfrm>
        </p:spPr>
        <p:txBody>
          <a:bodyPr>
            <a:normAutofit/>
          </a:bodyPr>
          <a:lstStyle/>
          <a:p>
            <a:pPr marL="0" lvl="1" indent="0" algn="ctr">
              <a:lnSpc>
                <a:spcPct val="150000"/>
              </a:lnSpc>
              <a:spcBef>
                <a:spcPct val="80000"/>
              </a:spcBef>
              <a:buNone/>
            </a:pPr>
            <a:r>
              <a:rPr lang="fr-FR" sz="2800" b="1" dirty="0">
                <a:solidFill>
                  <a:srgbClr val="FF0000"/>
                </a:solidFill>
              </a:rPr>
              <a:t>RECOMMANDATION 11 </a:t>
            </a:r>
          </a:p>
          <a:p>
            <a:pPr algn="just">
              <a:lnSpc>
                <a:spcPct val="150000"/>
              </a:lnSpc>
            </a:pPr>
            <a:r>
              <a:rPr lang="fr-FR" b="1" dirty="0" smtClean="0">
                <a:solidFill>
                  <a:srgbClr val="002060"/>
                </a:solidFill>
              </a:rPr>
              <a:t>Antibiothérapie </a:t>
            </a:r>
            <a:r>
              <a:rPr lang="fr-FR" b="1" dirty="0">
                <a:solidFill>
                  <a:srgbClr val="002060"/>
                </a:solidFill>
              </a:rPr>
              <a:t>:</a:t>
            </a:r>
            <a:r>
              <a:rPr lang="fr-FR" b="1" dirty="0"/>
              <a:t> </a:t>
            </a:r>
            <a:r>
              <a:rPr lang="fr-FR" dirty="0"/>
              <a:t>L'administration d'antibiotiques chez la femme ayant accouché par voie basse et présentant une déchirure périnéale du troisième ou du quatrième degré est recommandée en prévention des complications de paroi</a:t>
            </a:r>
          </a:p>
        </p:txBody>
      </p:sp>
    </p:spTree>
    <p:extLst>
      <p:ext uri="{BB962C8B-B14F-4D97-AF65-F5344CB8AC3E}">
        <p14:creationId xmlns:p14="http://schemas.microsoft.com/office/powerpoint/2010/main" val="20489471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1196753"/>
            <a:ext cx="11471563" cy="4752527"/>
          </a:xfrm>
        </p:spPr>
        <p:txBody>
          <a:bodyPr>
            <a:normAutofit/>
          </a:bodyPr>
          <a:lstStyle/>
          <a:p>
            <a:pPr marL="0" lvl="1" indent="0" algn="ctr">
              <a:spcBef>
                <a:spcPct val="80000"/>
              </a:spcBef>
              <a:buNone/>
            </a:pPr>
            <a:r>
              <a:rPr lang="fr-FR" sz="2800" b="1" dirty="0">
                <a:solidFill>
                  <a:srgbClr val="FF0000"/>
                </a:solidFill>
              </a:rPr>
              <a:t>RECOMMANDATION 12 </a:t>
            </a:r>
          </a:p>
          <a:p>
            <a:pPr algn="just"/>
            <a:r>
              <a:rPr lang="fr-FR" b="1" dirty="0">
                <a:solidFill>
                  <a:srgbClr val="002060"/>
                </a:solidFill>
              </a:rPr>
              <a:t>Soutien psychosocial :</a:t>
            </a:r>
          </a:p>
          <a:p>
            <a:pPr lvl="1" algn="just"/>
            <a:r>
              <a:rPr lang="fr-FR" sz="2800" dirty="0"/>
              <a:t>Il est recommandé qu'une personne formée apporte un soutien psychosocial aux femmes à haut risque de développer une </a:t>
            </a:r>
            <a:r>
              <a:rPr lang="fr-FR" sz="2800" b="1" dirty="0"/>
              <a:t>dépression du post-partum</a:t>
            </a:r>
            <a:r>
              <a:rPr lang="fr-FR" sz="2800" dirty="0"/>
              <a:t> à des fins de prévention. Les données disponibles sont insuffisantes pour recommander un entretien formel systématique avec toutes les femmes en vue de réduire la survenue/le risque de dépression du post-partum ou la distribution systématique de supports éducatifs et la discussion autour de ces derniers en prévention de la dépression du postpartum</a:t>
            </a:r>
          </a:p>
        </p:txBody>
      </p:sp>
      <p:sp>
        <p:nvSpPr>
          <p:cNvPr id="4" name="Titre 1"/>
          <p:cNvSpPr>
            <a:spLocks noGrp="1"/>
          </p:cNvSpPr>
          <p:nvPr>
            <p:ph type="title"/>
          </p:nvPr>
        </p:nvSpPr>
        <p:spPr>
          <a:xfrm>
            <a:off x="2166912" y="214290"/>
            <a:ext cx="8072493" cy="936104"/>
          </a:xfrm>
        </p:spPr>
        <p:txBody>
          <a:bodyPr vert="horz" lIns="91440" tIns="45720" rIns="91440" bIns="45720" rtlCol="0" anchor="ctr">
            <a:normAutofit/>
          </a:bodyPr>
          <a:lstStyle/>
          <a:p>
            <a:pPr algn="ctr"/>
            <a:r>
              <a:rPr lang="fr-FR" sz="2800" b="1" dirty="0"/>
              <a:t>Soins postnatals de la mère </a:t>
            </a:r>
          </a:p>
        </p:txBody>
      </p:sp>
    </p:spTree>
    <p:extLst>
      <p:ext uri="{BB962C8B-B14F-4D97-AF65-F5344CB8AC3E}">
        <p14:creationId xmlns:p14="http://schemas.microsoft.com/office/powerpoint/2010/main" val="25512488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92727" y="1196753"/>
            <a:ext cx="10903528" cy="4752527"/>
          </a:xfrm>
        </p:spPr>
        <p:txBody>
          <a:bodyPr>
            <a:normAutofit/>
          </a:bodyPr>
          <a:lstStyle/>
          <a:p>
            <a:pPr marL="0" lvl="1" indent="0" algn="ctr">
              <a:spcBef>
                <a:spcPct val="80000"/>
              </a:spcBef>
              <a:buNone/>
            </a:pPr>
            <a:r>
              <a:rPr lang="fr-FR" sz="2800" b="1" dirty="0">
                <a:solidFill>
                  <a:srgbClr val="FF0000"/>
                </a:solidFill>
              </a:rPr>
              <a:t>RECOMMANDATION 12 (Suite) </a:t>
            </a:r>
          </a:p>
          <a:p>
            <a:pPr algn="just"/>
            <a:r>
              <a:rPr lang="fr-FR" b="1" dirty="0">
                <a:solidFill>
                  <a:srgbClr val="002060"/>
                </a:solidFill>
              </a:rPr>
              <a:t>Soutien psychosocial :</a:t>
            </a:r>
          </a:p>
          <a:p>
            <a:pPr lvl="1" algn="just"/>
            <a:r>
              <a:rPr lang="fr-FR" sz="2800" dirty="0"/>
              <a:t>Les professionnels de santé devraient donner aux femmes l'occasion de parler de leur expérience de l’accouchement pendant leur séjour dans l'établissement</a:t>
            </a:r>
          </a:p>
          <a:p>
            <a:pPr lvl="1" algn="just"/>
            <a:r>
              <a:rPr lang="fr-FR" sz="2800" dirty="0"/>
              <a:t>Une femme qui a perdu son bébé devrait recevoir des soins de soutien supplémentaires.</a:t>
            </a:r>
          </a:p>
        </p:txBody>
      </p:sp>
      <p:sp>
        <p:nvSpPr>
          <p:cNvPr id="4" name="Titre 1"/>
          <p:cNvSpPr>
            <a:spLocks noGrp="1"/>
          </p:cNvSpPr>
          <p:nvPr>
            <p:ph type="title"/>
          </p:nvPr>
        </p:nvSpPr>
        <p:spPr>
          <a:xfrm>
            <a:off x="2166912" y="214290"/>
            <a:ext cx="8072493" cy="936104"/>
          </a:xfrm>
        </p:spPr>
        <p:txBody>
          <a:bodyPr vert="horz" lIns="91440" tIns="45720" rIns="91440" bIns="45720" rtlCol="0" anchor="ctr">
            <a:normAutofit/>
          </a:bodyPr>
          <a:lstStyle/>
          <a:p>
            <a:pPr algn="ctr"/>
            <a:r>
              <a:rPr lang="fr-FR" sz="2800" b="1" dirty="0"/>
              <a:t>Soins postnatals de la mère </a:t>
            </a:r>
          </a:p>
        </p:txBody>
      </p:sp>
    </p:spTree>
    <p:extLst>
      <p:ext uri="{BB962C8B-B14F-4D97-AF65-F5344CB8AC3E}">
        <p14:creationId xmlns:p14="http://schemas.microsoft.com/office/powerpoint/2010/main" val="34846244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26366"/>
          </a:xfrm>
        </p:spPr>
        <p:txBody>
          <a:bodyPr/>
          <a:lstStyle/>
          <a:p>
            <a:pPr algn="ctr"/>
            <a:r>
              <a:rPr lang="fr-FR" sz="3600" b="1" dirty="0" smtClean="0"/>
              <a:t>Conclusion</a:t>
            </a:r>
            <a:r>
              <a:rPr lang="fr-FR" b="1" dirty="0" smtClean="0"/>
              <a:t> </a:t>
            </a:r>
            <a:endParaRPr lang="fr-FR" b="1" dirty="0"/>
          </a:p>
        </p:txBody>
      </p:sp>
      <p:sp>
        <p:nvSpPr>
          <p:cNvPr id="3" name="Espace réservé du contenu 2"/>
          <p:cNvSpPr>
            <a:spLocks noGrp="1"/>
          </p:cNvSpPr>
          <p:nvPr>
            <p:ph idx="1"/>
          </p:nvPr>
        </p:nvSpPr>
        <p:spPr>
          <a:xfrm>
            <a:off x="471055" y="1496293"/>
            <a:ext cx="11319164" cy="4779816"/>
          </a:xfrm>
        </p:spPr>
        <p:txBody>
          <a:bodyPr>
            <a:noAutofit/>
          </a:bodyPr>
          <a:lstStyle/>
          <a:p>
            <a:pPr algn="just">
              <a:lnSpc>
                <a:spcPts val="4000"/>
              </a:lnSpc>
            </a:pPr>
            <a:r>
              <a:rPr lang="fr-FR" sz="3200" dirty="0" smtClean="0"/>
              <a:t>Les pratiques quotidiennes sont continuellement évaluées afin d’offrir des soins de meilleure qualité </a:t>
            </a:r>
          </a:p>
          <a:p>
            <a:pPr algn="just">
              <a:lnSpc>
                <a:spcPts val="4000"/>
              </a:lnSpc>
            </a:pPr>
            <a:r>
              <a:rPr lang="fr-FR" sz="3200" dirty="0" smtClean="0"/>
              <a:t>Mise en œuvre certaines recommandations sont faciles. Mais changer la pratique reste difficile </a:t>
            </a:r>
          </a:p>
          <a:p>
            <a:pPr algn="just">
              <a:lnSpc>
                <a:spcPts val="4000"/>
              </a:lnSpc>
            </a:pPr>
            <a:r>
              <a:rPr lang="fr-FR" sz="3200" dirty="0" smtClean="0"/>
              <a:t>Implication de tous les acteurs nécessaires afin d’améliorer la santé des mères et des enfants</a:t>
            </a:r>
          </a:p>
        </p:txBody>
      </p:sp>
    </p:spTree>
    <p:extLst>
      <p:ext uri="{BB962C8B-B14F-4D97-AF65-F5344CB8AC3E}">
        <p14:creationId xmlns:p14="http://schemas.microsoft.com/office/powerpoint/2010/main" val="33014177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pg 13.jpg"/>
          <p:cNvPicPr>
            <a:picLocks noChangeAspect="1"/>
          </p:cNvPicPr>
          <p:nvPr/>
        </p:nvPicPr>
        <p:blipFill>
          <a:blip r:embed="rId3" cstate="print"/>
          <a:srcRect r="7794"/>
          <a:stretch>
            <a:fillRect/>
          </a:stretch>
        </p:blipFill>
        <p:spPr>
          <a:xfrm flipH="1">
            <a:off x="6197600" y="0"/>
            <a:ext cx="4470400" cy="6858000"/>
          </a:xfrm>
          <a:prstGeom prst="rect">
            <a:avLst/>
          </a:prstGeom>
        </p:spPr>
      </p:pic>
      <p:sp>
        <p:nvSpPr>
          <p:cNvPr id="5" name="Title 4"/>
          <p:cNvSpPr>
            <a:spLocks noGrp="1"/>
          </p:cNvSpPr>
          <p:nvPr>
            <p:ph type="title"/>
          </p:nvPr>
        </p:nvSpPr>
        <p:spPr>
          <a:xfrm>
            <a:off x="1625600" y="1662896"/>
            <a:ext cx="4425244" cy="2353126"/>
          </a:xfrm>
        </p:spPr>
        <p:txBody>
          <a:bodyPr>
            <a:noAutofit/>
          </a:bodyPr>
          <a:lstStyle/>
          <a:p>
            <a:r>
              <a:rPr lang="fr-CH" sz="8000" dirty="0"/>
              <a:t>Merci</a:t>
            </a:r>
            <a:endParaRPr lang="en-GB" sz="8000" dirty="0"/>
          </a:p>
        </p:txBody>
      </p:sp>
    </p:spTree>
    <p:extLst>
      <p:ext uri="{BB962C8B-B14F-4D97-AF65-F5344CB8AC3E}">
        <p14:creationId xmlns:p14="http://schemas.microsoft.com/office/powerpoint/2010/main" val="3362143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665" y="1169319"/>
            <a:ext cx="11776371" cy="4541627"/>
          </a:xfrm>
        </p:spPr>
        <p:txBody>
          <a:bodyPr>
            <a:noAutofit/>
          </a:bodyPr>
          <a:lstStyle/>
          <a:p>
            <a:pPr marL="342900" lvl="1" indent="-342900" algn="just">
              <a:lnSpc>
                <a:spcPts val="4000"/>
              </a:lnSpc>
            </a:pPr>
            <a:r>
              <a:rPr lang="fr-FR" altLang="en-US" sz="2800" dirty="0">
                <a:solidFill>
                  <a:srgbClr val="000000"/>
                </a:solidFill>
              </a:rPr>
              <a:t>Convulsions survenant chez une femme qui a une </a:t>
            </a:r>
            <a:r>
              <a:rPr lang="fr-FR" altLang="en-US" sz="2800" dirty="0" err="1">
                <a:solidFill>
                  <a:srgbClr val="000000"/>
                </a:solidFill>
              </a:rPr>
              <a:t>pre</a:t>
            </a:r>
            <a:r>
              <a:rPr lang="fr-FR" altLang="en-US" sz="2800" dirty="0">
                <a:solidFill>
                  <a:srgbClr val="000000"/>
                </a:solidFill>
              </a:rPr>
              <a:t> -éclampsie mais aucun antécédent connu de crises convulsives</a:t>
            </a:r>
            <a:r>
              <a:rPr lang="fr-FR" altLang="en-US" sz="2800" dirty="0">
                <a:solidFill>
                  <a:srgbClr val="231F20"/>
                </a:solidFill>
              </a:rPr>
              <a:t> </a:t>
            </a:r>
          </a:p>
          <a:p>
            <a:pPr marL="285750" lvl="1" indent="-285750" algn="just">
              <a:lnSpc>
                <a:spcPts val="4000"/>
              </a:lnSpc>
            </a:pPr>
            <a:r>
              <a:rPr lang="fr-FR" sz="2800" dirty="0">
                <a:solidFill>
                  <a:srgbClr val="000000"/>
                </a:solidFill>
              </a:rPr>
              <a:t>Une petite portion des femmes faisant une éclampsie ont une tension artérielle </a:t>
            </a:r>
            <a:r>
              <a:rPr lang="fr-FR" sz="2800" dirty="0" smtClean="0">
                <a:solidFill>
                  <a:srgbClr val="000000"/>
                </a:solidFill>
              </a:rPr>
              <a:t>normale</a:t>
            </a:r>
            <a:endParaRPr lang="fr-FR" sz="2800" dirty="0">
              <a:solidFill>
                <a:srgbClr val="000000"/>
              </a:solidFill>
            </a:endParaRPr>
          </a:p>
          <a:p>
            <a:pPr algn="just">
              <a:lnSpc>
                <a:spcPts val="4000"/>
              </a:lnSpc>
            </a:pPr>
            <a:r>
              <a:rPr lang="fr-FR" dirty="0">
                <a:solidFill>
                  <a:srgbClr val="000000"/>
                </a:solidFill>
              </a:rPr>
              <a:t>10% des femmes avec des manifestations cliniques et/ou histologiques de pré-éclampsie n’ont pas de </a:t>
            </a:r>
            <a:r>
              <a:rPr lang="fr-FR" dirty="0" smtClean="0">
                <a:solidFill>
                  <a:srgbClr val="000000"/>
                </a:solidFill>
              </a:rPr>
              <a:t>protéinurie</a:t>
            </a:r>
            <a:endParaRPr lang="fr-FR" dirty="0">
              <a:solidFill>
                <a:srgbClr val="000000"/>
              </a:solidFill>
            </a:endParaRPr>
          </a:p>
          <a:p>
            <a:pPr algn="just">
              <a:lnSpc>
                <a:spcPts val="4000"/>
              </a:lnSpc>
            </a:pPr>
            <a:r>
              <a:rPr lang="fr-FR" dirty="0">
                <a:solidFill>
                  <a:srgbClr val="000000"/>
                </a:solidFill>
              </a:rPr>
              <a:t>20% des femmes faisant une éclampsie n’ont pas de protéinurie significative avant leurs </a:t>
            </a:r>
            <a:r>
              <a:rPr lang="fr-FR" dirty="0" smtClean="0">
                <a:solidFill>
                  <a:srgbClr val="000000"/>
                </a:solidFill>
              </a:rPr>
              <a:t>convulsions</a:t>
            </a:r>
            <a:endParaRPr lang="fr-FR" dirty="0">
              <a:solidFill>
                <a:srgbClr val="000000"/>
              </a:solidFill>
            </a:endParaRPr>
          </a:p>
        </p:txBody>
      </p:sp>
      <p:sp>
        <p:nvSpPr>
          <p:cNvPr id="4" name="Slide Number Placeholder 3"/>
          <p:cNvSpPr>
            <a:spLocks noGrp="1"/>
          </p:cNvSpPr>
          <p:nvPr>
            <p:ph type="sldNum" sz="quarter" idx="4294967295"/>
          </p:nvPr>
        </p:nvSpPr>
        <p:spPr>
          <a:xfrm>
            <a:off x="8305800" y="6248400"/>
            <a:ext cx="2133600" cy="476250"/>
          </a:xfrm>
          <a:prstGeom prst="rect">
            <a:avLst/>
          </a:prstGeom>
        </p:spPr>
        <p:txBody>
          <a:bodyPr/>
          <a:lstStyle/>
          <a:p>
            <a:pPr>
              <a:defRPr/>
            </a:pPr>
            <a:fld id="{05824DA9-E395-4A91-A5D7-2A608750BCE9}" type="slidenum">
              <a:rPr lang="en-US" altLang="en-US" smtClean="0"/>
              <a:pPr>
                <a:defRPr/>
              </a:pPr>
              <a:t>7</a:t>
            </a:fld>
            <a:endParaRPr lang="en-US" altLang="en-US"/>
          </a:p>
        </p:txBody>
      </p:sp>
      <p:sp>
        <p:nvSpPr>
          <p:cNvPr id="5" name="Title 1"/>
          <p:cNvSpPr>
            <a:spLocks noGrp="1"/>
          </p:cNvSpPr>
          <p:nvPr>
            <p:ph type="title"/>
          </p:nvPr>
        </p:nvSpPr>
        <p:spPr>
          <a:xfrm>
            <a:off x="817418" y="320040"/>
            <a:ext cx="10612582" cy="801688"/>
          </a:xfrm>
        </p:spPr>
        <p:txBody>
          <a:bodyPr>
            <a:normAutofit/>
          </a:bodyPr>
          <a:lstStyle/>
          <a:p>
            <a:pPr algn="ctr"/>
            <a:r>
              <a:rPr lang="fr-FR" sz="3200" b="1" dirty="0">
                <a:solidFill>
                  <a:schemeClr val="tx2"/>
                </a:solidFill>
                <a:latin typeface="Arial" panose="020B0604020202020204" pitchFamily="34" charset="0"/>
                <a:cs typeface="Arial" panose="020B0604020202020204" pitchFamily="34" charset="0"/>
              </a:rPr>
              <a:t>Critères de diagnostic de l’éclampsie</a:t>
            </a:r>
          </a:p>
        </p:txBody>
      </p:sp>
      <p:sp>
        <p:nvSpPr>
          <p:cNvPr id="6" name="Rectangle 5"/>
          <p:cNvSpPr/>
          <p:nvPr/>
        </p:nvSpPr>
        <p:spPr>
          <a:xfrm>
            <a:off x="1018309" y="5710946"/>
            <a:ext cx="10183090" cy="892552"/>
          </a:xfrm>
          <a:prstGeom prst="rect">
            <a:avLst/>
          </a:prstGeom>
        </p:spPr>
        <p:txBody>
          <a:bodyPr wrap="square">
            <a:spAutoFit/>
          </a:bodyPr>
          <a:lstStyle/>
          <a:p>
            <a:pPr algn="ctr"/>
            <a:r>
              <a:rPr lang="fr-FR" sz="2600" b="1" i="1" dirty="0">
                <a:solidFill>
                  <a:srgbClr val="FF0000"/>
                </a:solidFill>
              </a:rPr>
              <a:t>Traiter toutes les femmes qui ont des convulsions comme une éclampsie jusqu’a preuve du contraire. </a:t>
            </a:r>
            <a:endParaRPr lang="fr-FR" sz="2600" i="1" dirty="0">
              <a:solidFill>
                <a:srgbClr val="FF0000"/>
              </a:solidFill>
            </a:endParaRPr>
          </a:p>
        </p:txBody>
      </p:sp>
    </p:spTree>
    <p:extLst>
      <p:ext uri="{BB962C8B-B14F-4D97-AF65-F5344CB8AC3E}">
        <p14:creationId xmlns:p14="http://schemas.microsoft.com/office/powerpoint/2010/main" val="1839921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305800" y="6248400"/>
            <a:ext cx="2133600" cy="476250"/>
          </a:xfrm>
          <a:prstGeom prst="rect">
            <a:avLst/>
          </a:prstGeom>
        </p:spPr>
        <p:txBody>
          <a:bodyPr/>
          <a:lstStyle/>
          <a:p>
            <a:pPr>
              <a:defRPr/>
            </a:pPr>
            <a:fld id="{81417E61-5F9F-48A1-AE1E-EA3B47557D75}" type="slidenum">
              <a:rPr lang="en-US" altLang="en-US" smtClean="0"/>
              <a:pPr>
                <a:defRPr/>
              </a:pPr>
              <a:t>8</a:t>
            </a:fld>
            <a:endParaRPr lang="en-US" altLang="en-US"/>
          </a:p>
        </p:txBody>
      </p:sp>
      <p:sp>
        <p:nvSpPr>
          <p:cNvPr id="3" name="Text Box 2"/>
          <p:cNvSpPr txBox="1"/>
          <p:nvPr/>
        </p:nvSpPr>
        <p:spPr>
          <a:xfrm>
            <a:off x="1676400" y="1958340"/>
            <a:ext cx="3047626" cy="38100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166688" indent="-166688">
              <a:lnSpc>
                <a:spcPct val="115000"/>
              </a:lnSpc>
              <a:buFont typeface="Wingdings"/>
              <a:buChar char=""/>
              <a:tabLst>
                <a:tab pos="166688" algn="l"/>
              </a:tabLst>
            </a:pPr>
            <a:r>
              <a:rPr lang="fr-CM" sz="2000" dirty="0"/>
              <a:t>Supplémentation en calcium </a:t>
            </a:r>
          </a:p>
          <a:p>
            <a:pPr marL="166688" indent="-166688">
              <a:lnSpc>
                <a:spcPct val="115000"/>
              </a:lnSpc>
              <a:buFont typeface="Wingdings"/>
              <a:buChar char=""/>
              <a:tabLst>
                <a:tab pos="166688" algn="l"/>
              </a:tabLst>
            </a:pPr>
            <a:r>
              <a:rPr lang="fr-CM" sz="2000" dirty="0"/>
              <a:t>Acide acétylsalicylique à faible dose (aspirine, 75 mg)</a:t>
            </a:r>
          </a:p>
          <a:p>
            <a:pPr marL="166688" indent="-166688">
              <a:lnSpc>
                <a:spcPct val="115000"/>
              </a:lnSpc>
              <a:buFont typeface="Wingdings"/>
              <a:buChar char=""/>
              <a:tabLst>
                <a:tab pos="166688" algn="l"/>
              </a:tabLst>
            </a:pPr>
            <a:r>
              <a:rPr lang="fr-CM" sz="2000" dirty="0"/>
              <a:t>PF pour prévenir les grossesses a “haut risque” </a:t>
            </a:r>
          </a:p>
          <a:p>
            <a:pPr marL="166688" indent="-166688">
              <a:lnSpc>
                <a:spcPct val="115000"/>
              </a:lnSpc>
              <a:buFont typeface="Wingdings"/>
              <a:buChar char=""/>
              <a:tabLst>
                <a:tab pos="166688" algn="l"/>
              </a:tabLst>
            </a:pPr>
            <a:r>
              <a:rPr lang="fr-CM" sz="2000" dirty="0"/>
              <a:t>Perte de poids avant la grossesse en cas </a:t>
            </a:r>
            <a:r>
              <a:rPr lang="fr-FR" sz="2000" dirty="0"/>
              <a:t>d’obésité</a:t>
            </a:r>
            <a:r>
              <a:rPr lang="fr-FR" sz="2000" dirty="0">
                <a:ea typeface="Calibri"/>
                <a:cs typeface="Times New Roman"/>
              </a:rPr>
              <a:t> </a:t>
            </a:r>
          </a:p>
        </p:txBody>
      </p:sp>
      <p:sp>
        <p:nvSpPr>
          <p:cNvPr id="4" name="Text Box 3"/>
          <p:cNvSpPr txBox="1"/>
          <p:nvPr/>
        </p:nvSpPr>
        <p:spPr>
          <a:xfrm>
            <a:off x="4861186" y="2034540"/>
            <a:ext cx="2651760" cy="3733800"/>
          </a:xfrm>
          <a:prstGeom prst="roundRect">
            <a:avLst/>
          </a:prstGeom>
          <a:ln>
            <a:solidFill>
              <a:srgbClr val="CC9900"/>
            </a:solidFill>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166688" indent="-166688">
              <a:lnSpc>
                <a:spcPct val="115000"/>
              </a:lnSpc>
              <a:spcBef>
                <a:spcPts val="600"/>
              </a:spcBef>
              <a:spcAft>
                <a:spcPts val="600"/>
              </a:spcAft>
              <a:buFont typeface="Wingdings"/>
              <a:buChar char=""/>
              <a:tabLst>
                <a:tab pos="166688" algn="l"/>
              </a:tabLst>
              <a:defRPr/>
            </a:pPr>
            <a:r>
              <a:rPr lang="fr-BE" sz="2000" dirty="0"/>
              <a:t>Soins </a:t>
            </a:r>
            <a:r>
              <a:rPr lang="fr-BE" sz="2000" dirty="0" smtClean="0"/>
              <a:t>prénatals</a:t>
            </a:r>
            <a:endParaRPr lang="fr-BE" sz="2000" dirty="0"/>
          </a:p>
          <a:p>
            <a:pPr marL="166688" indent="-166688">
              <a:lnSpc>
                <a:spcPct val="115000"/>
              </a:lnSpc>
              <a:spcBef>
                <a:spcPts val="600"/>
              </a:spcBef>
              <a:spcAft>
                <a:spcPts val="600"/>
              </a:spcAft>
              <a:buFont typeface="Wingdings"/>
              <a:buChar char=""/>
              <a:tabLst>
                <a:tab pos="166688" algn="l"/>
              </a:tabLst>
              <a:defRPr/>
            </a:pPr>
            <a:r>
              <a:rPr lang="fr-BE" sz="2000" dirty="0">
                <a:solidFill>
                  <a:schemeClr val="tx1"/>
                </a:solidFill>
              </a:rPr>
              <a:t>Assistance qualifiée à l’accouchement</a:t>
            </a:r>
          </a:p>
          <a:p>
            <a:pPr marL="166688" indent="-166688">
              <a:lnSpc>
                <a:spcPct val="115000"/>
              </a:lnSpc>
              <a:spcBef>
                <a:spcPts val="600"/>
              </a:spcBef>
              <a:spcAft>
                <a:spcPts val="600"/>
              </a:spcAft>
              <a:buFont typeface="Wingdings"/>
              <a:buChar char=""/>
              <a:tabLst>
                <a:tab pos="166688" algn="l"/>
              </a:tabLst>
              <a:defRPr/>
            </a:pPr>
            <a:r>
              <a:rPr lang="fr-BE" sz="2000" dirty="0">
                <a:solidFill>
                  <a:schemeClr val="tx1"/>
                </a:solidFill>
              </a:rPr>
              <a:t>Soins  </a:t>
            </a:r>
            <a:r>
              <a:rPr lang="fr-BE" sz="2000" dirty="0" smtClean="0">
                <a:solidFill>
                  <a:schemeClr val="tx1"/>
                </a:solidFill>
              </a:rPr>
              <a:t>postnatals</a:t>
            </a:r>
            <a:r>
              <a:rPr lang="fr-BE" sz="2000" dirty="0" smtClean="0">
                <a:solidFill>
                  <a:srgbClr val="FF0000"/>
                </a:solidFill>
              </a:rPr>
              <a:t> </a:t>
            </a:r>
            <a:endParaRPr lang="fr-BE" sz="2000" dirty="0">
              <a:solidFill>
                <a:srgbClr val="FF0000"/>
              </a:solidFill>
            </a:endParaRPr>
          </a:p>
          <a:p>
            <a:pPr marL="166688" indent="-166688">
              <a:lnSpc>
                <a:spcPct val="115000"/>
              </a:lnSpc>
              <a:spcBef>
                <a:spcPts val="600"/>
              </a:spcBef>
              <a:spcAft>
                <a:spcPts val="600"/>
              </a:spcAft>
              <a:buFont typeface="Wingdings"/>
              <a:buChar char=""/>
              <a:tabLst>
                <a:tab pos="166688" algn="l"/>
              </a:tabLst>
              <a:defRPr/>
            </a:pPr>
            <a:r>
              <a:rPr lang="fr-BE" sz="2000" dirty="0"/>
              <a:t>Prise de la tension artérielle au niveau communautaire </a:t>
            </a:r>
          </a:p>
          <a:p>
            <a:pPr>
              <a:lnSpc>
                <a:spcPct val="115000"/>
              </a:lnSpc>
              <a:spcAft>
                <a:spcPts val="1000"/>
              </a:spcAft>
            </a:pPr>
            <a:r>
              <a:rPr lang="fr-BE" sz="1900" dirty="0">
                <a:ea typeface="Calibri"/>
                <a:cs typeface="Times New Roman"/>
              </a:rPr>
              <a:t> </a:t>
            </a:r>
          </a:p>
        </p:txBody>
      </p:sp>
      <p:sp>
        <p:nvSpPr>
          <p:cNvPr id="5" name="Text Box 4"/>
          <p:cNvSpPr txBox="1"/>
          <p:nvPr/>
        </p:nvSpPr>
        <p:spPr>
          <a:xfrm>
            <a:off x="7650106" y="2034540"/>
            <a:ext cx="2651760" cy="3657600"/>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225425" indent="-225425">
              <a:lnSpc>
                <a:spcPct val="115000"/>
              </a:lnSpc>
              <a:spcBef>
                <a:spcPts val="600"/>
              </a:spcBef>
              <a:spcAft>
                <a:spcPts val="600"/>
              </a:spcAft>
              <a:buFont typeface="Wingdings"/>
              <a:buChar char=""/>
              <a:tabLst>
                <a:tab pos="225425" algn="l"/>
              </a:tabLst>
            </a:pPr>
            <a:r>
              <a:rPr lang="fr-FR" sz="2000" dirty="0"/>
              <a:t>Anticonvulsivants</a:t>
            </a:r>
          </a:p>
          <a:p>
            <a:pPr marL="225425" indent="-225425">
              <a:lnSpc>
                <a:spcPct val="115000"/>
              </a:lnSpc>
              <a:spcBef>
                <a:spcPts val="600"/>
              </a:spcBef>
              <a:spcAft>
                <a:spcPts val="600"/>
              </a:spcAft>
              <a:buFont typeface="Wingdings"/>
              <a:buChar char=""/>
              <a:tabLst>
                <a:tab pos="225425" algn="l"/>
              </a:tabLst>
            </a:pPr>
            <a:r>
              <a:rPr lang="fr-FR" sz="2000" dirty="0"/>
              <a:t>Antihypertenseurs</a:t>
            </a:r>
          </a:p>
          <a:p>
            <a:pPr marL="225425" indent="-225425">
              <a:lnSpc>
                <a:spcPct val="115000"/>
              </a:lnSpc>
              <a:spcBef>
                <a:spcPts val="600"/>
              </a:spcBef>
              <a:spcAft>
                <a:spcPts val="600"/>
              </a:spcAft>
              <a:buFont typeface="Wingdings"/>
              <a:buChar char=""/>
              <a:tabLst>
                <a:tab pos="225425" algn="l"/>
              </a:tabLst>
            </a:pPr>
            <a:r>
              <a:rPr lang="fr-FR" sz="2000" dirty="0"/>
              <a:t>Accouchement à temps</a:t>
            </a:r>
          </a:p>
          <a:p>
            <a:pPr marL="225425" indent="-225425">
              <a:lnSpc>
                <a:spcPct val="115000"/>
              </a:lnSpc>
              <a:spcBef>
                <a:spcPts val="600"/>
              </a:spcBef>
              <a:spcAft>
                <a:spcPts val="600"/>
              </a:spcAft>
              <a:buFont typeface="Wingdings"/>
              <a:buChar char=""/>
              <a:tabLst>
                <a:tab pos="225425" algn="l"/>
              </a:tabLst>
            </a:pPr>
            <a:r>
              <a:rPr lang="fr-FR" sz="2000" dirty="0"/>
              <a:t>Surveillance rigoureuse de l’état maternel et </a:t>
            </a:r>
            <a:r>
              <a:rPr lang="fr-FR" sz="2000" dirty="0" smtClean="0"/>
              <a:t>fœtal</a:t>
            </a:r>
            <a:endParaRPr lang="fr-FR" sz="2000" dirty="0"/>
          </a:p>
          <a:p>
            <a:pPr>
              <a:lnSpc>
                <a:spcPct val="115000"/>
              </a:lnSpc>
              <a:spcAft>
                <a:spcPts val="1000"/>
              </a:spcAft>
            </a:pPr>
            <a:r>
              <a:rPr lang="en-US" sz="1900" dirty="0">
                <a:ea typeface="Calibri"/>
                <a:cs typeface="Times New Roman"/>
              </a:rPr>
              <a:t> </a:t>
            </a:r>
          </a:p>
        </p:txBody>
      </p:sp>
      <p:sp>
        <p:nvSpPr>
          <p:cNvPr id="6" name="Text Box 2"/>
          <p:cNvSpPr txBox="1"/>
          <p:nvPr/>
        </p:nvSpPr>
        <p:spPr>
          <a:xfrm>
            <a:off x="1905000" y="1158240"/>
            <a:ext cx="2819026" cy="68580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pPr>
            <a:r>
              <a:rPr lang="en-US" sz="1900" b="1" dirty="0">
                <a:ea typeface="Calibri"/>
                <a:cs typeface="Times New Roman"/>
              </a:rPr>
              <a:t> </a:t>
            </a:r>
            <a:r>
              <a:rPr lang="fr-FR" sz="2400" b="1" dirty="0">
                <a:ea typeface="Calibri"/>
                <a:cs typeface="Times New Roman"/>
              </a:rPr>
              <a:t>Prévention Primaire</a:t>
            </a:r>
            <a:r>
              <a:rPr lang="en-US" sz="2400" b="1" dirty="0">
                <a:ea typeface="Calibri"/>
                <a:cs typeface="Times New Roman"/>
              </a:rPr>
              <a:t> </a:t>
            </a:r>
          </a:p>
        </p:txBody>
      </p:sp>
      <p:sp>
        <p:nvSpPr>
          <p:cNvPr id="7" name="Text Box 3"/>
          <p:cNvSpPr txBox="1"/>
          <p:nvPr/>
        </p:nvSpPr>
        <p:spPr>
          <a:xfrm>
            <a:off x="4724026" y="1158240"/>
            <a:ext cx="3026072" cy="685800"/>
          </a:xfrm>
          <a:prstGeom prst="roundRect">
            <a:avLst/>
          </a:prstGeom>
          <a:ln>
            <a:solidFill>
              <a:srgbClr val="CC9900"/>
            </a:solidFill>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tabLst>
                <a:tab pos="114300" algn="l"/>
              </a:tabLst>
            </a:pPr>
            <a:r>
              <a:rPr lang="fr-FR" sz="2400" b="1" dirty="0">
                <a:ea typeface="Calibri"/>
                <a:cs typeface="Times New Roman"/>
              </a:rPr>
              <a:t>Prévention Secondaire</a:t>
            </a:r>
          </a:p>
        </p:txBody>
      </p:sp>
      <p:sp>
        <p:nvSpPr>
          <p:cNvPr id="8" name="Text Box 4"/>
          <p:cNvSpPr txBox="1"/>
          <p:nvPr/>
        </p:nvSpPr>
        <p:spPr>
          <a:xfrm>
            <a:off x="7750098" y="1158240"/>
            <a:ext cx="2651760" cy="685800"/>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fr-FR" sz="2400" b="1" dirty="0">
                <a:ea typeface="Calibri"/>
                <a:cs typeface="Times New Roman"/>
              </a:rPr>
              <a:t>Prévention Tertiaire</a:t>
            </a:r>
          </a:p>
        </p:txBody>
      </p:sp>
      <p:sp>
        <p:nvSpPr>
          <p:cNvPr id="9" name="Title 1"/>
          <p:cNvSpPr txBox="1">
            <a:spLocks/>
          </p:cNvSpPr>
          <p:nvPr/>
        </p:nvSpPr>
        <p:spPr>
          <a:xfrm>
            <a:off x="831273" y="145084"/>
            <a:ext cx="10806545" cy="1013156"/>
          </a:xfrm>
          <a:prstGeom prst="rect">
            <a:avLst/>
          </a:prstGeom>
        </p:spPr>
        <p:txBody>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Helvetica" pitchFamily="34" charset="0"/>
              </a:defRPr>
            </a:lvl2pPr>
            <a:lvl3pPr algn="l" rtl="0" eaLnBrk="0" fontAlgn="base" hangingPunct="0">
              <a:spcBef>
                <a:spcPct val="0"/>
              </a:spcBef>
              <a:spcAft>
                <a:spcPct val="0"/>
              </a:spcAft>
              <a:defRPr sz="3200">
                <a:solidFill>
                  <a:schemeClr val="tx2"/>
                </a:solidFill>
                <a:latin typeface="Helvetica" pitchFamily="34" charset="0"/>
              </a:defRPr>
            </a:lvl3pPr>
            <a:lvl4pPr algn="l" rtl="0" eaLnBrk="0" fontAlgn="base" hangingPunct="0">
              <a:spcBef>
                <a:spcPct val="0"/>
              </a:spcBef>
              <a:spcAft>
                <a:spcPct val="0"/>
              </a:spcAft>
              <a:defRPr sz="3200">
                <a:solidFill>
                  <a:schemeClr val="tx2"/>
                </a:solidFill>
                <a:latin typeface="Helvetica" pitchFamily="34" charset="0"/>
              </a:defRPr>
            </a:lvl4pPr>
            <a:lvl5pPr algn="l" rtl="0" eaLnBrk="0" fontAlgn="base" hangingPunct="0">
              <a:spcBef>
                <a:spcPct val="0"/>
              </a:spcBef>
              <a:spcAft>
                <a:spcPct val="0"/>
              </a:spcAft>
              <a:defRPr sz="3200">
                <a:solidFill>
                  <a:schemeClr val="tx2"/>
                </a:solidFill>
                <a:latin typeface="Helvetica" pitchFamily="34" charset="0"/>
              </a:defRPr>
            </a:lvl5pPr>
            <a:lvl6pPr marL="457200" algn="l" rtl="0" fontAlgn="base">
              <a:spcBef>
                <a:spcPct val="0"/>
              </a:spcBef>
              <a:spcAft>
                <a:spcPct val="0"/>
              </a:spcAft>
              <a:defRPr sz="3200">
                <a:solidFill>
                  <a:schemeClr val="tx2"/>
                </a:solidFill>
                <a:latin typeface="Helvetica" pitchFamily="34" charset="0"/>
              </a:defRPr>
            </a:lvl6pPr>
            <a:lvl7pPr marL="914400" algn="l" rtl="0" fontAlgn="base">
              <a:spcBef>
                <a:spcPct val="0"/>
              </a:spcBef>
              <a:spcAft>
                <a:spcPct val="0"/>
              </a:spcAft>
              <a:defRPr sz="3200">
                <a:solidFill>
                  <a:schemeClr val="tx2"/>
                </a:solidFill>
                <a:latin typeface="Helvetica" pitchFamily="34" charset="0"/>
              </a:defRPr>
            </a:lvl7pPr>
            <a:lvl8pPr marL="1371600" algn="l" rtl="0" fontAlgn="base">
              <a:spcBef>
                <a:spcPct val="0"/>
              </a:spcBef>
              <a:spcAft>
                <a:spcPct val="0"/>
              </a:spcAft>
              <a:defRPr sz="3200">
                <a:solidFill>
                  <a:schemeClr val="tx2"/>
                </a:solidFill>
                <a:latin typeface="Helvetica" pitchFamily="34" charset="0"/>
              </a:defRPr>
            </a:lvl8pPr>
            <a:lvl9pPr marL="1828800" algn="l" rtl="0" fontAlgn="base">
              <a:spcBef>
                <a:spcPct val="0"/>
              </a:spcBef>
              <a:spcAft>
                <a:spcPct val="0"/>
              </a:spcAft>
              <a:defRPr sz="3200">
                <a:solidFill>
                  <a:schemeClr val="tx2"/>
                </a:solidFill>
                <a:latin typeface="Helvetica" pitchFamily="34" charset="0"/>
              </a:defRPr>
            </a:lvl9pPr>
          </a:lstStyle>
          <a:p>
            <a:pPr algn="ctr"/>
            <a:r>
              <a:rPr lang="fr-BE" altLang="en-US" sz="2800" b="1" kern="0" dirty="0">
                <a:solidFill>
                  <a:schemeClr val="tx1"/>
                </a:solidFill>
                <a:latin typeface="Arial" panose="020B0604020202020204" pitchFamily="34" charset="0"/>
                <a:cs typeface="Arial" panose="020B0604020202020204" pitchFamily="34" charset="0"/>
              </a:rPr>
              <a:t>Prévention de la morbidité et de la mortalité dues a la  PE/E: une approche de santé publique</a:t>
            </a:r>
            <a:endParaRPr lang="fr-BE" sz="2800" b="1"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2652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305800" y="6248400"/>
            <a:ext cx="2133600" cy="476250"/>
          </a:xfrm>
          <a:prstGeom prst="rect">
            <a:avLst/>
          </a:prstGeom>
        </p:spPr>
        <p:txBody>
          <a:bodyPr/>
          <a:lstStyle/>
          <a:p>
            <a:pPr>
              <a:defRPr/>
            </a:pPr>
            <a:fld id="{81417E61-5F9F-48A1-AE1E-EA3B47557D75}" type="slidenum">
              <a:rPr lang="en-US" altLang="en-US" smtClean="0"/>
              <a:pPr>
                <a:defRPr/>
              </a:pPr>
              <a:t>9</a:t>
            </a:fld>
            <a:endParaRPr lang="en-US" altLang="en-US"/>
          </a:p>
        </p:txBody>
      </p:sp>
      <p:grpSp>
        <p:nvGrpSpPr>
          <p:cNvPr id="10" name="Group 9"/>
          <p:cNvGrpSpPr/>
          <p:nvPr/>
        </p:nvGrpSpPr>
        <p:grpSpPr>
          <a:xfrm>
            <a:off x="353292" y="1011828"/>
            <a:ext cx="10238507" cy="5558074"/>
            <a:chOff x="-53364" y="1142999"/>
            <a:chExt cx="8917548" cy="4857929"/>
          </a:xfrm>
        </p:grpSpPr>
        <p:graphicFrame>
          <p:nvGraphicFramePr>
            <p:cNvPr id="5" name="Diagram 4"/>
            <p:cNvGraphicFramePr/>
            <p:nvPr>
              <p:extLst>
                <p:ext uri="{D42A27DB-BD31-4B8C-83A1-F6EECF244321}">
                  <p14:modId xmlns:p14="http://schemas.microsoft.com/office/powerpoint/2010/main" val="3499484891"/>
                </p:ext>
              </p:extLst>
            </p:nvPr>
          </p:nvGraphicFramePr>
          <p:xfrm>
            <a:off x="228600" y="1142999"/>
            <a:ext cx="8610600" cy="4857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28600" y="1221700"/>
              <a:ext cx="3862693" cy="1049125"/>
            </a:xfrm>
            <a:prstGeom prst="rect">
              <a:avLst/>
            </a:prstGeom>
            <a:noFill/>
          </p:spPr>
          <p:txBody>
            <a:bodyPr wrap="square" rtlCol="0">
              <a:spAutoFit/>
            </a:bodyPr>
            <a:lstStyle/>
            <a:p>
              <a:pPr lvl="0"/>
              <a:r>
                <a:rPr lang="fr-FR" sz="2400" b="1" i="1" dirty="0">
                  <a:latin typeface="Arial Rounded MT Bold" panose="020F0704030504030204" pitchFamily="34" charset="0"/>
                </a:rPr>
                <a:t>Pour prévenir les convulsions ou leur récidive</a:t>
              </a:r>
            </a:p>
          </p:txBody>
        </p:sp>
        <p:sp>
          <p:nvSpPr>
            <p:cNvPr id="7" name="TextBox 6"/>
            <p:cNvSpPr txBox="1"/>
            <p:nvPr/>
          </p:nvSpPr>
          <p:spPr>
            <a:xfrm>
              <a:off x="5802443" y="1406365"/>
              <a:ext cx="3061741" cy="1049125"/>
            </a:xfrm>
            <a:prstGeom prst="rect">
              <a:avLst/>
            </a:prstGeom>
            <a:noFill/>
          </p:spPr>
          <p:txBody>
            <a:bodyPr wrap="square" rtlCol="0">
              <a:spAutoFit/>
            </a:bodyPr>
            <a:lstStyle/>
            <a:p>
              <a:pPr algn="r"/>
              <a:r>
                <a:rPr lang="fr-BE" sz="2400" b="1" i="1" dirty="0">
                  <a:latin typeface="Arial Rounded MT Bold" panose="020F0704030504030204" pitchFamily="34" charset="0"/>
                </a:rPr>
                <a:t>Pour prévenir l’hémorragie cérébrale</a:t>
              </a:r>
            </a:p>
          </p:txBody>
        </p:sp>
        <p:sp>
          <p:nvSpPr>
            <p:cNvPr id="8" name="TextBox 7"/>
            <p:cNvSpPr txBox="1"/>
            <p:nvPr/>
          </p:nvSpPr>
          <p:spPr>
            <a:xfrm>
              <a:off x="5771213" y="4724400"/>
              <a:ext cx="3061741" cy="1049125"/>
            </a:xfrm>
            <a:prstGeom prst="rect">
              <a:avLst/>
            </a:prstGeom>
            <a:noFill/>
          </p:spPr>
          <p:txBody>
            <a:bodyPr wrap="square" rtlCol="0">
              <a:spAutoFit/>
            </a:bodyPr>
            <a:lstStyle/>
            <a:p>
              <a:pPr algn="r"/>
              <a:r>
                <a:rPr lang="fr-FR" sz="2400" b="1" i="1" dirty="0">
                  <a:latin typeface="Arial Rounded MT Bold" panose="020F0704030504030204" pitchFamily="34" charset="0"/>
                </a:rPr>
                <a:t>Pour la santé de la femme et du fœtus/nouveau-n</a:t>
              </a:r>
              <a:r>
                <a:rPr lang="fr-FR" sz="2400" b="1" i="1" dirty="0">
                  <a:latin typeface="Arial Rounded MT Bold" panose="020F0704030504030204" pitchFamily="34" charset="0"/>
                  <a:cs typeface="Arial" panose="020B0604020202020204" pitchFamily="34" charset="0"/>
                </a:rPr>
                <a:t>é</a:t>
              </a:r>
              <a:r>
                <a:rPr lang="fr-FR" sz="2400" b="1" i="1" dirty="0">
                  <a:latin typeface="Arial Rounded MT Bold" panose="020F0704030504030204" pitchFamily="34" charset="0"/>
                </a:rPr>
                <a:t> </a:t>
              </a:r>
            </a:p>
          </p:txBody>
        </p:sp>
        <p:sp>
          <p:nvSpPr>
            <p:cNvPr id="9" name="TextBox 8"/>
            <p:cNvSpPr txBox="1"/>
            <p:nvPr/>
          </p:nvSpPr>
          <p:spPr>
            <a:xfrm>
              <a:off x="-53364" y="4800600"/>
              <a:ext cx="3955583" cy="1049125"/>
            </a:xfrm>
            <a:prstGeom prst="rect">
              <a:avLst/>
            </a:prstGeom>
            <a:noFill/>
          </p:spPr>
          <p:txBody>
            <a:bodyPr wrap="square" rtlCol="0">
              <a:spAutoFit/>
            </a:bodyPr>
            <a:lstStyle/>
            <a:p>
              <a:r>
                <a:rPr lang="fr-FR" sz="2400" b="1" i="1" dirty="0">
                  <a:latin typeface="Arial Rounded MT Bold" panose="020F0704030504030204" pitchFamily="34" charset="0"/>
                </a:rPr>
                <a:t>Parce que la terminaison de la grossesse est le seul traitement réel de la PE/E</a:t>
              </a:r>
            </a:p>
          </p:txBody>
        </p:sp>
      </p:grpSp>
      <p:sp>
        <p:nvSpPr>
          <p:cNvPr id="11" name="Rectangle 10"/>
          <p:cNvSpPr>
            <a:spLocks noGrp="1" noChangeArrowheads="1"/>
          </p:cNvSpPr>
          <p:nvPr/>
        </p:nvSpPr>
        <p:spPr bwMode="auto">
          <a:xfrm>
            <a:off x="1904999" y="250434"/>
            <a:ext cx="8686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Futura Bk BT" pitchFamily="34" charset="0"/>
                <a:cs typeface="Arial" charset="0"/>
              </a:defRPr>
            </a:lvl2pPr>
            <a:lvl3pPr algn="l" rtl="0" eaLnBrk="0" fontAlgn="base" hangingPunct="0">
              <a:spcBef>
                <a:spcPct val="0"/>
              </a:spcBef>
              <a:spcAft>
                <a:spcPct val="0"/>
              </a:spcAft>
              <a:defRPr sz="3600" b="1">
                <a:solidFill>
                  <a:schemeClr val="tx2"/>
                </a:solidFill>
                <a:latin typeface="Futura Bk BT" pitchFamily="34" charset="0"/>
                <a:cs typeface="Arial" charset="0"/>
              </a:defRPr>
            </a:lvl3pPr>
            <a:lvl4pPr algn="l" rtl="0" eaLnBrk="0" fontAlgn="base" hangingPunct="0">
              <a:spcBef>
                <a:spcPct val="0"/>
              </a:spcBef>
              <a:spcAft>
                <a:spcPct val="0"/>
              </a:spcAft>
              <a:defRPr sz="3600" b="1">
                <a:solidFill>
                  <a:schemeClr val="tx2"/>
                </a:solidFill>
                <a:latin typeface="Futura Bk BT" pitchFamily="34" charset="0"/>
                <a:cs typeface="Arial" charset="0"/>
              </a:defRPr>
            </a:lvl4pPr>
            <a:lvl5pPr algn="l" rtl="0" eaLnBrk="0" fontAlgn="base" hangingPunct="0">
              <a:spcBef>
                <a:spcPct val="0"/>
              </a:spcBef>
              <a:spcAft>
                <a:spcPct val="0"/>
              </a:spcAft>
              <a:defRPr sz="3600" b="1">
                <a:solidFill>
                  <a:schemeClr val="tx2"/>
                </a:solidFill>
                <a:latin typeface="Futura Bk BT" pitchFamily="34" charset="0"/>
                <a:cs typeface="Arial" charset="0"/>
              </a:defRPr>
            </a:lvl5pPr>
            <a:lvl6pPr marL="457200" algn="l" rtl="0" eaLnBrk="1" fontAlgn="base" hangingPunct="1">
              <a:spcBef>
                <a:spcPct val="0"/>
              </a:spcBef>
              <a:spcAft>
                <a:spcPct val="0"/>
              </a:spcAft>
              <a:defRPr sz="3600" b="1">
                <a:solidFill>
                  <a:schemeClr val="tx2"/>
                </a:solidFill>
                <a:latin typeface="Futura Bk BT" pitchFamily="34" charset="0"/>
                <a:cs typeface="Arial" charset="0"/>
              </a:defRPr>
            </a:lvl6pPr>
            <a:lvl7pPr marL="914400" algn="l" rtl="0" eaLnBrk="1" fontAlgn="base" hangingPunct="1">
              <a:spcBef>
                <a:spcPct val="0"/>
              </a:spcBef>
              <a:spcAft>
                <a:spcPct val="0"/>
              </a:spcAft>
              <a:defRPr sz="3600" b="1">
                <a:solidFill>
                  <a:schemeClr val="tx2"/>
                </a:solidFill>
                <a:latin typeface="Futura Bk BT" pitchFamily="34" charset="0"/>
                <a:cs typeface="Arial" charset="0"/>
              </a:defRPr>
            </a:lvl7pPr>
            <a:lvl8pPr marL="1371600" algn="l" rtl="0" eaLnBrk="1" fontAlgn="base" hangingPunct="1">
              <a:spcBef>
                <a:spcPct val="0"/>
              </a:spcBef>
              <a:spcAft>
                <a:spcPct val="0"/>
              </a:spcAft>
              <a:defRPr sz="3600" b="1">
                <a:solidFill>
                  <a:schemeClr val="tx2"/>
                </a:solidFill>
                <a:latin typeface="Futura Bk BT" pitchFamily="34" charset="0"/>
                <a:cs typeface="Arial" charset="0"/>
              </a:defRPr>
            </a:lvl8pPr>
            <a:lvl9pPr marL="1828800" algn="l" rtl="0" eaLnBrk="1" fontAlgn="base" hangingPunct="1">
              <a:spcBef>
                <a:spcPct val="0"/>
              </a:spcBef>
              <a:spcAft>
                <a:spcPct val="0"/>
              </a:spcAft>
              <a:defRPr sz="3600" b="1">
                <a:solidFill>
                  <a:schemeClr val="tx2"/>
                </a:solidFill>
                <a:latin typeface="Futura Bk BT" pitchFamily="34" charset="0"/>
                <a:cs typeface="Arial" charset="0"/>
              </a:defRPr>
            </a:lvl9pPr>
          </a:lstStyle>
          <a:p>
            <a:pPr algn="ctr" eaLnBrk="1" hangingPunct="1"/>
            <a:r>
              <a:rPr lang="fr-BE" altLang="en-US" sz="3200" dirty="0">
                <a:solidFill>
                  <a:schemeClr val="tx1"/>
                </a:solidFill>
                <a:latin typeface="Arial" panose="020B0604020202020204" pitchFamily="34" charset="0"/>
                <a:cs typeface="Arial" panose="020B0604020202020204" pitchFamily="34" charset="0"/>
              </a:rPr>
              <a:t>Prise en charge holistique de la PES/E</a:t>
            </a:r>
          </a:p>
        </p:txBody>
      </p:sp>
    </p:spTree>
    <p:extLst>
      <p:ext uri="{BB962C8B-B14F-4D97-AF65-F5344CB8AC3E}">
        <p14:creationId xmlns:p14="http://schemas.microsoft.com/office/powerpoint/2010/main" val="1964079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2040</TotalTime>
  <Words>4799</Words>
  <Application>Microsoft Office PowerPoint</Application>
  <PresentationFormat>Grand écran</PresentationFormat>
  <Paragraphs>511</Paragraphs>
  <Slides>66</Slides>
  <Notes>20</Notes>
  <HiddenSlides>0</HiddenSlides>
  <MMClips>0</MMClips>
  <ScaleCrop>false</ScaleCrop>
  <HeadingPairs>
    <vt:vector size="6" baseType="variant">
      <vt:variant>
        <vt:lpstr>Polices utilisées</vt:lpstr>
      </vt:variant>
      <vt:variant>
        <vt:i4>18</vt:i4>
      </vt:variant>
      <vt:variant>
        <vt:lpstr>Thème</vt:lpstr>
      </vt:variant>
      <vt:variant>
        <vt:i4>1</vt:i4>
      </vt:variant>
      <vt:variant>
        <vt:lpstr>Titres des diapositives</vt:lpstr>
      </vt:variant>
      <vt:variant>
        <vt:i4>66</vt:i4>
      </vt:variant>
    </vt:vector>
  </HeadingPairs>
  <TitlesOfParts>
    <vt:vector size="85" baseType="lpstr">
      <vt:lpstr>MS PGothic</vt:lpstr>
      <vt:lpstr>SimSun</vt:lpstr>
      <vt:lpstr>Arial</vt:lpstr>
      <vt:lpstr>Arial Black</vt:lpstr>
      <vt:lpstr>Arial Bold</vt:lpstr>
      <vt:lpstr>Arial Narrow</vt:lpstr>
      <vt:lpstr>Arial Rounded MT Bold</vt:lpstr>
      <vt:lpstr>Bell Gothic Std Black</vt:lpstr>
      <vt:lpstr>Berlin Sans FB</vt:lpstr>
      <vt:lpstr>Calibri</vt:lpstr>
      <vt:lpstr>Calibri Light</vt:lpstr>
      <vt:lpstr>Courier New</vt:lpstr>
      <vt:lpstr>等线</vt:lpstr>
      <vt:lpstr>Helvetica</vt:lpstr>
      <vt:lpstr>Segoe UI Symbol</vt:lpstr>
      <vt:lpstr>Times New Roman</vt:lpstr>
      <vt:lpstr>Trebuchet MS</vt:lpstr>
      <vt:lpstr>Wingdings</vt:lpstr>
      <vt:lpstr>Thème Office</vt:lpstr>
      <vt:lpstr>DIRECTIVES SONU  Mises à jour </vt:lpstr>
      <vt:lpstr>Objectifs </vt:lpstr>
      <vt:lpstr>Plan </vt:lpstr>
      <vt:lpstr>Pré éclampsie et éclampsie </vt:lpstr>
      <vt:lpstr>Critères de diagnostic – Pré-éclampsie</vt:lpstr>
      <vt:lpstr>Signes / symptômes additionnels pour le diagnostic de PE Sévère</vt:lpstr>
      <vt:lpstr>Critères de diagnostic de l’éclampsie</vt:lpstr>
      <vt:lpstr>Présentation PowerPoint</vt:lpstr>
      <vt:lpstr>Présentation PowerPoint</vt:lpstr>
      <vt:lpstr>Traitement anticonvulsivant pour la prise en charge de la PES/E</vt:lpstr>
      <vt:lpstr>Présentation PowerPoint</vt:lpstr>
      <vt:lpstr>Traitement anti-hypertenseur</vt:lpstr>
      <vt:lpstr>Moment de l’accouchement </vt:lpstr>
      <vt:lpstr>Risques et bénéfices du traitement conservateur versus le traitement  interventionniste</vt:lpstr>
      <vt:lpstr>Prise en charge interventionniste</vt:lpstr>
      <vt:lpstr>Sulfate de magnésium vs Pidolate de magnésium </vt:lpstr>
      <vt:lpstr>Infections maternelles périnatales</vt:lpstr>
      <vt:lpstr>Recommandations de l’OMS pour la prévention et le traitement des  infections maternelles périnatales </vt:lpstr>
      <vt:lpstr>Prévention des infections maternelles du péripartum </vt:lpstr>
      <vt:lpstr>Prévention des infections maternelles du péripartum </vt:lpstr>
      <vt:lpstr>Prévention des infections maternelles du péripartum </vt:lpstr>
      <vt:lpstr>Prévention des infections maternelles du péripartum </vt:lpstr>
      <vt:lpstr>Prévention des infections maternelles du péripartum </vt:lpstr>
      <vt:lpstr>Présentation PowerPoint</vt:lpstr>
      <vt:lpstr>Présentation PowerPoint</vt:lpstr>
      <vt:lpstr>Présentation PowerPoint</vt:lpstr>
      <vt:lpstr>Traitement des infections maternelles du péripartum </vt:lpstr>
      <vt:lpstr>Corticothérapie prénatale</vt:lpstr>
      <vt:lpstr>Recommandations de l’OMS sur les interventions visant à améliorer l’issue des naissances prématurées : LA  CORTICOTHERAPIE PRENATALE </vt:lpstr>
      <vt:lpstr>Recommandation  1.0 (Forte recommandation)</vt:lpstr>
      <vt:lpstr>Présentation PowerPoint</vt:lpstr>
      <vt:lpstr>Présentation PowerPoint</vt:lpstr>
      <vt:lpstr>Présentation PowerPoint</vt:lpstr>
      <vt:lpstr>Présentation PowerPoint</vt:lpstr>
      <vt:lpstr>Présentation PowerPoint</vt:lpstr>
      <vt:lpstr>Hémorragie du post partum</vt:lpstr>
      <vt:lpstr>Prévention de l’HPP</vt:lpstr>
      <vt:lpstr>Utérotonique pour prévention de HPP</vt:lpstr>
      <vt:lpstr>CAT devant une HPP immédiat </vt:lpstr>
      <vt:lpstr>Recommandation 2017 de l’OMS relative à l’utilisation  de l’acide tranexamique </vt:lpstr>
      <vt:lpstr>Médicaments pour la PEC de HPP</vt:lpstr>
      <vt:lpstr>Tamponnement intra utérin </vt:lpstr>
      <vt:lpstr>Présentation PowerPoint</vt:lpstr>
      <vt:lpstr>Soins post natals  </vt:lpstr>
      <vt:lpstr>RECOMMANDATIONS DE L’OMS  POUR LES SOINS POST NATALS  DE LA MÈRE ET DU NOUVEAU-NÉ </vt:lpstr>
      <vt:lpstr> 12 recommandations   </vt:lpstr>
      <vt:lpstr>Soins post natals pour toutes les mères  et tous les nouveau-nés </vt:lpstr>
      <vt:lpstr>Soins post natals pour toutes les mères  et tous les nouveau-nés </vt:lpstr>
      <vt:lpstr>Soins post natals pour toutes les mères  et tous les nouveau-nés </vt:lpstr>
      <vt:lpstr>Soins post natals pour toutes les mères  et tous les nouveau-nés </vt:lpstr>
      <vt:lpstr>Soins postnatals au nouveau-né </vt:lpstr>
      <vt:lpstr>Soins postnatals au nouveau-né </vt:lpstr>
      <vt:lpstr>Soins postnatals au nouveau-né </vt:lpstr>
      <vt:lpstr>Soins postnatals au nouveau-né </vt:lpstr>
      <vt:lpstr>Soins postnatals au nouveau-né </vt:lpstr>
      <vt:lpstr>Soins postnatals au nouveau-né </vt:lpstr>
      <vt:lpstr>Soins postnatals de la mère </vt:lpstr>
      <vt:lpstr>Soins postnatals de la mère </vt:lpstr>
      <vt:lpstr>Soins postnatals de la mère </vt:lpstr>
      <vt:lpstr>Soins postnatals de la mère </vt:lpstr>
      <vt:lpstr>Soins postnatals de la mère </vt:lpstr>
      <vt:lpstr>Soins postnatals de la mère </vt:lpstr>
      <vt:lpstr>Soins postnatals de la mère </vt:lpstr>
      <vt:lpstr>Soins postnatals de la mère </vt:lpstr>
      <vt:lpstr>Conclusion </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SONU  Mises à jour </dc:title>
  <dc:creator>Bill</dc:creator>
  <cp:lastModifiedBy>Bill</cp:lastModifiedBy>
  <cp:revision>68</cp:revision>
  <dcterms:created xsi:type="dcterms:W3CDTF">2022-01-16T22:48:09Z</dcterms:created>
  <dcterms:modified xsi:type="dcterms:W3CDTF">2022-05-31T01:00:45Z</dcterms:modified>
</cp:coreProperties>
</file>