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354" r:id="rId2"/>
    <p:sldId id="308" r:id="rId3"/>
    <p:sldId id="344" r:id="rId4"/>
    <p:sldId id="359" r:id="rId5"/>
    <p:sldId id="337" r:id="rId6"/>
    <p:sldId id="347" r:id="rId7"/>
    <p:sldId id="366" r:id="rId8"/>
    <p:sldId id="368" r:id="rId9"/>
    <p:sldId id="370" r:id="rId10"/>
    <p:sldId id="303" r:id="rId11"/>
    <p:sldId id="341" r:id="rId12"/>
    <p:sldId id="363" r:id="rId13"/>
    <p:sldId id="371" r:id="rId14"/>
    <p:sldId id="372" r:id="rId15"/>
    <p:sldId id="367" r:id="rId16"/>
    <p:sldId id="321" r:id="rId17"/>
    <p:sldId id="365" r:id="rId18"/>
    <p:sldId id="324" r:id="rId19"/>
    <p:sldId id="350" r:id="rId20"/>
    <p:sldId id="338" r:id="rId21"/>
    <p:sldId id="353" r:id="rId22"/>
    <p:sldId id="352" r:id="rId23"/>
    <p:sldId id="3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86"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5" name="Footer Placeholder 4"/>
          <p:cNvSpPr>
            <a:spLocks noGrp="1"/>
          </p:cNvSpPr>
          <p:nvPr>
            <p:ph type="ftr" sz="quarter" idx="11"/>
          </p:nvPr>
        </p:nvSpPr>
        <p:spPr>
          <a:xfrm>
            <a:off x="2416500" y="329307"/>
            <a:ext cx="4973915" cy="309201"/>
          </a:xfrm>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47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534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475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03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373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334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404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782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88821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31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80632F3-401E-4BDF-8CBC-822E53E980F2}" type="datetimeFigureOut">
              <a:rPr lang="fr-FR" smtClean="0">
                <a:solidFill>
                  <a:prstClr val="black">
                    <a:tint val="75000"/>
                  </a:prstClr>
                </a:solidFill>
              </a:rPr>
              <a:pPr/>
              <a:t>02/06/2022</a:t>
            </a:fld>
            <a:endParaRPr lang="fr-FR">
              <a:solidFill>
                <a:prstClr val="black">
                  <a:tint val="75000"/>
                </a:prstClr>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DD530750-A26A-46C8-8C6F-FB74B8BC74A9}" type="slidenum">
              <a:rPr lang="fr-FR" smtClean="0">
                <a:solidFill>
                  <a:prstClr val="black">
                    <a:tint val="75000"/>
                  </a:prstClr>
                </a:solidFill>
              </a:rPr>
              <a:pPr/>
              <a:t>‹N°›</a:t>
            </a:fld>
            <a:endParaRPr lang="fr-FR">
              <a:solidFill>
                <a:prstClr val="black">
                  <a:tint val="75000"/>
                </a:prstClr>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655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80632F3-401E-4BDF-8CBC-822E53E980F2}" type="datetimeFigureOut">
              <a:rPr lang="fr-FR" smtClean="0"/>
              <a:t>02/06/2022</a:t>
            </a:fld>
            <a:endParaRPr lang="fr-F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D530750-A26A-46C8-8C6F-FB74B8BC74A9}" type="slidenum">
              <a:rPr lang="fr-FR" smtClean="0"/>
              <a:t>‹N°›</a:t>
            </a:fld>
            <a:endParaRPr lang="fr-F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5108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amsid2001@gmail.com" TargetMode="External"/><Relationship Id="rId2" Type="http://schemas.openxmlformats.org/officeDocument/2006/relationships/hyperlink" Target="mailto:aminatakiema2019@gmail.com"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791" y="1404906"/>
            <a:ext cx="11714922" cy="2149748"/>
          </a:xfrm>
          <a:ln w="57150">
            <a:solidFill>
              <a:schemeClr val="tx1"/>
            </a:solidFill>
          </a:ln>
        </p:spPr>
        <p:txBody>
          <a:bodyPr anchor="ctr">
            <a:noAutofit/>
          </a:bodyPr>
          <a:lstStyle/>
          <a:p>
            <a:pPr algn="ctr"/>
            <a:r>
              <a:rPr lang="fr-FR" sz="3200" b="1" dirty="0">
                <a:solidFill>
                  <a:srgbClr val="FFC000"/>
                </a:solidFill>
                <a:latin typeface="Arial" panose="020B0604020202020204" pitchFamily="34" charset="0"/>
                <a:cs typeface="Arial" panose="020B0604020202020204" pitchFamily="34" charset="0"/>
              </a:rPr>
              <a:t/>
            </a:r>
            <a:br>
              <a:rPr lang="fr-FR" sz="3200" b="1" dirty="0">
                <a:solidFill>
                  <a:srgbClr val="FFC000"/>
                </a:solidFill>
                <a:latin typeface="Arial" panose="020B0604020202020204" pitchFamily="34" charset="0"/>
                <a:cs typeface="Arial" panose="020B0604020202020204" pitchFamily="34" charset="0"/>
              </a:rPr>
            </a:br>
            <a:r>
              <a:rPr lang="fr-FR" sz="3200" b="1" cap="none" dirty="0" smtClean="0"/>
              <a:t>CONTRIBUTION DES AGENTS DE SANTÉ COMMUNAUTAIRES DANS LA RÉDUCTION DE LA MORBIMORTALITÉ DANS LES ZONES À FORTS DÉFIS SÉCURITAIRES : CAS DE LA RÉGION DU SAHEL, BURKINA FASO</a:t>
            </a:r>
            <a:r>
              <a:rPr lang="fr-FR" sz="3200" b="1" cap="none" dirty="0" smtClean="0">
                <a:latin typeface="Arial" panose="020B0604020202020204" pitchFamily="34" charset="0"/>
                <a:cs typeface="Arial" panose="020B0604020202020204" pitchFamily="34" charset="0"/>
              </a:rPr>
              <a:t/>
            </a:r>
            <a:br>
              <a:rPr lang="fr-FR" sz="3200" b="1" cap="none" dirty="0" smtClean="0">
                <a:latin typeface="Arial" panose="020B0604020202020204" pitchFamily="34" charset="0"/>
                <a:cs typeface="Arial" panose="020B0604020202020204" pitchFamily="34" charset="0"/>
              </a:rPr>
            </a:br>
            <a:endParaRPr lang="en-GB" sz="3200" b="1" dirty="0">
              <a:solidFill>
                <a:srgbClr val="FFC000"/>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2446474" y="4420609"/>
            <a:ext cx="8096376" cy="726676"/>
          </a:xfrm>
        </p:spPr>
        <p:txBody>
          <a:bodyPr>
            <a:normAutofit fontScale="77500" lnSpcReduction="20000"/>
          </a:bodyPr>
          <a:lstStyle/>
          <a:p>
            <a:pPr algn="ctr"/>
            <a:r>
              <a:rPr lang="fr-FR" b="1" dirty="0" smtClean="0">
                <a:latin typeface="Arial" panose="020B0604020202020204" pitchFamily="34" charset="0"/>
                <a:cs typeface="Arial" panose="020B0604020202020204" pitchFamily="34" charset="0"/>
              </a:rPr>
              <a:t>KIEMA Aminata, </a:t>
            </a:r>
            <a:r>
              <a:rPr lang="fr-FR" b="1" cap="none" dirty="0">
                <a:latin typeface="Arial" panose="020B0604020202020204" pitchFamily="34" charset="0"/>
                <a:cs typeface="Arial" panose="020B0604020202020204" pitchFamily="34" charset="0"/>
              </a:rPr>
              <a:t>S</a:t>
            </a:r>
            <a:r>
              <a:rPr lang="fr-FR" b="1" cap="none" dirty="0" smtClean="0">
                <a:latin typeface="Arial" panose="020B0604020202020204" pitchFamily="34" charset="0"/>
                <a:cs typeface="Arial" panose="020B0604020202020204" pitchFamily="34" charset="0"/>
              </a:rPr>
              <a:t>age femme, Attachée de Santé en Soins Obstétricaux et Gynécologiques</a:t>
            </a:r>
            <a:endParaRPr lang="fr-FR" sz="1800" b="1" dirty="0">
              <a:latin typeface="Arial" panose="020B0604020202020204" pitchFamily="34" charset="0"/>
              <a:cs typeface="Arial" panose="020B0604020202020204" pitchFamily="34" charset="0"/>
            </a:endParaRPr>
          </a:p>
          <a:p>
            <a:pPr algn="ctr"/>
            <a:r>
              <a:rPr lang="fr-FR" sz="1400" b="1" dirty="0">
                <a:latin typeface="Arial" panose="020B0604020202020204" pitchFamily="34" charset="0"/>
                <a:cs typeface="Arial" panose="020B0604020202020204" pitchFamily="34" charset="0"/>
              </a:rPr>
              <a:t>Direction régionale de la santé du Sahel/Ministère de la Santé, Burkina Faso</a:t>
            </a:r>
          </a:p>
          <a:p>
            <a:endParaRPr lang="fr-FR" sz="1800" b="1" dirty="0">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08EC6943-AEFB-4E8A-8071-0A993AF49BD8}"/>
              </a:ext>
            </a:extLst>
          </p:cNvPr>
          <p:cNvSpPr txBox="1">
            <a:spLocks/>
          </p:cNvSpPr>
          <p:nvPr/>
        </p:nvSpPr>
        <p:spPr>
          <a:xfrm>
            <a:off x="251791" y="106018"/>
            <a:ext cx="11714921" cy="1138146"/>
          </a:xfrm>
          <a:prstGeom prst="rect">
            <a:avLst/>
          </a:prstGeom>
          <a:ln w="57150">
            <a:solidFill>
              <a:srgbClr val="00B0F0"/>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fr-FR" sz="2800" dirty="0" smtClean="0">
                <a:solidFill>
                  <a:srgbClr val="00B0F0"/>
                </a:solidFill>
              </a:rPr>
              <a:t>8ÈMES JOURNÉES RÉGIONALES DE LA SOGOB</a:t>
            </a:r>
            <a:endParaRPr lang="fr-BF" sz="28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Sous-titre 2">
            <a:extLst>
              <a:ext uri="{FF2B5EF4-FFF2-40B4-BE49-F238E27FC236}">
                <a16:creationId xmlns:a16="http://schemas.microsoft.com/office/drawing/2014/main" id="{B3096549-3326-468C-9741-91723AF0DA55}"/>
              </a:ext>
            </a:extLst>
          </p:cNvPr>
          <p:cNvSpPr txBox="1">
            <a:spLocks/>
          </p:cNvSpPr>
          <p:nvPr/>
        </p:nvSpPr>
        <p:spPr>
          <a:xfrm>
            <a:off x="5751443" y="5583291"/>
            <a:ext cx="5883966" cy="3815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800" dirty="0"/>
              <a:t>Tenkodogo du 02 au 04 juin 2022</a:t>
            </a:r>
            <a:endParaRPr lang="fr-FR" sz="1800" i="1" dirty="0">
              <a:latin typeface="Arial" panose="020B0604020202020204" pitchFamily="34" charset="0"/>
              <a:cs typeface="Arial" panose="020B0604020202020204" pitchFamily="34" charset="0"/>
            </a:endParaRPr>
          </a:p>
        </p:txBody>
      </p:sp>
      <p:pic>
        <p:nvPicPr>
          <p:cNvPr id="7" name="Picture 3" descr="j0186521"/>
          <p:cNvPicPr>
            <a:picLocks noChangeAspect="1" noChangeArrowheads="1" noCrop="1"/>
          </p:cNvPicPr>
          <p:nvPr/>
        </p:nvPicPr>
        <p:blipFill>
          <a:blip r:embed="rId2" cstate="print"/>
          <a:srcRect/>
          <a:stretch>
            <a:fillRect/>
          </a:stretch>
        </p:blipFill>
        <p:spPr bwMode="auto">
          <a:xfrm>
            <a:off x="314892" y="157445"/>
            <a:ext cx="1301961" cy="999179"/>
          </a:xfrm>
          <a:prstGeom prst="rect">
            <a:avLst/>
          </a:prstGeom>
          <a:noFill/>
          <a:ln w="9525">
            <a:noFill/>
            <a:miter lim="800000"/>
            <a:headEnd/>
            <a:tailEnd/>
          </a:ln>
        </p:spPr>
      </p:pic>
      <p:pic>
        <p:nvPicPr>
          <p:cNvPr id="8" name="Image 7">
            <a:extLst>
              <a:ext uri="{FF2B5EF4-FFF2-40B4-BE49-F238E27FC236}">
                <a16:creationId xmlns:a16="http://schemas.microsoft.com/office/drawing/2014/main" id="{9B2D6752-2B90-4F8F-9F89-A1E9DB1FE3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62" r="7692"/>
          <a:stretch/>
        </p:blipFill>
        <p:spPr bwMode="auto">
          <a:xfrm>
            <a:off x="10857742" y="106017"/>
            <a:ext cx="1172071" cy="11381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3311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B3FB1-DEEA-4E03-BDCF-FA42E16E2088}"/>
              </a:ext>
            </a:extLst>
          </p:cNvPr>
          <p:cNvSpPr>
            <a:spLocks noGrp="1"/>
          </p:cNvSpPr>
          <p:nvPr>
            <p:ph type="title"/>
          </p:nvPr>
        </p:nvSpPr>
        <p:spPr>
          <a:xfrm>
            <a:off x="133225" y="388189"/>
            <a:ext cx="11838754" cy="652791"/>
          </a:xfrm>
          <a:solidFill>
            <a:schemeClr val="bg1"/>
          </a:solidFill>
          <a:ln w="38100">
            <a:solidFill>
              <a:schemeClr val="tx1"/>
            </a:solidFill>
          </a:ln>
        </p:spPr>
        <p:txBody>
          <a:bodyPr>
            <a:normAutofit/>
          </a:bodyPr>
          <a:lstStyle/>
          <a:p>
            <a:pPr algn="ctr"/>
            <a:r>
              <a:rPr lang="fr-FR" b="1" dirty="0" smtClean="0"/>
              <a:t>Méthodologie DE L’ETUDE</a:t>
            </a:r>
            <a:endParaRPr lang="fr-FR" dirty="0"/>
          </a:p>
        </p:txBody>
      </p:sp>
      <p:sp>
        <p:nvSpPr>
          <p:cNvPr id="3" name="Espace réservé du contenu 2">
            <a:extLst>
              <a:ext uri="{FF2B5EF4-FFF2-40B4-BE49-F238E27FC236}">
                <a16:creationId xmlns:a16="http://schemas.microsoft.com/office/drawing/2014/main" id="{9852E66F-B2ED-42E7-867B-24D1F8B626AC}"/>
              </a:ext>
            </a:extLst>
          </p:cNvPr>
          <p:cNvSpPr>
            <a:spLocks noGrp="1"/>
          </p:cNvSpPr>
          <p:nvPr>
            <p:ph idx="1"/>
          </p:nvPr>
        </p:nvSpPr>
        <p:spPr>
          <a:xfrm>
            <a:off x="133225" y="1040980"/>
            <a:ext cx="11838754" cy="5092534"/>
          </a:xfrm>
          <a:solidFill>
            <a:schemeClr val="bg1"/>
          </a:solidFill>
          <a:ln w="28575"/>
        </p:spPr>
        <p:style>
          <a:lnRef idx="2">
            <a:schemeClr val="accent1"/>
          </a:lnRef>
          <a:fillRef idx="1">
            <a:schemeClr val="lt1"/>
          </a:fillRef>
          <a:effectRef idx="0">
            <a:schemeClr val="accent1"/>
          </a:effectRef>
          <a:fontRef idx="minor">
            <a:schemeClr val="dk1"/>
          </a:fontRef>
        </p:style>
        <p:txBody>
          <a:bodyPr>
            <a:normAutofit/>
          </a:bodyPr>
          <a:lstStyle/>
          <a:p>
            <a:r>
              <a:rPr lang="fr-FR" sz="3200" dirty="0">
                <a:latin typeface="Calibri" panose="020F0502020204030204" pitchFamily="34" charset="0"/>
                <a:cs typeface="Calibri" panose="020F0502020204030204" pitchFamily="34" charset="0"/>
              </a:rPr>
              <a:t>E</a:t>
            </a:r>
            <a:r>
              <a:rPr lang="fr-FR" sz="3200" dirty="0" smtClean="0">
                <a:latin typeface="Calibri" panose="020F0502020204030204" pitchFamily="34" charset="0"/>
                <a:cs typeface="Calibri" panose="020F0502020204030204" pitchFamily="34" charset="0"/>
              </a:rPr>
              <a:t>tude </a:t>
            </a:r>
            <a:r>
              <a:rPr lang="fr-FR" sz="3200" dirty="0">
                <a:latin typeface="Calibri" panose="020F0502020204030204" pitchFamily="34" charset="0"/>
                <a:cs typeface="Calibri" panose="020F0502020204030204" pitchFamily="34" charset="0"/>
              </a:rPr>
              <a:t>transversale a été conduite du 07 au 19 février 2022 et a concerné les accoucheuses </a:t>
            </a:r>
            <a:r>
              <a:rPr lang="fr-FR" sz="3200" dirty="0" smtClean="0">
                <a:latin typeface="Calibri" panose="020F0502020204030204" pitchFamily="34" charset="0"/>
                <a:cs typeface="Calibri" panose="020F0502020204030204" pitchFamily="34" charset="0"/>
              </a:rPr>
              <a:t>villageoises (AV) </a:t>
            </a:r>
            <a:r>
              <a:rPr lang="fr-FR" sz="3200" dirty="0">
                <a:latin typeface="Calibri" panose="020F0502020204030204" pitchFamily="34" charset="0"/>
                <a:cs typeface="Calibri" panose="020F0502020204030204" pitchFamily="34" charset="0"/>
              </a:rPr>
              <a:t>et les </a:t>
            </a:r>
            <a:r>
              <a:rPr lang="fr-FR" sz="3200" dirty="0" smtClean="0">
                <a:latin typeface="Calibri" panose="020F0502020204030204" pitchFamily="34" charset="0"/>
                <a:cs typeface="Calibri" panose="020F0502020204030204" pitchFamily="34" charset="0"/>
              </a:rPr>
              <a:t>parturientes </a:t>
            </a:r>
          </a:p>
          <a:p>
            <a:r>
              <a:rPr lang="fr-FR" sz="3200" dirty="0">
                <a:latin typeface="Calibri" panose="020F0502020204030204" pitchFamily="34" charset="0"/>
                <a:cs typeface="Calibri" panose="020F0502020204030204" pitchFamily="34" charset="0"/>
              </a:rPr>
              <a:t>O</a:t>
            </a:r>
            <a:r>
              <a:rPr lang="fr-FR" sz="3200" dirty="0" smtClean="0">
                <a:latin typeface="Calibri" panose="020F0502020204030204" pitchFamily="34" charset="0"/>
                <a:cs typeface="Calibri" panose="020F0502020204030204" pitchFamily="34" charset="0"/>
              </a:rPr>
              <a:t>utils </a:t>
            </a:r>
            <a:r>
              <a:rPr lang="fr-FR" sz="3200" dirty="0">
                <a:latin typeface="Calibri" panose="020F0502020204030204" pitchFamily="34" charset="0"/>
                <a:cs typeface="Calibri" panose="020F0502020204030204" pitchFamily="34" charset="0"/>
              </a:rPr>
              <a:t>que sont la grille de revue documentaire, le questionnaire et la grille d’entrevue semi-structurée ont été </a:t>
            </a:r>
            <a:r>
              <a:rPr lang="fr-FR" sz="3200" dirty="0" smtClean="0">
                <a:latin typeface="Calibri" panose="020F0502020204030204" pitchFamily="34" charset="0"/>
                <a:cs typeface="Calibri" panose="020F0502020204030204" pitchFamily="34" charset="0"/>
              </a:rPr>
              <a:t>utilisés </a:t>
            </a:r>
          </a:p>
          <a:p>
            <a:r>
              <a:rPr lang="fr-FR" sz="3200" dirty="0">
                <a:latin typeface="Calibri" panose="020F0502020204030204" pitchFamily="34" charset="0"/>
                <a:cs typeface="Calibri" panose="020F0502020204030204" pitchFamily="34" charset="0"/>
              </a:rPr>
              <a:t>D</a:t>
            </a:r>
            <a:r>
              <a:rPr lang="fr-FR" sz="3200" dirty="0" smtClean="0">
                <a:latin typeface="Calibri" panose="020F0502020204030204" pitchFamily="34" charset="0"/>
                <a:cs typeface="Calibri" panose="020F0502020204030204" pitchFamily="34" charset="0"/>
              </a:rPr>
              <a:t>onnées </a:t>
            </a:r>
            <a:r>
              <a:rPr lang="fr-FR" sz="3200" dirty="0">
                <a:latin typeface="Calibri" panose="020F0502020204030204" pitchFamily="34" charset="0"/>
                <a:cs typeface="Calibri" panose="020F0502020204030204" pitchFamily="34" charset="0"/>
              </a:rPr>
              <a:t>ont été traitées, compilées et analysées avec les logiciels Epi Info et </a:t>
            </a:r>
            <a:r>
              <a:rPr lang="fr-FR" sz="3200" dirty="0" smtClean="0">
                <a:latin typeface="Calibri" panose="020F0502020204030204" pitchFamily="34" charset="0"/>
                <a:cs typeface="Calibri" panose="020F0502020204030204" pitchFamily="34" charset="0"/>
              </a:rPr>
              <a:t>Excel</a:t>
            </a:r>
            <a:endParaRPr lang="fr-F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7696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B3FB1-DEEA-4E03-BDCF-FA42E16E2088}"/>
              </a:ext>
            </a:extLst>
          </p:cNvPr>
          <p:cNvSpPr>
            <a:spLocks noGrp="1"/>
          </p:cNvSpPr>
          <p:nvPr>
            <p:ph type="title"/>
          </p:nvPr>
        </p:nvSpPr>
        <p:spPr>
          <a:xfrm>
            <a:off x="333059" y="346959"/>
            <a:ext cx="11542029" cy="652791"/>
          </a:xfrm>
          <a:solidFill>
            <a:schemeClr val="bg1"/>
          </a:solidFill>
          <a:ln w="38100">
            <a:solidFill>
              <a:schemeClr val="tx1"/>
            </a:solidFill>
          </a:ln>
        </p:spPr>
        <p:txBody>
          <a:bodyPr>
            <a:normAutofit/>
          </a:bodyPr>
          <a:lstStyle/>
          <a:p>
            <a:pPr algn="ctr"/>
            <a:r>
              <a:rPr lang="fr-FR" b="1" dirty="0">
                <a:latin typeface="Arial" panose="020B0604020202020204" pitchFamily="34" charset="0"/>
                <a:cs typeface="Arial" panose="020B0604020202020204" pitchFamily="34" charset="0"/>
              </a:rPr>
              <a:t>Résultats DE L’ETUDE </a:t>
            </a:r>
          </a:p>
        </p:txBody>
      </p:sp>
      <p:sp>
        <p:nvSpPr>
          <p:cNvPr id="3" name="Espace réservé du contenu 2">
            <a:extLst>
              <a:ext uri="{FF2B5EF4-FFF2-40B4-BE49-F238E27FC236}">
                <a16:creationId xmlns:a16="http://schemas.microsoft.com/office/drawing/2014/main" id="{9852E66F-B2ED-42E7-867B-24D1F8B626AC}"/>
              </a:ext>
            </a:extLst>
          </p:cNvPr>
          <p:cNvSpPr>
            <a:spLocks noGrp="1"/>
          </p:cNvSpPr>
          <p:nvPr>
            <p:ph idx="1"/>
          </p:nvPr>
        </p:nvSpPr>
        <p:spPr>
          <a:xfrm>
            <a:off x="333059" y="1005806"/>
            <a:ext cx="11542029" cy="5019545"/>
          </a:xfrm>
          <a:solidFill>
            <a:schemeClr val="bg1"/>
          </a:solidFill>
          <a:ln w="28575"/>
        </p:spPr>
        <p:style>
          <a:lnRef idx="2">
            <a:schemeClr val="accent1"/>
          </a:lnRef>
          <a:fillRef idx="1">
            <a:schemeClr val="lt1"/>
          </a:fillRef>
          <a:effectRef idx="0">
            <a:schemeClr val="accent1"/>
          </a:effectRef>
          <a:fontRef idx="minor">
            <a:schemeClr val="dk1"/>
          </a:fontRef>
        </p:style>
        <p:txBody>
          <a:bodyPr>
            <a:normAutofit fontScale="92500"/>
          </a:bodyPr>
          <a:lstStyle/>
          <a:p>
            <a:r>
              <a:rPr lang="fr-FR" sz="3200" dirty="0">
                <a:latin typeface="Calibri" panose="020F0502020204030204" pitchFamily="34" charset="0"/>
                <a:cs typeface="Calibri" panose="020F0502020204030204" pitchFamily="34" charset="0"/>
              </a:rPr>
              <a:t>E</a:t>
            </a:r>
            <a:r>
              <a:rPr lang="fr-FR" sz="3200" dirty="0" smtClean="0">
                <a:latin typeface="Calibri" panose="020F0502020204030204" pitchFamily="34" charset="0"/>
                <a:cs typeface="Calibri" panose="020F0502020204030204" pitchFamily="34" charset="0"/>
              </a:rPr>
              <a:t>tude </a:t>
            </a:r>
            <a:r>
              <a:rPr lang="fr-FR" sz="3200" dirty="0">
                <a:latin typeface="Calibri" panose="020F0502020204030204" pitchFamily="34" charset="0"/>
                <a:cs typeface="Calibri" panose="020F0502020204030204" pitchFamily="34" charset="0"/>
              </a:rPr>
              <a:t>relève une mise en œuvre effective de la stratégie depuis 2019 </a:t>
            </a:r>
            <a:r>
              <a:rPr lang="fr-FR" sz="3200" dirty="0">
                <a:solidFill>
                  <a:schemeClr val="tx1"/>
                </a:solidFill>
                <a:latin typeface="Calibri" panose="020F0502020204030204" pitchFamily="34" charset="0"/>
                <a:cs typeface="Calibri" panose="020F0502020204030204" pitchFamily="34" charset="0"/>
              </a:rPr>
              <a:t>par </a:t>
            </a:r>
            <a:r>
              <a:rPr lang="fr-FR" sz="3200" b="1" dirty="0" smtClean="0">
                <a:solidFill>
                  <a:schemeClr val="tx1"/>
                </a:solidFill>
                <a:latin typeface="Calibri" panose="020F0502020204030204" pitchFamily="34" charset="0"/>
                <a:cs typeface="Calibri" panose="020F0502020204030204" pitchFamily="34" charset="0"/>
              </a:rPr>
              <a:t>636/776</a:t>
            </a:r>
            <a:r>
              <a:rPr lang="fr-FR" sz="3200" dirty="0" smtClean="0">
                <a:solidFill>
                  <a:schemeClr val="tx1"/>
                </a:solidFill>
                <a:latin typeface="Calibri" panose="020F0502020204030204" pitchFamily="34" charset="0"/>
                <a:cs typeface="Calibri" panose="020F0502020204030204" pitchFamily="34" charset="0"/>
              </a:rPr>
              <a:t> </a:t>
            </a:r>
            <a:r>
              <a:rPr lang="fr-FR" sz="3200" dirty="0">
                <a:solidFill>
                  <a:schemeClr val="tx1"/>
                </a:solidFill>
                <a:latin typeface="Calibri" panose="020F0502020204030204" pitchFamily="34" charset="0"/>
                <a:cs typeface="Calibri" panose="020F0502020204030204" pitchFamily="34" charset="0"/>
              </a:rPr>
              <a:t>accoucheuses </a:t>
            </a:r>
            <a:r>
              <a:rPr lang="fr-FR" sz="3200" dirty="0" smtClean="0">
                <a:solidFill>
                  <a:schemeClr val="tx1"/>
                </a:solidFill>
                <a:latin typeface="Calibri" panose="020F0502020204030204" pitchFamily="34" charset="0"/>
                <a:cs typeface="Calibri" panose="020F0502020204030204" pitchFamily="34" charset="0"/>
              </a:rPr>
              <a:t>villageoises formées</a:t>
            </a:r>
          </a:p>
          <a:p>
            <a:r>
              <a:rPr lang="fr-FR" sz="3200" dirty="0" smtClean="0">
                <a:latin typeface="Calibri" panose="020F0502020204030204" pitchFamily="34" charset="0"/>
                <a:cs typeface="Calibri" panose="020F0502020204030204" pitchFamily="34" charset="0"/>
              </a:rPr>
              <a:t> </a:t>
            </a:r>
            <a:r>
              <a:rPr lang="fr-FR" sz="3200" dirty="0">
                <a:latin typeface="Calibri" panose="020F0502020204030204" pitchFamily="34" charset="0"/>
                <a:cs typeface="Calibri" panose="020F0502020204030204" pitchFamily="34" charset="0"/>
              </a:rPr>
              <a:t>Elle a permis d’assister 8871 parturientes pour 8721 naissances vivantes, </a:t>
            </a:r>
            <a:r>
              <a:rPr lang="fr-FR" sz="3200" dirty="0" smtClean="0">
                <a:latin typeface="Calibri" panose="020F0502020204030204" pitchFamily="34" charset="0"/>
                <a:cs typeface="Calibri" panose="020F0502020204030204" pitchFamily="34" charset="0"/>
              </a:rPr>
              <a:t>108 </a:t>
            </a:r>
            <a:r>
              <a:rPr lang="fr-FR" sz="3200" b="1" dirty="0">
                <a:latin typeface="Calibri" panose="020F0502020204030204" pitchFamily="34" charset="0"/>
                <a:cs typeface="Calibri" panose="020F0502020204030204" pitchFamily="34" charset="0"/>
              </a:rPr>
              <a:t>morts né frais</a:t>
            </a:r>
            <a:r>
              <a:rPr lang="fr-FR" sz="3200" dirty="0">
                <a:latin typeface="Calibri" panose="020F0502020204030204" pitchFamily="34" charset="0"/>
                <a:cs typeface="Calibri" panose="020F0502020204030204" pitchFamily="34" charset="0"/>
              </a:rPr>
              <a:t>, 42 morts né macérés et </a:t>
            </a:r>
            <a:r>
              <a:rPr lang="fr-FR" sz="3200" dirty="0" smtClean="0">
                <a:latin typeface="Calibri" panose="020F0502020204030204" pitchFamily="34" charset="0"/>
                <a:cs typeface="Calibri" panose="020F0502020204030204" pitchFamily="34" charset="0"/>
              </a:rPr>
              <a:t>07 DM</a:t>
            </a:r>
          </a:p>
          <a:p>
            <a:r>
              <a:rPr lang="fr-FR" sz="3200" dirty="0" smtClean="0">
                <a:latin typeface="Calibri" panose="020F0502020204030204" pitchFamily="34" charset="0"/>
                <a:cs typeface="Calibri" panose="020F0502020204030204" pitchFamily="34" charset="0"/>
              </a:rPr>
              <a:t>Des </a:t>
            </a:r>
            <a:r>
              <a:rPr lang="fr-FR" sz="3200" dirty="0">
                <a:latin typeface="Calibri" panose="020F0502020204030204" pitchFamily="34" charset="0"/>
                <a:cs typeface="Calibri" panose="020F0502020204030204" pitchFamily="34" charset="0"/>
              </a:rPr>
              <a:t>cas de saignements (139) ont été gérés avec l’assistance à distance des </a:t>
            </a:r>
            <a:r>
              <a:rPr lang="fr-FR" sz="3200" b="1" dirty="0">
                <a:latin typeface="Calibri" panose="020F0502020204030204" pitchFamily="34" charset="0"/>
                <a:cs typeface="Calibri" panose="020F0502020204030204" pitchFamily="34" charset="0"/>
              </a:rPr>
              <a:t>agents des maternités </a:t>
            </a:r>
            <a:r>
              <a:rPr lang="fr-FR" sz="3200" dirty="0">
                <a:latin typeface="Calibri" panose="020F0502020204030204" pitchFamily="34" charset="0"/>
                <a:cs typeface="Calibri" panose="020F0502020204030204" pitchFamily="34" charset="0"/>
              </a:rPr>
              <a:t>et </a:t>
            </a:r>
            <a:r>
              <a:rPr lang="fr-FR" sz="3200" dirty="0">
                <a:solidFill>
                  <a:schemeClr val="tx1"/>
                </a:solidFill>
                <a:latin typeface="Calibri" panose="020F0502020204030204" pitchFamily="34" charset="0"/>
                <a:cs typeface="Calibri" panose="020F0502020204030204" pitchFamily="34" charset="0"/>
              </a:rPr>
              <a:t>les évacuations </a:t>
            </a:r>
            <a:r>
              <a:rPr lang="fr-FR" sz="3200" dirty="0" smtClean="0">
                <a:solidFill>
                  <a:schemeClr val="tx1"/>
                </a:solidFill>
                <a:latin typeface="Calibri" panose="020F0502020204030204" pitchFamily="34" charset="0"/>
                <a:cs typeface="Calibri" panose="020F0502020204030204" pitchFamily="34" charset="0"/>
              </a:rPr>
              <a:t>communautaires </a:t>
            </a:r>
            <a:r>
              <a:rPr lang="fr-FR" sz="3200" b="1" dirty="0" smtClean="0">
                <a:solidFill>
                  <a:schemeClr val="tx1"/>
                </a:solidFill>
                <a:latin typeface="Calibri" panose="020F0502020204030204" pitchFamily="34" charset="0"/>
                <a:cs typeface="Calibri" panose="020F0502020204030204" pitchFamily="34" charset="0"/>
              </a:rPr>
              <a:t>en souffrance</a:t>
            </a:r>
          </a:p>
          <a:p>
            <a:r>
              <a:rPr lang="fr-FR" sz="3200" dirty="0" smtClean="0">
                <a:latin typeface="Calibri" panose="020F0502020204030204" pitchFamily="34" charset="0"/>
                <a:cs typeface="Calibri" panose="020F0502020204030204" pitchFamily="34" charset="0"/>
              </a:rPr>
              <a:t>Cependant</a:t>
            </a:r>
            <a:r>
              <a:rPr lang="fr-FR" sz="3200" dirty="0">
                <a:latin typeface="Calibri" panose="020F0502020204030204" pitchFamily="34" charset="0"/>
                <a:cs typeface="Calibri" panose="020F0502020204030204" pitchFamily="34" charset="0"/>
              </a:rPr>
              <a:t>, elle révèle une offre très de </a:t>
            </a:r>
            <a:r>
              <a:rPr lang="fr-FR" sz="3200" b="1" dirty="0">
                <a:latin typeface="Calibri" panose="020F0502020204030204" pitchFamily="34" charset="0"/>
                <a:cs typeface="Calibri" panose="020F0502020204030204" pitchFamily="34" charset="0"/>
              </a:rPr>
              <a:t>limitée </a:t>
            </a:r>
            <a:r>
              <a:rPr lang="fr-FR" sz="3200" b="1" dirty="0" smtClean="0">
                <a:latin typeface="Calibri" panose="020F0502020204030204" pitchFamily="34" charset="0"/>
                <a:cs typeface="Calibri" panose="020F0502020204030204" pitchFamily="34" charset="0"/>
              </a:rPr>
              <a:t>des soins préventifs</a:t>
            </a:r>
            <a:endParaRPr lang="fr-FR"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980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16E2CB-9C55-44D4-8E30-348A87AA61AD}"/>
              </a:ext>
            </a:extLst>
          </p:cNvPr>
          <p:cNvSpPr>
            <a:spLocks noGrp="1"/>
          </p:cNvSpPr>
          <p:nvPr>
            <p:ph type="title"/>
          </p:nvPr>
        </p:nvSpPr>
        <p:spPr>
          <a:xfrm>
            <a:off x="260393" y="96890"/>
            <a:ext cx="11651029" cy="872011"/>
          </a:xfrm>
          <a:noFill/>
          <a:ln w="38100">
            <a:solidFill>
              <a:schemeClr val="tx1"/>
            </a:solidFill>
          </a:ln>
        </p:spPr>
        <p:txBody>
          <a:bodyPr>
            <a:normAutofit/>
          </a:bodyPr>
          <a:lstStyle/>
          <a:p>
            <a:pPr algn="ctr"/>
            <a:r>
              <a:rPr lang="fr-FR" sz="3200" b="1" dirty="0">
                <a:latin typeface="Arial" panose="020B0604020202020204" pitchFamily="34" charset="0"/>
                <a:cs typeface="Arial" panose="020B0604020202020204" pitchFamily="34" charset="0"/>
              </a:rPr>
              <a:t>Conclusion </a:t>
            </a:r>
            <a:r>
              <a:rPr lang="fr-FR" sz="3200" b="1" dirty="0" smtClean="0">
                <a:latin typeface="Arial" panose="020B0604020202020204" pitchFamily="34" charset="0"/>
                <a:cs typeface="Arial" panose="020B0604020202020204" pitchFamily="34" charset="0"/>
              </a:rPr>
              <a:t>1/2</a:t>
            </a:r>
            <a:endParaRPr lang="fr-FR" sz="32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54FAD40-3469-4516-8453-0D78E390183F}"/>
              </a:ext>
            </a:extLst>
          </p:cNvPr>
          <p:cNvSpPr>
            <a:spLocks noGrp="1"/>
          </p:cNvSpPr>
          <p:nvPr>
            <p:ph idx="1"/>
          </p:nvPr>
        </p:nvSpPr>
        <p:spPr>
          <a:xfrm>
            <a:off x="260393" y="968901"/>
            <a:ext cx="11651030" cy="5136477"/>
          </a:xfrm>
          <a:ln w="28575"/>
        </p:spPr>
        <p:style>
          <a:lnRef idx="2">
            <a:schemeClr val="accent1"/>
          </a:lnRef>
          <a:fillRef idx="1">
            <a:schemeClr val="lt1"/>
          </a:fillRef>
          <a:effectRef idx="0">
            <a:schemeClr val="accent1"/>
          </a:effectRef>
          <a:fontRef idx="minor">
            <a:schemeClr val="dk1"/>
          </a:fontRef>
        </p:style>
        <p:txBody>
          <a:bodyPr>
            <a:normAutofit/>
          </a:bodyPr>
          <a:lstStyle/>
          <a:p>
            <a:pPr algn="just"/>
            <a:r>
              <a:rPr lang="fr-FR" sz="3200" dirty="0">
                <a:latin typeface="Calibri" panose="020F0502020204030204" pitchFamily="34" charset="0"/>
                <a:cs typeface="Calibri" panose="020F0502020204030204" pitchFamily="34" charset="0"/>
              </a:rPr>
              <a:t>Stratégie d’assistance communautaire des parturientes dans le Sahel burkinabè a été effective préservant des vies de mères et de </a:t>
            </a:r>
            <a:r>
              <a:rPr lang="fr-FR" sz="3200" dirty="0" err="1" smtClean="0">
                <a:latin typeface="Calibri" panose="020F0502020204030204" pitchFamily="34" charset="0"/>
                <a:cs typeface="Calibri" panose="020F0502020204030204" pitchFamily="34" charset="0"/>
              </a:rPr>
              <a:t>nnés</a:t>
            </a:r>
            <a:endParaRPr lang="fr-FR" sz="3200" dirty="0">
              <a:latin typeface="Calibri" panose="020F0502020204030204" pitchFamily="34" charset="0"/>
              <a:cs typeface="Calibri" panose="020F0502020204030204" pitchFamily="34" charset="0"/>
            </a:endParaRPr>
          </a:p>
          <a:p>
            <a:pPr algn="just"/>
            <a:r>
              <a:rPr lang="fr-FR" sz="3200" dirty="0" smtClean="0">
                <a:latin typeface="Calibri" panose="020F0502020204030204" pitchFamily="34" charset="0"/>
                <a:cs typeface="Calibri" panose="020F0502020204030204" pitchFamily="34" charset="0"/>
              </a:rPr>
              <a:t> </a:t>
            </a:r>
            <a:r>
              <a:rPr lang="fr-FR" sz="3200" dirty="0">
                <a:latin typeface="Calibri" panose="020F0502020204030204" pitchFamily="34" charset="0"/>
                <a:cs typeface="Calibri" panose="020F0502020204030204" pitchFamily="34" charset="0"/>
              </a:rPr>
              <a:t>S</a:t>
            </a:r>
            <a:r>
              <a:rPr lang="fr-FR" sz="3200" dirty="0" smtClean="0">
                <a:latin typeface="Calibri" panose="020F0502020204030204" pitchFamily="34" charset="0"/>
                <a:cs typeface="Calibri" panose="020F0502020204030204" pitchFamily="34" charset="0"/>
              </a:rPr>
              <a:t>uppléé </a:t>
            </a:r>
            <a:r>
              <a:rPr lang="fr-FR" sz="3200" dirty="0">
                <a:latin typeface="Calibri" panose="020F0502020204030204" pitchFamily="34" charset="0"/>
                <a:cs typeface="Calibri" panose="020F0502020204030204" pitchFamily="34" charset="0"/>
              </a:rPr>
              <a:t>au dysfonctionnement des maternités mais mérite un </a:t>
            </a:r>
            <a:r>
              <a:rPr lang="fr-FR" sz="3200" dirty="0" smtClean="0">
                <a:latin typeface="Calibri" panose="020F0502020204030204" pitchFamily="34" charset="0"/>
                <a:cs typeface="Calibri" panose="020F0502020204030204" pitchFamily="34" charset="0"/>
              </a:rPr>
              <a:t>renforcement </a:t>
            </a:r>
            <a:endParaRPr lang="fr-FR" sz="3200" dirty="0">
              <a:latin typeface="Calibri" panose="020F0502020204030204" pitchFamily="34" charset="0"/>
              <a:cs typeface="Calibri" panose="020F0502020204030204" pitchFamily="34" charset="0"/>
            </a:endParaRPr>
          </a:p>
          <a:p>
            <a:pPr algn="just"/>
            <a:r>
              <a:rPr lang="fr-FR" sz="3200" dirty="0">
                <a:latin typeface="Calibri" panose="020F0502020204030204" pitchFamily="34" charset="0"/>
                <a:cs typeface="Calibri" panose="020F0502020204030204" pitchFamily="34" charset="0"/>
              </a:rPr>
              <a:t>D</a:t>
            </a:r>
            <a:r>
              <a:rPr lang="fr-FR" sz="3200" dirty="0" smtClean="0">
                <a:latin typeface="Calibri" panose="020F0502020204030204" pitchFamily="34" charset="0"/>
                <a:cs typeface="Calibri" panose="020F0502020204030204" pitchFamily="34" charset="0"/>
              </a:rPr>
              <a:t>es </a:t>
            </a:r>
            <a:r>
              <a:rPr lang="fr-FR" sz="3200" dirty="0">
                <a:latin typeface="Calibri" panose="020F0502020204030204" pitchFamily="34" charset="0"/>
                <a:cs typeface="Calibri" panose="020F0502020204030204" pitchFamily="34" charset="0"/>
              </a:rPr>
              <a:t>milliers de femmes enceintes  et d’enfants ont été assistés en communautés grâce à cette  </a:t>
            </a:r>
            <a:r>
              <a:rPr lang="fr-FR" sz="3200" b="1" dirty="0">
                <a:latin typeface="Calibri" panose="020F0502020204030204" pitchFamily="34" charset="0"/>
                <a:cs typeface="Calibri" panose="020F0502020204030204" pitchFamily="34" charset="0"/>
              </a:rPr>
              <a:t>stratégie de résilience </a:t>
            </a:r>
          </a:p>
          <a:p>
            <a:pPr marL="0" indent="0" algn="just">
              <a:buNone/>
            </a:pPr>
            <a:endParaRPr lang="fr-FR" i="1" dirty="0">
              <a:latin typeface="Calibri" panose="020F0502020204030204" pitchFamily="34" charset="0"/>
              <a:cs typeface="Calibri" panose="020F0502020204030204" pitchFamily="34" charset="0"/>
            </a:endParaRPr>
          </a:p>
          <a:p>
            <a:pPr algn="just"/>
            <a:endParaRPr lang="fr-FR" dirty="0">
              <a:latin typeface="Calibri" panose="020F0502020204030204" pitchFamily="34" charset="0"/>
              <a:cs typeface="Calibri" panose="020F0502020204030204" pitchFamily="34" charset="0"/>
            </a:endParaRPr>
          </a:p>
          <a:p>
            <a:pPr algn="just"/>
            <a:endParaRPr lang="fr-FR" dirty="0"/>
          </a:p>
          <a:p>
            <a:pPr marL="0" indent="0" algn="just">
              <a:buNone/>
            </a:pPr>
            <a:endParaRPr lang="fr-FR" dirty="0">
              <a:solidFill>
                <a:srgbClr val="FF0000"/>
              </a:solidFill>
            </a:endParaRPr>
          </a:p>
        </p:txBody>
      </p:sp>
    </p:spTree>
    <p:extLst>
      <p:ext uri="{BB962C8B-B14F-4D97-AF65-F5344CB8AC3E}">
        <p14:creationId xmlns:p14="http://schemas.microsoft.com/office/powerpoint/2010/main" val="3823251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16E2CB-9C55-44D4-8E30-348A87AA61AD}"/>
              </a:ext>
            </a:extLst>
          </p:cNvPr>
          <p:cNvSpPr>
            <a:spLocks noGrp="1"/>
          </p:cNvSpPr>
          <p:nvPr>
            <p:ph type="title"/>
          </p:nvPr>
        </p:nvSpPr>
        <p:spPr>
          <a:xfrm>
            <a:off x="260393" y="96890"/>
            <a:ext cx="11651029" cy="872011"/>
          </a:xfrm>
          <a:noFill/>
          <a:ln w="38100">
            <a:solidFill>
              <a:schemeClr val="tx1"/>
            </a:solidFill>
          </a:ln>
        </p:spPr>
        <p:txBody>
          <a:bodyPr>
            <a:normAutofit/>
          </a:bodyPr>
          <a:lstStyle/>
          <a:p>
            <a:pPr algn="ctr"/>
            <a:r>
              <a:rPr lang="fr-FR" sz="3200" b="1" dirty="0">
                <a:latin typeface="Arial" panose="020B0604020202020204" pitchFamily="34" charset="0"/>
                <a:cs typeface="Arial" panose="020B0604020202020204" pitchFamily="34" charset="0"/>
              </a:rPr>
              <a:t>Conclusion </a:t>
            </a:r>
            <a:r>
              <a:rPr lang="fr-FR" b="1" dirty="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2/2</a:t>
            </a:r>
            <a:endParaRPr lang="fr-FR" sz="3200" b="1"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754FAD40-3469-4516-8453-0D78E390183F}"/>
              </a:ext>
            </a:extLst>
          </p:cNvPr>
          <p:cNvSpPr>
            <a:spLocks noGrp="1"/>
          </p:cNvSpPr>
          <p:nvPr>
            <p:ph idx="1"/>
          </p:nvPr>
        </p:nvSpPr>
        <p:spPr>
          <a:xfrm>
            <a:off x="260393" y="968901"/>
            <a:ext cx="11651029" cy="5136477"/>
          </a:xfrm>
          <a:ln w="28575"/>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457200" indent="-457200" algn="just"/>
            <a:r>
              <a:rPr lang="fr-FR" sz="3200" dirty="0">
                <a:latin typeface="Calibri" panose="020F0502020204030204" pitchFamily="34" charset="0"/>
                <a:cs typeface="Calibri" panose="020F0502020204030204" pitchFamily="34" charset="0"/>
              </a:rPr>
              <a:t>Absence de paiement de la motivation à l’image des ASBC </a:t>
            </a:r>
          </a:p>
          <a:p>
            <a:pPr marL="457200" indent="-457200" algn="just"/>
            <a:r>
              <a:rPr lang="fr-FR" sz="3200" dirty="0">
                <a:latin typeface="Calibri" panose="020F0502020204030204" pitchFamily="34" charset="0"/>
                <a:cs typeface="Calibri" panose="020F0502020204030204" pitchFamily="34" charset="0"/>
              </a:rPr>
              <a:t>Manque de dose de motivation pour soutenir les frais de déplacement et de  communication pour la mise en œuvre des activités</a:t>
            </a:r>
          </a:p>
          <a:p>
            <a:pPr marL="457200" indent="-457200" algn="just"/>
            <a:r>
              <a:rPr lang="fr-FR" sz="3200" dirty="0">
                <a:latin typeface="Calibri" panose="020F0502020204030204" pitchFamily="34" charset="0"/>
                <a:cs typeface="Calibri" panose="020F0502020204030204" pitchFamily="34" charset="0"/>
              </a:rPr>
              <a:t>Absence d’un mécanisme de référencement communautaire adéquat vers les FS fonctionnelles </a:t>
            </a:r>
            <a:endParaRPr lang="fr-FR" sz="3200" dirty="0" smtClean="0">
              <a:latin typeface="Calibri" panose="020F0502020204030204" pitchFamily="34" charset="0"/>
              <a:cs typeface="Calibri" panose="020F0502020204030204" pitchFamily="34" charset="0"/>
            </a:endParaRPr>
          </a:p>
          <a:p>
            <a:pPr marL="457200" indent="-457200" algn="just"/>
            <a:r>
              <a:rPr lang="fr-FR" sz="3200" dirty="0">
                <a:latin typeface="Calibri" panose="020F0502020204030204" pitchFamily="34" charset="0"/>
                <a:cs typeface="Calibri" panose="020F0502020204030204" pitchFamily="34" charset="0"/>
              </a:rPr>
              <a:t>Nécessaire, compte tenu des changements survenus ces dernières années dans la société́ impactant les systèmes de soins de santé modernes notamment la SSR de réexaminer la définition, le rôle et l'avenir de l‘AV ?</a:t>
            </a:r>
          </a:p>
          <a:p>
            <a:pPr marL="457200" indent="-457200" algn="just"/>
            <a:endParaRPr lang="fr-FR" sz="3200" dirty="0">
              <a:latin typeface="Calibri" panose="020F0502020204030204" pitchFamily="34" charset="0"/>
              <a:cs typeface="Calibri" panose="020F0502020204030204" pitchFamily="34" charset="0"/>
            </a:endParaRPr>
          </a:p>
          <a:p>
            <a:pPr marL="0" indent="0" algn="just">
              <a:buNone/>
            </a:pPr>
            <a:endParaRPr lang="fr-FR" dirty="0"/>
          </a:p>
          <a:p>
            <a:pPr algn="just"/>
            <a:endParaRPr lang="fr-FR" dirty="0"/>
          </a:p>
          <a:p>
            <a:pPr marL="0" indent="0" algn="just">
              <a:buNone/>
            </a:pPr>
            <a:endParaRPr lang="fr-FR" dirty="0">
              <a:solidFill>
                <a:srgbClr val="FF0000"/>
              </a:solidFill>
            </a:endParaRPr>
          </a:p>
        </p:txBody>
      </p:sp>
    </p:spTree>
    <p:extLst>
      <p:ext uri="{BB962C8B-B14F-4D97-AF65-F5344CB8AC3E}">
        <p14:creationId xmlns:p14="http://schemas.microsoft.com/office/powerpoint/2010/main" val="344927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524" y="76126"/>
            <a:ext cx="9605635" cy="570988"/>
          </a:xfrm>
        </p:spPr>
        <p:txBody>
          <a:bodyPr/>
          <a:lstStyle/>
          <a:p>
            <a:pPr algn="ctr"/>
            <a:r>
              <a:rPr lang="fr-FR" b="1" dirty="0" smtClean="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Remerciements</a:t>
            </a:r>
            <a:endParaRPr lang="fr-FR" dirty="0"/>
          </a:p>
        </p:txBody>
      </p:sp>
      <p:sp>
        <p:nvSpPr>
          <p:cNvPr id="3" name="Espace réservé du contenu 2"/>
          <p:cNvSpPr>
            <a:spLocks noGrp="1"/>
          </p:cNvSpPr>
          <p:nvPr>
            <p:ph sz="half" idx="1"/>
          </p:nvPr>
        </p:nvSpPr>
        <p:spPr>
          <a:xfrm>
            <a:off x="284616" y="1859078"/>
            <a:ext cx="4687056" cy="4232232"/>
          </a:xfrm>
        </p:spPr>
        <p:txBody>
          <a:bodyPr>
            <a:normAutofit fontScale="77500" lnSpcReduction="20000"/>
          </a:bodyPr>
          <a:lstStyle/>
          <a:p>
            <a:pPr>
              <a:buFont typeface="Wingdings" panose="05000000000000000000" pitchFamily="2" charset="2"/>
              <a:buChar char="q"/>
            </a:pPr>
            <a:r>
              <a:rPr lang="fr-FR" b="1" dirty="0" smtClean="0"/>
              <a:t>Ensemble </a:t>
            </a:r>
            <a:r>
              <a:rPr lang="fr-FR" b="1" dirty="0"/>
              <a:t>des parties </a:t>
            </a:r>
            <a:r>
              <a:rPr lang="fr-FR" b="1" dirty="0" smtClean="0"/>
              <a:t>prenantes </a:t>
            </a:r>
          </a:p>
          <a:p>
            <a:r>
              <a:rPr lang="fr-FR" b="1" dirty="0" smtClean="0"/>
              <a:t>PTF (OMS, UNFPA, UNICEF, HELP, PATHFINDER,</a:t>
            </a:r>
            <a:r>
              <a:rPr lang="fr-FR" b="1" dirty="0"/>
              <a:t> IRC</a:t>
            </a:r>
          </a:p>
          <a:p>
            <a:pPr>
              <a:buFontTx/>
              <a:buChar char="-"/>
            </a:pPr>
            <a:r>
              <a:rPr lang="fr-FR" b="1" dirty="0" smtClean="0"/>
              <a:t>CICR, MSF)</a:t>
            </a:r>
          </a:p>
          <a:p>
            <a:r>
              <a:rPr lang="fr-FR" b="1" dirty="0" smtClean="0"/>
              <a:t>Equipes cadre de district</a:t>
            </a:r>
          </a:p>
          <a:p>
            <a:r>
              <a:rPr lang="fr-FR" b="1" dirty="0" smtClean="0"/>
              <a:t> ASBC/AV</a:t>
            </a:r>
          </a:p>
          <a:p>
            <a:r>
              <a:rPr lang="fr-FR" b="1" dirty="0" smtClean="0"/>
              <a:t>Autorité </a:t>
            </a:r>
            <a:r>
              <a:rPr lang="fr-FR" b="1" smtClean="0"/>
              <a:t>administratives locales…</a:t>
            </a:r>
            <a:endParaRPr lang="fr-FR" b="1" dirty="0" smtClean="0"/>
          </a:p>
          <a:p>
            <a:r>
              <a:rPr lang="fr-FR" b="1" dirty="0" smtClean="0"/>
              <a:t> </a:t>
            </a:r>
            <a:r>
              <a:rPr lang="fr-FR" b="1" dirty="0"/>
              <a:t>M</a:t>
            </a:r>
            <a:r>
              <a:rPr lang="fr-FR" b="1" dirty="0" smtClean="0"/>
              <a:t>inistère de la </a:t>
            </a:r>
            <a:r>
              <a:rPr lang="fr-FR" b="1" dirty="0"/>
              <a:t>S</a:t>
            </a:r>
            <a:r>
              <a:rPr lang="fr-FR" b="1" dirty="0" smtClean="0"/>
              <a:t>anté </a:t>
            </a:r>
            <a:r>
              <a:rPr lang="fr-FR" b="1" dirty="0"/>
              <a:t>pour </a:t>
            </a:r>
            <a:r>
              <a:rPr lang="fr-FR" b="1" dirty="0" smtClean="0"/>
              <a:t>l’appui</a:t>
            </a:r>
          </a:p>
          <a:p>
            <a:pPr marL="0" indent="0">
              <a:buNone/>
            </a:pPr>
            <a:r>
              <a:rPr lang="fr-FR" b="1" dirty="0" smtClean="0">
                <a:latin typeface="Arial" panose="020B0604020202020204" pitchFamily="34" charset="0"/>
                <a:cs typeface="Arial" panose="020B0604020202020204" pitchFamily="34" charset="0"/>
              </a:rPr>
              <a:t>Courriel</a:t>
            </a:r>
          </a:p>
          <a:p>
            <a:pPr marL="0" indent="0">
              <a:buNone/>
            </a:pPr>
            <a:r>
              <a:rPr lang="fr-FR" b="1" dirty="0" smtClean="0">
                <a:latin typeface="Arial" panose="020B0604020202020204" pitchFamily="34" charset="0"/>
                <a:cs typeface="Arial" panose="020B0604020202020204" pitchFamily="34" charset="0"/>
                <a:hlinkClick r:id="rId2"/>
              </a:rPr>
              <a:t>aminatakiema2019@gmail.com</a:t>
            </a:r>
            <a:endParaRPr lang="fr-FR" b="1" dirty="0" smtClean="0">
              <a:latin typeface="Arial" panose="020B0604020202020204" pitchFamily="34" charset="0"/>
              <a:cs typeface="Arial" panose="020B0604020202020204" pitchFamily="34" charset="0"/>
            </a:endParaRPr>
          </a:p>
          <a:p>
            <a:pPr marL="0" indent="0">
              <a:buNone/>
            </a:pPr>
            <a:endParaRPr lang="fr-FR" sz="1100" b="1" dirty="0">
              <a:latin typeface="Arial" panose="020B0604020202020204" pitchFamily="34" charset="0"/>
              <a:cs typeface="Arial" panose="020B0604020202020204" pitchFamily="34" charset="0"/>
            </a:endParaRPr>
          </a:p>
          <a:p>
            <a:pPr marL="0" indent="0">
              <a:buNone/>
            </a:pPr>
            <a:r>
              <a:rPr lang="fr-FR" b="1" dirty="0" smtClean="0">
                <a:latin typeface="Arial" panose="020B0604020202020204" pitchFamily="34" charset="0"/>
                <a:cs typeface="Arial" panose="020B0604020202020204" pitchFamily="34" charset="0"/>
                <a:hlinkClick r:id="rId3"/>
              </a:rPr>
              <a:t>hamsid2001@gmail.com</a:t>
            </a:r>
            <a:endParaRPr lang="fr-FR" b="1"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endParaRPr lang="fr-FR" b="1" dirty="0"/>
          </a:p>
        </p:txBody>
      </p:sp>
      <p:pic>
        <p:nvPicPr>
          <p:cNvPr id="7" name="Espace réservé du contenu 3" descr="H:\photos sonub Djibo\IMG_20210528_090915_287.jpg"/>
          <p:cNvPicPr>
            <a:picLocks noGrp="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971672" y="647113"/>
            <a:ext cx="7220328" cy="5444197"/>
          </a:xfrm>
          <a:prstGeom prst="rect">
            <a:avLst/>
          </a:prstGeom>
          <a:noFill/>
          <a:ln>
            <a:noFill/>
          </a:ln>
        </p:spPr>
      </p:pic>
    </p:spTree>
    <p:extLst>
      <p:ext uri="{BB962C8B-B14F-4D97-AF65-F5344CB8AC3E}">
        <p14:creationId xmlns:p14="http://schemas.microsoft.com/office/powerpoint/2010/main" val="1925740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48116" y="365125"/>
            <a:ext cx="11154411" cy="768731"/>
          </a:xfrm>
          <a:prstGeom prst="rect">
            <a:avLst/>
          </a:prstGeom>
          <a:no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200" b="1" cap="all" dirty="0">
                <a:latin typeface="Arial" panose="020B0604020202020204" pitchFamily="34" charset="0"/>
                <a:cs typeface="Arial" panose="020B0604020202020204" pitchFamily="34" charset="0"/>
              </a:rPr>
              <a:t>ICONOGRAPHIE</a:t>
            </a:r>
          </a:p>
        </p:txBody>
      </p:sp>
      <p:pic>
        <p:nvPicPr>
          <p:cNvPr id="7"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2366" y="1410962"/>
            <a:ext cx="6497690" cy="4263163"/>
          </a:xfrm>
          <a:prstGeom prst="rect">
            <a:avLst/>
          </a:prstGeom>
        </p:spPr>
      </p:pic>
    </p:spTree>
    <p:extLst>
      <p:ext uri="{BB962C8B-B14F-4D97-AF65-F5344CB8AC3E}">
        <p14:creationId xmlns:p14="http://schemas.microsoft.com/office/powerpoint/2010/main" val="2219451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38328" y="365125"/>
            <a:ext cx="11264200" cy="768731"/>
          </a:xfrm>
          <a:prstGeom prst="rect">
            <a:avLst/>
          </a:prstGeom>
          <a:no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200" b="1" cap="all" dirty="0">
                <a:latin typeface="Arial" panose="020B0604020202020204" pitchFamily="34" charset="0"/>
                <a:cs typeface="Arial" panose="020B0604020202020204" pitchFamily="34" charset="0"/>
              </a:rPr>
              <a:t>ICONOGRAPHIE</a:t>
            </a:r>
          </a:p>
        </p:txBody>
      </p:sp>
      <p:sp>
        <p:nvSpPr>
          <p:cNvPr id="2" name="Zone de texte 1028"/>
          <p:cNvSpPr txBox="1">
            <a:spLocks noChangeArrowheads="1"/>
          </p:cNvSpPr>
          <p:nvPr/>
        </p:nvSpPr>
        <p:spPr bwMode="auto">
          <a:xfrm>
            <a:off x="145335" y="5604327"/>
            <a:ext cx="11548085" cy="669306"/>
          </a:xfrm>
          <a:prstGeom prst="rect">
            <a:avLst/>
          </a:prstGeom>
          <a:solidFill>
            <a:srgbClr val="FFFFFF"/>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pPr>
            <a:r>
              <a:rPr lang="fr-FR" altLang="fr-FR" sz="1400" b="1" dirty="0">
                <a:solidFill>
                  <a:srgbClr val="000000"/>
                </a:solidFill>
                <a:latin typeface="Times New Roman" panose="02020603050405020304" pitchFamily="18" charset="0"/>
              </a:rPr>
              <a:t>                                          Photo: formation des AV: Pratique sur modèle anatomique  DS </a:t>
            </a:r>
            <a:r>
              <a:rPr lang="fr-FR" altLang="fr-FR" sz="1400" b="1" dirty="0" err="1">
                <a:solidFill>
                  <a:srgbClr val="000000"/>
                </a:solidFill>
                <a:latin typeface="Times New Roman" panose="02020603050405020304" pitchFamily="18" charset="0"/>
              </a:rPr>
              <a:t>Sebba</a:t>
            </a:r>
            <a:r>
              <a:rPr lang="fr-FR" altLang="fr-FR" sz="1400" b="1" dirty="0">
                <a:solidFill>
                  <a:srgbClr val="000000"/>
                </a:solidFill>
                <a:latin typeface="Times New Roman" panose="02020603050405020304" pitchFamily="18" charset="0"/>
              </a:rPr>
              <a:t> et </a:t>
            </a:r>
            <a:r>
              <a:rPr lang="fr-FR" altLang="fr-FR" sz="1400" b="1" dirty="0" err="1">
                <a:solidFill>
                  <a:srgbClr val="000000"/>
                </a:solidFill>
                <a:latin typeface="Times New Roman" panose="02020603050405020304" pitchFamily="18" charset="0"/>
              </a:rPr>
              <a:t>Dori</a:t>
            </a:r>
            <a:r>
              <a:rPr lang="fr-FR" altLang="fr-FR" sz="1400" b="1" dirty="0">
                <a:solidFill>
                  <a:srgbClr val="000000"/>
                </a:solidFill>
                <a:latin typeface="Times New Roman" panose="02020603050405020304" pitchFamily="18" charset="0"/>
              </a:rPr>
              <a:t> 2020</a:t>
            </a:r>
            <a:endParaRPr lang="fr-FR" sz="1400" i="1" dirty="0">
              <a:latin typeface="Arial" panose="020B0604020202020204" pitchFamily="34" charset="0"/>
              <a:cs typeface="Arial" panose="020B0604020202020204" pitchFamily="34" charset="0"/>
            </a:endParaRPr>
          </a:p>
        </p:txBody>
      </p:sp>
      <p:pic>
        <p:nvPicPr>
          <p:cNvPr id="9" name="Espace réservé du contenu 3" descr="C:\Users\LENOVO B50\Desktop\Octobre 2020\Sebba AV du 26 au 26 Octobre\Photo 2\IMG_20200924_121053_620.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561" y="1238451"/>
            <a:ext cx="4824558" cy="430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Espace réservé du contenu 11" descr="G:\photos AV Dori\IMG_20200220_124301_6.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01293" y="1196390"/>
            <a:ext cx="5583290" cy="4345402"/>
          </a:xfrm>
          <a:prstGeom prst="rect">
            <a:avLst/>
          </a:prstGeom>
          <a:noFill/>
          <a:ln>
            <a:noFill/>
          </a:ln>
        </p:spPr>
      </p:pic>
    </p:spTree>
    <p:extLst>
      <p:ext uri="{BB962C8B-B14F-4D97-AF65-F5344CB8AC3E}">
        <p14:creationId xmlns:p14="http://schemas.microsoft.com/office/powerpoint/2010/main" val="2860799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673" y="334834"/>
            <a:ext cx="10863799" cy="809127"/>
          </a:xfrm>
          <a:ln w="28575">
            <a:solidFill>
              <a:schemeClr val="tx1"/>
            </a:solidFill>
          </a:ln>
        </p:spPr>
        <p:txBody>
          <a:bodyPr>
            <a:normAutofit/>
          </a:bodyPr>
          <a:lstStyle/>
          <a:p>
            <a:pPr algn="ctr"/>
            <a:r>
              <a:rPr lang="fr-FR" b="1" dirty="0" smtClean="0">
                <a:latin typeface="Arial" panose="020B0604020202020204" pitchFamily="34" charset="0"/>
                <a:cs typeface="Arial" panose="020B0604020202020204" pitchFamily="34" charset="0"/>
              </a:rPr>
              <a:t>Intrants</a:t>
            </a:r>
            <a:endParaRPr lang="fr-FR"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436005" y="1859077"/>
            <a:ext cx="10102522" cy="4008827"/>
          </a:xfrm>
          <a:ln w="28575">
            <a:solidFill>
              <a:schemeClr val="tx1"/>
            </a:solidFill>
          </a:ln>
        </p:spPr>
        <p:txBody>
          <a:bodyPr>
            <a:normAutofit/>
          </a:bodyPr>
          <a:lstStyle/>
          <a:p>
            <a:pPr>
              <a:lnSpc>
                <a:spcPct val="150000"/>
              </a:lnSpc>
              <a:spcBef>
                <a:spcPts val="0"/>
              </a:spcBef>
            </a:pPr>
            <a:endParaRPr lang="fr-FR" dirty="0">
              <a:latin typeface="Arial" panose="020B0604020202020204" pitchFamily="34" charset="0"/>
              <a:cs typeface="Arial" panose="020B0604020202020204" pitchFamily="34" charset="0"/>
            </a:endParaRPr>
          </a:p>
          <a:p>
            <a:pPr marL="0" indent="0">
              <a:lnSpc>
                <a:spcPct val="150000"/>
              </a:lnSpc>
              <a:spcBef>
                <a:spcPts val="0"/>
              </a:spcBef>
              <a:buNone/>
            </a:pPr>
            <a:r>
              <a:rPr lang="fr-FR" sz="3200" dirty="0" smtClean="0">
                <a:latin typeface="+mj-lt"/>
                <a:cs typeface="Arial" panose="020B0604020202020204" pitchFamily="34" charset="0"/>
              </a:rPr>
              <a:t>KIT </a:t>
            </a:r>
            <a:r>
              <a:rPr lang="fr-FR" sz="3200" dirty="0">
                <a:latin typeface="+mj-lt"/>
                <a:cs typeface="Arial" panose="020B0604020202020204" pitchFamily="34" charset="0"/>
              </a:rPr>
              <a:t>2 A et B du bloc 1 des kits </a:t>
            </a:r>
          </a:p>
          <a:p>
            <a:pPr marL="0" indent="0">
              <a:lnSpc>
                <a:spcPct val="150000"/>
              </a:lnSpc>
              <a:spcBef>
                <a:spcPts val="0"/>
              </a:spcBef>
              <a:buNone/>
            </a:pPr>
            <a:r>
              <a:rPr lang="fr-FR" sz="3200" dirty="0">
                <a:latin typeface="+mj-lt"/>
                <a:cs typeface="Arial" panose="020B0604020202020204" pitchFamily="34" charset="0"/>
              </a:rPr>
              <a:t>SR de </a:t>
            </a:r>
            <a:r>
              <a:rPr lang="fr-FR" sz="3200" dirty="0" smtClean="0">
                <a:latin typeface="+mj-lt"/>
                <a:cs typeface="Arial" panose="020B0604020202020204" pitchFamily="34" charset="0"/>
              </a:rPr>
              <a:t>l’UNFPA </a:t>
            </a:r>
            <a:endParaRPr lang="fr-FR" sz="3200" dirty="0">
              <a:latin typeface="+mj-lt"/>
              <a:cs typeface="Arial" panose="020B0604020202020204" pitchFamily="34" charset="0"/>
            </a:endParaRPr>
          </a:p>
        </p:txBody>
      </p:sp>
      <p:pic>
        <p:nvPicPr>
          <p:cNvPr id="4" name="Picture 2" descr="C:\Users\USER\IMG_20190928_131643.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0994" y="1792466"/>
            <a:ext cx="4594865" cy="4142051"/>
          </a:xfrm>
          <a:prstGeom prst="rect">
            <a:avLst/>
          </a:prstGeom>
          <a:noFill/>
        </p:spPr>
      </p:pic>
    </p:spTree>
    <p:extLst>
      <p:ext uri="{BB962C8B-B14F-4D97-AF65-F5344CB8AC3E}">
        <p14:creationId xmlns:p14="http://schemas.microsoft.com/office/powerpoint/2010/main" val="3102227306"/>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48116" y="365125"/>
            <a:ext cx="11154411" cy="768731"/>
          </a:xfrm>
          <a:prstGeom prst="rect">
            <a:avLst/>
          </a:prstGeom>
          <a:no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200" b="1" cap="all" dirty="0">
                <a:latin typeface="Arial" panose="020B0604020202020204" pitchFamily="34" charset="0"/>
                <a:cs typeface="Arial" panose="020B0604020202020204" pitchFamily="34" charset="0"/>
              </a:rPr>
              <a:t>ICONOGRAPHIE</a:t>
            </a:r>
          </a:p>
        </p:txBody>
      </p:sp>
      <p:sp>
        <p:nvSpPr>
          <p:cNvPr id="2" name="Zone de texte 1028"/>
          <p:cNvSpPr txBox="1">
            <a:spLocks noChangeArrowheads="1"/>
          </p:cNvSpPr>
          <p:nvPr/>
        </p:nvSpPr>
        <p:spPr bwMode="auto">
          <a:xfrm>
            <a:off x="448117" y="5604326"/>
            <a:ext cx="11069690" cy="614805"/>
          </a:xfrm>
          <a:prstGeom prst="rect">
            <a:avLst/>
          </a:prstGeom>
          <a:solidFill>
            <a:srgbClr val="FFFFFF"/>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pPr>
            <a:r>
              <a:rPr lang="fr-FR" altLang="fr-FR" sz="1400" b="1" dirty="0">
                <a:solidFill>
                  <a:srgbClr val="000000"/>
                </a:solidFill>
                <a:latin typeface="Times New Roman" panose="02020603050405020304" pitchFamily="18" charset="0"/>
              </a:rPr>
              <a:t>Photo:</a:t>
            </a:r>
            <a:r>
              <a:rPr lang="fr-FR" altLang="fr-FR" sz="1400" dirty="0">
                <a:solidFill>
                  <a:srgbClr val="000000"/>
                </a:solidFill>
                <a:latin typeface="Times New Roman" panose="02020603050405020304" pitchFamily="18" charset="0"/>
              </a:rPr>
              <a:t> Distribution de Kit  accouchement hygiéniques  au DS </a:t>
            </a:r>
            <a:r>
              <a:rPr lang="fr-FR" altLang="fr-FR" sz="1400" dirty="0" err="1">
                <a:solidFill>
                  <a:srgbClr val="000000"/>
                </a:solidFill>
                <a:latin typeface="Times New Roman" panose="02020603050405020304" pitchFamily="18" charset="0"/>
              </a:rPr>
              <a:t>Djibo</a:t>
            </a:r>
            <a:r>
              <a:rPr lang="fr-FR" altLang="fr-FR" sz="1400" dirty="0">
                <a:solidFill>
                  <a:srgbClr val="000000"/>
                </a:solidFill>
                <a:latin typeface="Times New Roman" panose="02020603050405020304" pitchFamily="18" charset="0"/>
              </a:rPr>
              <a:t> </a:t>
            </a:r>
            <a:r>
              <a:rPr lang="fr-FR" altLang="fr-FR" sz="1400" b="1" dirty="0">
                <a:solidFill>
                  <a:srgbClr val="000000"/>
                </a:solidFill>
                <a:latin typeface="Times New Roman" panose="02020603050405020304" pitchFamily="18" charset="0"/>
              </a:rPr>
              <a:t>(</a:t>
            </a:r>
            <a:r>
              <a:rPr lang="fr-FR" sz="1400" b="1" i="1" dirty="0">
                <a:latin typeface="Arial" panose="020B0604020202020204" pitchFamily="34" charset="0"/>
                <a:cs typeface="Arial" panose="020B0604020202020204" pitchFamily="34" charset="0"/>
              </a:rPr>
              <a:t>Manuel Kits de santé Reproductive inter Organisation à utiliser en situation de crise 5eme édition)</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8411" y="1238450"/>
            <a:ext cx="5104895" cy="4365875"/>
          </a:xfrm>
          <a:prstGeom prst="rect">
            <a:avLst/>
          </a:prstGeom>
        </p:spPr>
      </p:pic>
      <p:pic>
        <p:nvPicPr>
          <p:cNvPr id="10" name="Picture 2" descr="C:\Users\USER\IMG_20190928_131643.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8116" y="1238452"/>
            <a:ext cx="5595402" cy="4320616"/>
          </a:xfrm>
          <a:prstGeom prst="rect">
            <a:avLst/>
          </a:prstGeom>
          <a:noFill/>
        </p:spPr>
      </p:pic>
    </p:spTree>
    <p:extLst>
      <p:ext uri="{BB962C8B-B14F-4D97-AF65-F5344CB8AC3E}">
        <p14:creationId xmlns:p14="http://schemas.microsoft.com/office/powerpoint/2010/main" val="665364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48116" y="365125"/>
            <a:ext cx="11154411" cy="768731"/>
          </a:xfrm>
          <a:prstGeom prst="rect">
            <a:avLst/>
          </a:prstGeom>
          <a:no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200" b="1" cap="all" dirty="0">
                <a:latin typeface="Arial" panose="020B0604020202020204" pitchFamily="34" charset="0"/>
                <a:cs typeface="Arial" panose="020B0604020202020204" pitchFamily="34" charset="0"/>
              </a:rPr>
              <a:t>ICONOGRAPHIE</a:t>
            </a:r>
          </a:p>
        </p:txBody>
      </p:sp>
      <p:sp>
        <p:nvSpPr>
          <p:cNvPr id="2" name="Zone de texte 1028"/>
          <p:cNvSpPr txBox="1">
            <a:spLocks noChangeArrowheads="1"/>
          </p:cNvSpPr>
          <p:nvPr/>
        </p:nvSpPr>
        <p:spPr bwMode="auto">
          <a:xfrm>
            <a:off x="696397" y="5604326"/>
            <a:ext cx="10997023" cy="1159811"/>
          </a:xfrm>
          <a:prstGeom prst="rect">
            <a:avLst/>
          </a:prstGeom>
          <a:solidFill>
            <a:srgbClr val="FFFFFF"/>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pPr>
            <a:endParaRPr lang="fr-FR" sz="1400" i="1" dirty="0">
              <a:latin typeface="Arial" panose="020B0604020202020204" pitchFamily="34" charset="0"/>
              <a:cs typeface="Arial" panose="020B0604020202020204" pitchFamily="34" charset="0"/>
            </a:endParaRPr>
          </a:p>
        </p:txBody>
      </p:sp>
      <p:pic>
        <p:nvPicPr>
          <p:cNvPr id="9" name="Espace réservé du contenu 4" descr="C:\Users\LENOVO B50\Desktop\Fevrier\rapport general AV Gorom-Gorom\photos AV Gorom\IMG_20200113_104852_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9393" y="1253515"/>
            <a:ext cx="5020117" cy="5510622"/>
          </a:xfrm>
          <a:prstGeom prst="rect">
            <a:avLst/>
          </a:prstGeom>
          <a:noFill/>
          <a:ln>
            <a:noFill/>
          </a:ln>
        </p:spPr>
      </p:pic>
      <p:pic>
        <p:nvPicPr>
          <p:cNvPr id="11"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517" y="1090013"/>
            <a:ext cx="5668010" cy="5946055"/>
          </a:xfrm>
          <a:prstGeom prst="rect">
            <a:avLst/>
          </a:prstGeom>
        </p:spPr>
      </p:pic>
    </p:spTree>
    <p:extLst>
      <p:ext uri="{BB962C8B-B14F-4D97-AF65-F5344CB8AC3E}">
        <p14:creationId xmlns:p14="http://schemas.microsoft.com/office/powerpoint/2010/main" val="308097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602A51-14B5-46B9-87EC-114E88BE9722}"/>
              </a:ext>
            </a:extLst>
          </p:cNvPr>
          <p:cNvSpPr>
            <a:spLocks noGrp="1"/>
          </p:cNvSpPr>
          <p:nvPr>
            <p:ph idx="1"/>
          </p:nvPr>
        </p:nvSpPr>
        <p:spPr>
          <a:xfrm>
            <a:off x="336964" y="964926"/>
            <a:ext cx="11622903" cy="5062896"/>
          </a:xfrm>
          <a:solidFill>
            <a:schemeClr val="bg1"/>
          </a:solidFill>
          <a:ln w="28575"/>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R="0" lvl="0" fontAlgn="auto">
              <a:lnSpc>
                <a:spcPct val="130000"/>
              </a:lnSpc>
              <a:spcAft>
                <a:spcPts val="0"/>
              </a:spcAft>
              <a:buFont typeface="Wingdings" panose="05000000000000000000" pitchFamily="2" charset="2"/>
              <a:buChar char="§"/>
              <a:tabLst/>
              <a:defRPr/>
            </a:pPr>
            <a:r>
              <a:rPr lang="fr-FR" sz="3800" dirty="0">
                <a:latin typeface="Calibri" panose="020F0502020204030204" pitchFamily="34" charset="0"/>
                <a:cs typeface="Calibri" panose="020F0502020204030204" pitchFamily="34" charset="0"/>
              </a:rPr>
              <a:t>APERÇU DE LA REGION</a:t>
            </a:r>
          </a:p>
          <a:p>
            <a:pPr>
              <a:lnSpc>
                <a:spcPct val="130000"/>
              </a:lnSpc>
              <a:buFont typeface="Wingdings" panose="05000000000000000000" pitchFamily="2" charset="2"/>
              <a:buChar char="§"/>
              <a:defRPr/>
            </a:pPr>
            <a:r>
              <a:rPr lang="fr-FR" sz="3800" dirty="0">
                <a:latin typeface="Calibri" panose="020F0502020204030204" pitchFamily="34" charset="0"/>
                <a:cs typeface="Calibri" panose="020F0502020204030204" pitchFamily="34" charset="0"/>
              </a:rPr>
              <a:t>INTRODUCTION</a:t>
            </a:r>
          </a:p>
          <a:p>
            <a:pPr>
              <a:lnSpc>
                <a:spcPct val="130000"/>
              </a:lnSpc>
              <a:buFont typeface="Wingdings" panose="05000000000000000000" pitchFamily="2" charset="2"/>
              <a:buChar char="§"/>
              <a:defRPr/>
            </a:pPr>
            <a:r>
              <a:rPr lang="fr-FR" sz="3800" dirty="0" smtClean="0">
                <a:latin typeface="Calibri" panose="020F0502020204030204" pitchFamily="34" charset="0"/>
                <a:cs typeface="Calibri" panose="020F0502020204030204" pitchFamily="34" charset="0"/>
              </a:rPr>
              <a:t>OBJECTIFS</a:t>
            </a:r>
          </a:p>
          <a:p>
            <a:pPr>
              <a:lnSpc>
                <a:spcPct val="130000"/>
              </a:lnSpc>
              <a:buFont typeface="Wingdings" panose="05000000000000000000" pitchFamily="2" charset="2"/>
              <a:buChar char="§"/>
              <a:defRPr/>
            </a:pPr>
            <a:r>
              <a:rPr lang="fr-FR" sz="3800" dirty="0">
                <a:latin typeface="Calibri" panose="020F0502020204030204" pitchFamily="34" charset="0"/>
                <a:cs typeface="Calibri" panose="020F0502020204030204" pitchFamily="34" charset="0"/>
              </a:rPr>
              <a:t>DESCRIPTION DE LA  </a:t>
            </a:r>
            <a:r>
              <a:rPr lang="fr-FR" sz="3800" dirty="0" smtClean="0">
                <a:latin typeface="Calibri" panose="020F0502020204030204" pitchFamily="34" charset="0"/>
                <a:cs typeface="Calibri" panose="020F0502020204030204" pitchFamily="34" charset="0"/>
              </a:rPr>
              <a:t>STRATÉGIE</a:t>
            </a:r>
            <a:endParaRPr lang="fr-FR" sz="3800" dirty="0">
              <a:latin typeface="Calibri" panose="020F0502020204030204" pitchFamily="34" charset="0"/>
              <a:cs typeface="Calibri" panose="020F0502020204030204" pitchFamily="34" charset="0"/>
            </a:endParaRPr>
          </a:p>
          <a:p>
            <a:pPr>
              <a:lnSpc>
                <a:spcPct val="130000"/>
              </a:lnSpc>
              <a:buFont typeface="Wingdings" panose="05000000000000000000" pitchFamily="2" charset="2"/>
              <a:buChar char="§"/>
              <a:defRPr/>
            </a:pPr>
            <a:r>
              <a:rPr lang="fr-FR" sz="3800" dirty="0" smtClean="0">
                <a:latin typeface="Calibri" panose="020F0502020204030204" pitchFamily="34" charset="0"/>
                <a:cs typeface="Calibri" panose="020F0502020204030204" pitchFamily="34" charset="0"/>
              </a:rPr>
              <a:t>MÉTHODOLOGIE</a:t>
            </a:r>
          </a:p>
          <a:p>
            <a:pPr>
              <a:lnSpc>
                <a:spcPct val="130000"/>
              </a:lnSpc>
              <a:buFont typeface="Wingdings" panose="05000000000000000000" pitchFamily="2" charset="2"/>
              <a:buChar char="§"/>
              <a:defRPr/>
            </a:pPr>
            <a:r>
              <a:rPr lang="fr-FR" sz="3800" dirty="0" smtClean="0">
                <a:latin typeface="Calibri" panose="020F0502020204030204" pitchFamily="34" charset="0"/>
                <a:cs typeface="Calibri" panose="020F0502020204030204" pitchFamily="34" charset="0"/>
              </a:rPr>
              <a:t>RESULTAT</a:t>
            </a:r>
            <a:endParaRPr lang="fr-FR" sz="3800" dirty="0">
              <a:latin typeface="Calibri" panose="020F0502020204030204" pitchFamily="34" charset="0"/>
              <a:cs typeface="Calibri" panose="020F0502020204030204" pitchFamily="34" charset="0"/>
            </a:endParaRPr>
          </a:p>
          <a:p>
            <a:pPr>
              <a:lnSpc>
                <a:spcPct val="130000"/>
              </a:lnSpc>
              <a:buFont typeface="Wingdings" panose="05000000000000000000" pitchFamily="2" charset="2"/>
              <a:buChar char="§"/>
              <a:defRPr/>
            </a:pPr>
            <a:r>
              <a:rPr lang="fr-FR" sz="3800" dirty="0">
                <a:latin typeface="Calibri" panose="020F0502020204030204" pitchFamily="34" charset="0"/>
                <a:cs typeface="Calibri" panose="020F0502020204030204" pitchFamily="34" charset="0"/>
              </a:rPr>
              <a:t>CONCLUSION</a:t>
            </a:r>
          </a:p>
          <a:p>
            <a:pPr>
              <a:lnSpc>
                <a:spcPct val="130000"/>
              </a:lnSpc>
              <a:buFont typeface="Wingdings" panose="05000000000000000000" pitchFamily="2" charset="2"/>
              <a:buChar char="§"/>
              <a:defRPr/>
            </a:pPr>
            <a:endParaRPr lang="fr-FR" sz="3800" dirty="0">
              <a:latin typeface="Calibri" panose="020F0502020204030204" pitchFamily="34" charset="0"/>
              <a:cs typeface="Calibri" panose="020F0502020204030204" pitchFamily="34" charset="0"/>
            </a:endParaRPr>
          </a:p>
          <a:p>
            <a:pPr marL="0" marR="0" lvl="0" indent="0" algn="ctr" fontAlgn="auto">
              <a:spcAft>
                <a:spcPts val="0"/>
              </a:spcAft>
              <a:buClrTx/>
              <a:buSzTx/>
              <a:buNone/>
              <a:tabLst/>
              <a:defRPr/>
            </a:pPr>
            <a:r>
              <a:rPr lang="fr-FR" sz="3200" b="1" cap="all" dirty="0" smtClean="0"/>
              <a:t> </a:t>
            </a:r>
            <a:endParaRPr lang="fr-FR" sz="3200" b="1" cap="all" dirty="0"/>
          </a:p>
        </p:txBody>
      </p:sp>
      <p:sp>
        <p:nvSpPr>
          <p:cNvPr id="4" name="Titre 1">
            <a:extLst>
              <a:ext uri="{FF2B5EF4-FFF2-40B4-BE49-F238E27FC236}">
                <a16:creationId xmlns:a16="http://schemas.microsoft.com/office/drawing/2014/main" id="{2105CA38-0D8E-4696-9A72-3B6D621BFACC}"/>
              </a:ext>
            </a:extLst>
          </p:cNvPr>
          <p:cNvSpPr txBox="1">
            <a:spLocks/>
          </p:cNvSpPr>
          <p:nvPr/>
        </p:nvSpPr>
        <p:spPr>
          <a:xfrm>
            <a:off x="224058" y="110495"/>
            <a:ext cx="11723698" cy="818216"/>
          </a:xfrm>
          <a:prstGeom prst="rect">
            <a:avLst/>
          </a:prstGeom>
          <a:solidFill>
            <a:sysClr val="window" lastClr="FFFFFF"/>
          </a:solidFill>
          <a:ln w="38100">
            <a:solidFill>
              <a:sysClr val="windowText" lastClr="0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200" b="1" cap="all" dirty="0">
                <a:latin typeface="Arial" panose="020B0604020202020204" pitchFamily="34" charset="0"/>
                <a:cs typeface="Arial" panose="020B0604020202020204" pitchFamily="34" charset="0"/>
              </a:rPr>
              <a:t>plan</a:t>
            </a:r>
          </a:p>
        </p:txBody>
      </p:sp>
    </p:spTree>
    <p:extLst>
      <p:ext uri="{BB962C8B-B14F-4D97-AF65-F5344CB8AC3E}">
        <p14:creationId xmlns:p14="http://schemas.microsoft.com/office/powerpoint/2010/main" val="1487621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32273" y="265575"/>
            <a:ext cx="11264200" cy="768731"/>
          </a:xfrm>
          <a:prstGeom prst="rect">
            <a:avLst/>
          </a:prstGeom>
          <a:no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200" b="1" cap="all" dirty="0">
                <a:latin typeface="Arial" panose="020B0604020202020204" pitchFamily="34" charset="0"/>
                <a:cs typeface="Arial" panose="020B0604020202020204" pitchFamily="34" charset="0"/>
              </a:rPr>
              <a:t>ICONOGRAPHIE</a:t>
            </a:r>
          </a:p>
        </p:txBody>
      </p:sp>
      <p:sp>
        <p:nvSpPr>
          <p:cNvPr id="2" name="Zone de texte 1028"/>
          <p:cNvSpPr txBox="1">
            <a:spLocks noChangeArrowheads="1"/>
          </p:cNvSpPr>
          <p:nvPr/>
        </p:nvSpPr>
        <p:spPr bwMode="auto">
          <a:xfrm>
            <a:off x="4323718" y="5604327"/>
            <a:ext cx="7460536" cy="608214"/>
          </a:xfrm>
          <a:prstGeom prst="rect">
            <a:avLst/>
          </a:prstGeom>
          <a:solidFill>
            <a:srgbClr val="FFFFFF"/>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pPr>
            <a:r>
              <a:rPr lang="fr-FR" altLang="fr-FR" sz="1400" b="1" dirty="0">
                <a:solidFill>
                  <a:srgbClr val="000000"/>
                </a:solidFill>
                <a:latin typeface="Times New Roman" panose="02020603050405020304" pitchFamily="18" charset="0"/>
              </a:rPr>
              <a:t>Photo:</a:t>
            </a:r>
            <a:r>
              <a:rPr lang="fr-FR" altLang="fr-FR" sz="1400" dirty="0">
                <a:solidFill>
                  <a:srgbClr val="000000"/>
                </a:solidFill>
                <a:latin typeface="Times New Roman" panose="02020603050405020304" pitchFamily="18" charset="0"/>
              </a:rPr>
              <a:t> Sortie </a:t>
            </a:r>
            <a:r>
              <a:rPr lang="fr-FR" altLang="fr-FR" sz="1400" dirty="0" smtClean="0">
                <a:solidFill>
                  <a:srgbClr val="000000"/>
                </a:solidFill>
                <a:latin typeface="Times New Roman" panose="02020603050405020304" pitchFamily="18" charset="0"/>
              </a:rPr>
              <a:t>terrain du DRS Avril 2022 pour s’assurer de bonne mise en œuvre des stratégies de résilience communautaire DS </a:t>
            </a:r>
            <a:r>
              <a:rPr lang="fr-FR" altLang="fr-FR" sz="1400" dirty="0" err="1" smtClean="0">
                <a:solidFill>
                  <a:srgbClr val="000000"/>
                </a:solidFill>
                <a:latin typeface="Times New Roman" panose="02020603050405020304" pitchFamily="18" charset="0"/>
              </a:rPr>
              <a:t>Djibo</a:t>
            </a:r>
            <a:endParaRPr lang="fr-FR" altLang="fr-FR" sz="1400" dirty="0">
              <a:solidFill>
                <a:prstClr val="black"/>
              </a:solidFill>
              <a:latin typeface="Arial" panose="020B0604020202020204" pitchFamily="34"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84274" y="1211127"/>
            <a:ext cx="3621268" cy="4393199"/>
          </a:xfr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542" y="1253516"/>
            <a:ext cx="3675766" cy="4350810"/>
          </a:xfrm>
          <a:prstGeom prst="rect">
            <a:avLst/>
          </a:prstGeom>
        </p:spPr>
      </p:pic>
      <p:pic>
        <p:nvPicPr>
          <p:cNvPr id="8" name="Espace réservé du conten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74" y="1211127"/>
            <a:ext cx="3949056" cy="4317662"/>
          </a:xfrm>
          <a:prstGeom prst="rect">
            <a:avLst/>
          </a:prstGeom>
        </p:spPr>
      </p:pic>
    </p:spTree>
    <p:extLst>
      <p:ext uri="{BB962C8B-B14F-4D97-AF65-F5344CB8AC3E}">
        <p14:creationId xmlns:p14="http://schemas.microsoft.com/office/powerpoint/2010/main" val="972696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32273" y="265575"/>
            <a:ext cx="11264200" cy="768731"/>
          </a:xfrm>
          <a:prstGeom prst="rect">
            <a:avLst/>
          </a:prstGeom>
          <a:no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200" b="1" cap="all" dirty="0">
                <a:latin typeface="Arial" panose="020B0604020202020204" pitchFamily="34" charset="0"/>
                <a:cs typeface="Arial" panose="020B0604020202020204" pitchFamily="34" charset="0"/>
              </a:rPr>
              <a:t>ICONOGRAPHIE</a:t>
            </a:r>
          </a:p>
        </p:txBody>
      </p:sp>
      <p:pic>
        <p:nvPicPr>
          <p:cNvPr id="8" name="Picture 2" descr="C:\Users\USER\IMG_20200212_0921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46135" y="1314074"/>
            <a:ext cx="5159396" cy="47355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7720927" y="3717032"/>
            <a:ext cx="3984604" cy="646331"/>
          </a:xfrm>
          <a:prstGeom prst="rect">
            <a:avLst/>
          </a:prstGeom>
          <a:solidFill>
            <a:srgbClr val="92D050"/>
          </a:solidFill>
        </p:spPr>
        <p:txBody>
          <a:bodyPr wrap="square" rtlCol="0">
            <a:spAutoFit/>
          </a:bodyPr>
          <a:lstStyle/>
          <a:p>
            <a:pPr algn="ctr"/>
            <a:r>
              <a:rPr lang="fr-FR" dirty="0"/>
              <a:t>Une AV tenant les deux enfants dont elle a réalisé </a:t>
            </a:r>
            <a:r>
              <a:rPr lang="fr-FR" dirty="0" smtClean="0"/>
              <a:t>l’accouchement DS </a:t>
            </a:r>
            <a:r>
              <a:rPr lang="fr-FR" dirty="0" err="1" smtClean="0"/>
              <a:t>Djibo</a:t>
            </a:r>
            <a:endParaRPr lang="fr-FR" dirty="0"/>
          </a:p>
        </p:txBody>
      </p:sp>
      <p:pic>
        <p:nvPicPr>
          <p:cNvPr id="10" name="Picture 2" descr="C:\Users\USER\IMG-20200629-WA0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21" y="1314073"/>
            <a:ext cx="5371343" cy="479000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956788" y="6238153"/>
            <a:ext cx="4632557" cy="646331"/>
          </a:xfrm>
          <a:prstGeom prst="rect">
            <a:avLst/>
          </a:prstGeom>
          <a:solidFill>
            <a:srgbClr val="92D050"/>
          </a:solidFill>
        </p:spPr>
        <p:txBody>
          <a:bodyPr wrap="square" rtlCol="0">
            <a:spAutoFit/>
          </a:bodyPr>
          <a:lstStyle/>
          <a:p>
            <a:pPr algn="ctr"/>
            <a:r>
              <a:rPr lang="fr-FR" dirty="0"/>
              <a:t>Remise de kit d’un </a:t>
            </a:r>
            <a:r>
              <a:rPr lang="fr-FR" dirty="0" err="1"/>
              <a:t>nné</a:t>
            </a:r>
            <a:r>
              <a:rPr lang="fr-FR" dirty="0"/>
              <a:t> au PSA 5 en </a:t>
            </a:r>
            <a:r>
              <a:rPr lang="fr-FR" dirty="0" smtClean="0"/>
              <a:t>présences </a:t>
            </a:r>
            <a:r>
              <a:rPr lang="fr-FR" dirty="0"/>
              <a:t>de l’ICP et d’un ASBC </a:t>
            </a:r>
            <a:r>
              <a:rPr lang="fr-FR" dirty="0" smtClean="0"/>
              <a:t>recruté</a:t>
            </a:r>
            <a:endParaRPr lang="fr-FR" dirty="0"/>
          </a:p>
        </p:txBody>
      </p:sp>
    </p:spTree>
    <p:extLst>
      <p:ext uri="{BB962C8B-B14F-4D97-AF65-F5344CB8AC3E}">
        <p14:creationId xmlns:p14="http://schemas.microsoft.com/office/powerpoint/2010/main" val="2805962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32273" y="265575"/>
            <a:ext cx="11264200" cy="768731"/>
          </a:xfrm>
          <a:prstGeom prst="rect">
            <a:avLst/>
          </a:prstGeom>
          <a:no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200" b="1" cap="all" dirty="0">
                <a:latin typeface="Arial" panose="020B0604020202020204" pitchFamily="34" charset="0"/>
                <a:cs typeface="Arial" panose="020B0604020202020204" pitchFamily="34" charset="0"/>
              </a:rPr>
              <a:t>ICONOGRAPHIE</a:t>
            </a:r>
          </a:p>
        </p:txBody>
      </p:sp>
      <p:pic>
        <p:nvPicPr>
          <p:cNvPr id="12" name="Image 11"/>
          <p:cNvPicPr>
            <a:picLocks noChangeAspect="1"/>
          </p:cNvPicPr>
          <p:nvPr/>
        </p:nvPicPr>
        <p:blipFill>
          <a:blip r:embed="rId2"/>
          <a:stretch>
            <a:fillRect/>
          </a:stretch>
        </p:blipFill>
        <p:spPr>
          <a:xfrm>
            <a:off x="56644" y="1653187"/>
            <a:ext cx="5980818" cy="4475110"/>
          </a:xfrm>
          <a:prstGeom prst="rect">
            <a:avLst/>
          </a:prstGeom>
        </p:spPr>
      </p:pic>
      <p:pic>
        <p:nvPicPr>
          <p:cNvPr id="13" name="Image 12"/>
          <p:cNvPicPr>
            <a:picLocks noChangeAspect="1"/>
          </p:cNvPicPr>
          <p:nvPr/>
        </p:nvPicPr>
        <p:blipFill>
          <a:blip r:embed="rId3"/>
          <a:stretch>
            <a:fillRect/>
          </a:stretch>
        </p:blipFill>
        <p:spPr>
          <a:xfrm>
            <a:off x="5916349" y="1713742"/>
            <a:ext cx="5680123" cy="4208663"/>
          </a:xfrm>
          <a:prstGeom prst="rect">
            <a:avLst/>
          </a:prstGeom>
        </p:spPr>
      </p:pic>
    </p:spTree>
    <p:extLst>
      <p:ext uri="{BB962C8B-B14F-4D97-AF65-F5344CB8AC3E}">
        <p14:creationId xmlns:p14="http://schemas.microsoft.com/office/powerpoint/2010/main" val="240360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32273" y="265575"/>
            <a:ext cx="11264200" cy="768731"/>
          </a:xfrm>
          <a:prstGeom prst="rect">
            <a:avLst/>
          </a:prstGeom>
          <a:no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200" b="1" cap="all" dirty="0">
                <a:latin typeface="Arial" panose="020B0604020202020204" pitchFamily="34" charset="0"/>
                <a:cs typeface="Arial" panose="020B0604020202020204" pitchFamily="34" charset="0"/>
              </a:rPr>
              <a:t>ICONOGRAPHIE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910" y="1135430"/>
            <a:ext cx="7848095" cy="4908088"/>
          </a:xfrm>
          <a:prstGeom prst="rect">
            <a:avLst/>
          </a:prstGeom>
        </p:spPr>
      </p:pic>
    </p:spTree>
    <p:extLst>
      <p:ext uri="{BB962C8B-B14F-4D97-AF65-F5344CB8AC3E}">
        <p14:creationId xmlns:p14="http://schemas.microsoft.com/office/powerpoint/2010/main" val="1212340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Image 0" descr="CSPS_reg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36" y="968902"/>
            <a:ext cx="4585524" cy="510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3"/>
          <p:cNvSpPr txBox="1">
            <a:spLocks/>
          </p:cNvSpPr>
          <p:nvPr/>
        </p:nvSpPr>
        <p:spPr bwMode="auto">
          <a:xfrm>
            <a:off x="4920916" y="968902"/>
            <a:ext cx="7129786" cy="510834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0000"/>
              </a:lnSpc>
              <a:spcBef>
                <a:spcPts val="1000"/>
              </a:spcBef>
              <a:buNone/>
              <a:defRPr/>
            </a:pPr>
            <a:r>
              <a:rPr lang="fr-FR" altLang="fr-FR" sz="2800" b="1" dirty="0">
                <a:solidFill>
                  <a:schemeClr val="dk1"/>
                </a:solidFill>
                <a:latin typeface="Calibri" panose="020F0502020204030204" pitchFamily="34" charset="0"/>
                <a:cs typeface="Calibri" panose="020F0502020204030204" pitchFamily="34" charset="0"/>
              </a:rPr>
              <a:t>DONNEES GENERALES 2022:</a:t>
            </a:r>
          </a:p>
          <a:p>
            <a:pPr algn="just">
              <a:lnSpc>
                <a:spcPct val="90000"/>
              </a:lnSpc>
              <a:spcBef>
                <a:spcPts val="1000"/>
              </a:spcBef>
              <a:buNone/>
              <a:defRPr/>
            </a:pPr>
            <a:r>
              <a:rPr lang="fr-FR" altLang="fr-FR" sz="2800" dirty="0">
                <a:solidFill>
                  <a:schemeClr val="dk1"/>
                </a:solidFill>
                <a:latin typeface="Calibri" panose="020F0502020204030204" pitchFamily="34" charset="0"/>
                <a:cs typeface="Calibri" panose="020F0502020204030204" pitchFamily="34" charset="0"/>
              </a:rPr>
              <a:t>Pop totale : 1 154 991</a:t>
            </a:r>
          </a:p>
          <a:p>
            <a:pPr algn="just">
              <a:lnSpc>
                <a:spcPct val="90000"/>
              </a:lnSpc>
              <a:spcBef>
                <a:spcPts val="1000"/>
              </a:spcBef>
              <a:buNone/>
              <a:defRPr/>
            </a:pPr>
            <a:r>
              <a:rPr lang="fr-FR" sz="2800" dirty="0">
                <a:solidFill>
                  <a:schemeClr val="dk1"/>
                </a:solidFill>
                <a:latin typeface="Calibri" panose="020F0502020204030204" pitchFamily="34" charset="0"/>
                <a:cs typeface="Calibri" panose="020F0502020204030204" pitchFamily="34" charset="0"/>
              </a:rPr>
              <a:t>Femmes en âge de procréer: 260 519 </a:t>
            </a:r>
            <a:endParaRPr lang="fr-FR" altLang="fr-FR" sz="2800" dirty="0">
              <a:solidFill>
                <a:schemeClr val="dk1"/>
              </a:solidFill>
              <a:latin typeface="Calibri" panose="020F0502020204030204" pitchFamily="34" charset="0"/>
              <a:cs typeface="Calibri" panose="020F0502020204030204" pitchFamily="34" charset="0"/>
            </a:endParaRPr>
          </a:p>
          <a:p>
            <a:pPr algn="just">
              <a:lnSpc>
                <a:spcPct val="90000"/>
              </a:lnSpc>
              <a:spcBef>
                <a:spcPts val="1000"/>
              </a:spcBef>
              <a:buNone/>
              <a:defRPr/>
            </a:pPr>
            <a:r>
              <a:rPr lang="fr-FR" sz="2800" dirty="0">
                <a:solidFill>
                  <a:schemeClr val="dk1"/>
                </a:solidFill>
                <a:latin typeface="Calibri" panose="020F0502020204030204" pitchFamily="34" charset="0"/>
                <a:cs typeface="Calibri" panose="020F0502020204030204" pitchFamily="34" charset="0"/>
              </a:rPr>
              <a:t>Accouchements </a:t>
            </a:r>
            <a:r>
              <a:rPr lang="fr-FR" sz="2800" dirty="0" smtClean="0">
                <a:solidFill>
                  <a:schemeClr val="dk1"/>
                </a:solidFill>
                <a:latin typeface="Calibri" panose="020F0502020204030204" pitchFamily="34" charset="0"/>
                <a:cs typeface="Calibri" panose="020F0502020204030204" pitchFamily="34" charset="0"/>
              </a:rPr>
              <a:t>attendus: </a:t>
            </a:r>
            <a:r>
              <a:rPr lang="fr-FR" sz="2800" dirty="0">
                <a:solidFill>
                  <a:schemeClr val="dk1"/>
                </a:solidFill>
                <a:latin typeface="Calibri" panose="020F0502020204030204" pitchFamily="34" charset="0"/>
                <a:cs typeface="Calibri" panose="020F0502020204030204" pitchFamily="34" charset="0"/>
              </a:rPr>
              <a:t>48 936</a:t>
            </a:r>
            <a:endParaRPr lang="fr-FR" altLang="fr-FR" sz="2800" dirty="0">
              <a:solidFill>
                <a:schemeClr val="dk1"/>
              </a:solidFill>
              <a:latin typeface="Calibri" panose="020F0502020204030204" pitchFamily="34" charset="0"/>
              <a:cs typeface="Calibri" panose="020F0502020204030204" pitchFamily="34" charset="0"/>
            </a:endParaRPr>
          </a:p>
          <a:p>
            <a:pPr algn="just">
              <a:lnSpc>
                <a:spcPct val="90000"/>
              </a:lnSpc>
              <a:spcBef>
                <a:spcPts val="1000"/>
              </a:spcBef>
              <a:buNone/>
              <a:defRPr/>
            </a:pPr>
            <a:r>
              <a:rPr lang="fr-FR" altLang="fr-FR" sz="2800" dirty="0">
                <a:solidFill>
                  <a:schemeClr val="dk1"/>
                </a:solidFill>
                <a:latin typeface="Calibri" panose="020F0502020204030204" pitchFamily="34" charset="0"/>
                <a:cs typeface="Calibri" panose="020F0502020204030204" pitchFamily="34" charset="0"/>
              </a:rPr>
              <a:t>Districts sanitaires : 04 </a:t>
            </a:r>
          </a:p>
          <a:p>
            <a:pPr algn="just">
              <a:lnSpc>
                <a:spcPct val="90000"/>
              </a:lnSpc>
              <a:spcBef>
                <a:spcPts val="1000"/>
              </a:spcBef>
              <a:buNone/>
              <a:defRPr/>
            </a:pPr>
            <a:r>
              <a:rPr lang="fr-FR" altLang="fr-FR" sz="2800" dirty="0">
                <a:solidFill>
                  <a:schemeClr val="dk1"/>
                </a:solidFill>
                <a:latin typeface="Calibri" panose="020F0502020204030204" pitchFamily="34" charset="0"/>
                <a:cs typeface="Calibri" panose="020F0502020204030204" pitchFamily="34" charset="0"/>
              </a:rPr>
              <a:t>Formations sanitaires publiques: </a:t>
            </a:r>
            <a:r>
              <a:rPr lang="fr-FR" altLang="fr-FR" sz="2800" dirty="0" smtClean="0">
                <a:solidFill>
                  <a:schemeClr val="dk1"/>
                </a:solidFill>
                <a:latin typeface="Calibri" panose="020F0502020204030204" pitchFamily="34" charset="0"/>
                <a:cs typeface="Calibri" panose="020F0502020204030204" pitchFamily="34" charset="0"/>
              </a:rPr>
              <a:t>141 </a:t>
            </a:r>
            <a:r>
              <a:rPr lang="fr-FR" altLang="fr-FR" sz="2800" dirty="0">
                <a:solidFill>
                  <a:schemeClr val="dk1"/>
                </a:solidFill>
                <a:latin typeface="Calibri" panose="020F0502020204030204" pitchFamily="34" charset="0"/>
                <a:cs typeface="Calibri" panose="020F0502020204030204" pitchFamily="34" charset="0"/>
              </a:rPr>
              <a:t>dont  01 CHR, 03 CMA, 05 CM, </a:t>
            </a:r>
            <a:r>
              <a:rPr lang="fr-FR" altLang="fr-FR" sz="2800" dirty="0" smtClean="0">
                <a:solidFill>
                  <a:schemeClr val="dk1"/>
                </a:solidFill>
                <a:latin typeface="Calibri" panose="020F0502020204030204" pitchFamily="34" charset="0"/>
                <a:cs typeface="Calibri" panose="020F0502020204030204" pitchFamily="34" charset="0"/>
              </a:rPr>
              <a:t>125 </a:t>
            </a:r>
            <a:r>
              <a:rPr lang="fr-FR" altLang="fr-FR" sz="2800" dirty="0">
                <a:solidFill>
                  <a:schemeClr val="dk1"/>
                </a:solidFill>
                <a:latin typeface="Calibri" panose="020F0502020204030204" pitchFamily="34" charset="0"/>
                <a:cs typeface="Calibri" panose="020F0502020204030204" pitchFamily="34" charset="0"/>
              </a:rPr>
              <a:t>CSPS dont 80 fermées </a:t>
            </a:r>
            <a:r>
              <a:rPr lang="fr-FR" altLang="fr-FR" sz="2800" dirty="0">
                <a:latin typeface="Calibri" panose="020F0502020204030204" pitchFamily="34" charset="0"/>
                <a:cs typeface="Calibri" panose="020F0502020204030204" pitchFamily="34" charset="0"/>
              </a:rPr>
              <a:t>au 24 mai 2022</a:t>
            </a:r>
          </a:p>
          <a:p>
            <a:pPr algn="just">
              <a:lnSpc>
                <a:spcPct val="90000"/>
              </a:lnSpc>
              <a:spcBef>
                <a:spcPts val="1000"/>
              </a:spcBef>
              <a:buNone/>
              <a:defRPr/>
            </a:pPr>
            <a:r>
              <a:rPr lang="fr-FR" sz="2800" dirty="0">
                <a:solidFill>
                  <a:schemeClr val="dk1"/>
                </a:solidFill>
                <a:latin typeface="Calibri" panose="020F0502020204030204" pitchFamily="34" charset="0"/>
                <a:cs typeface="Calibri" panose="020F0502020204030204" pitchFamily="34" charset="0"/>
              </a:rPr>
              <a:t>17 Postes de santé avancés (PSA)</a:t>
            </a:r>
            <a:endParaRPr lang="fr-FR" altLang="fr-FR" sz="2800" dirty="0">
              <a:solidFill>
                <a:schemeClr val="dk1"/>
              </a:solidFill>
              <a:latin typeface="Calibri" panose="020F0502020204030204" pitchFamily="34" charset="0"/>
              <a:cs typeface="Calibri" panose="020F0502020204030204" pitchFamily="34" charset="0"/>
            </a:endParaRPr>
          </a:p>
          <a:p>
            <a:pPr algn="just">
              <a:lnSpc>
                <a:spcPct val="90000"/>
              </a:lnSpc>
              <a:spcBef>
                <a:spcPts val="1000"/>
              </a:spcBef>
              <a:buNone/>
              <a:defRPr/>
            </a:pPr>
            <a:r>
              <a:rPr lang="fr-FR" altLang="fr-FR" sz="2800" dirty="0">
                <a:solidFill>
                  <a:schemeClr val="dk1"/>
                </a:solidFill>
                <a:latin typeface="Calibri" panose="020F0502020204030204" pitchFamily="34" charset="0"/>
                <a:cs typeface="Calibri" panose="020F0502020204030204" pitchFamily="34" charset="0"/>
              </a:rPr>
              <a:t>Nombre de </a:t>
            </a:r>
            <a:r>
              <a:rPr lang="fr-FR" altLang="fr-FR" sz="2800" dirty="0" err="1">
                <a:solidFill>
                  <a:schemeClr val="dk1"/>
                </a:solidFill>
                <a:latin typeface="Calibri" panose="020F0502020204030204" pitchFamily="34" charset="0"/>
                <a:cs typeface="Calibri" panose="020F0502020204030204" pitchFamily="34" charset="0"/>
              </a:rPr>
              <a:t>PDIs</a:t>
            </a:r>
            <a:r>
              <a:rPr lang="fr-FR" altLang="fr-FR" sz="2800" dirty="0">
                <a:solidFill>
                  <a:schemeClr val="dk1"/>
                </a:solidFill>
                <a:latin typeface="Calibri" panose="020F0502020204030204" pitchFamily="34" charset="0"/>
                <a:cs typeface="Calibri" panose="020F0502020204030204" pitchFamily="34" charset="0"/>
              </a:rPr>
              <a:t> : </a:t>
            </a:r>
            <a:r>
              <a:rPr lang="fr-FR" altLang="fr-FR" sz="2800" dirty="0">
                <a:latin typeface="Calibri" panose="020F0502020204030204" pitchFamily="34" charset="0"/>
                <a:cs typeface="Calibri" panose="020F0502020204030204" pitchFamily="34" charset="0"/>
              </a:rPr>
              <a:t>568 598 (CONASUR 31 mars 2022)</a:t>
            </a:r>
          </a:p>
          <a:p>
            <a:pPr algn="just">
              <a:lnSpc>
                <a:spcPct val="130000"/>
              </a:lnSpc>
              <a:defRPr/>
            </a:pPr>
            <a:endParaRPr lang="fr-FR" altLang="fr-FR" sz="2700" b="1" kern="0" dirty="0">
              <a:solidFill>
                <a:srgbClr val="000000"/>
              </a:solidFill>
              <a:ea typeface="SimSun" panose="02010600030101010101" pitchFamily="2" charset="-122"/>
              <a:cs typeface="Arial" panose="020B0604020202020204" pitchFamily="34" charset="0"/>
            </a:endParaRPr>
          </a:p>
          <a:p>
            <a:pPr algn="just">
              <a:lnSpc>
                <a:spcPct val="130000"/>
              </a:lnSpc>
              <a:defRPr/>
            </a:pPr>
            <a:endParaRPr lang="fr-FR" altLang="fr-FR" sz="2700" b="1" kern="0" dirty="0">
              <a:solidFill>
                <a:srgbClr val="000000"/>
              </a:solidFill>
              <a:ea typeface="SimSun" panose="02010600030101010101" pitchFamily="2" charset="-122"/>
              <a:cs typeface="Arial" panose="020B0604020202020204" pitchFamily="34" charset="0"/>
            </a:endParaRPr>
          </a:p>
        </p:txBody>
      </p:sp>
      <p:sp>
        <p:nvSpPr>
          <p:cNvPr id="8" name="Titre 1">
            <a:extLst>
              <a:ext uri="{FF2B5EF4-FFF2-40B4-BE49-F238E27FC236}">
                <a16:creationId xmlns:a16="http://schemas.microsoft.com/office/drawing/2014/main" id="{2105CA38-0D8E-4696-9A72-3B6D621BFACC}"/>
              </a:ext>
            </a:extLst>
          </p:cNvPr>
          <p:cNvSpPr txBox="1">
            <a:spLocks/>
          </p:cNvSpPr>
          <p:nvPr/>
        </p:nvSpPr>
        <p:spPr>
          <a:xfrm>
            <a:off x="199836" y="245084"/>
            <a:ext cx="11790310" cy="639037"/>
          </a:xfrm>
          <a:prstGeom prst="rect">
            <a:avLst/>
          </a:prstGeom>
          <a:solidFill>
            <a:sysClr val="window" lastClr="FFFFFF"/>
          </a:solidFill>
          <a:ln w="38100">
            <a:solidFill>
              <a:sysClr val="windowText" lastClr="0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algn="ctr" fontAlgn="auto">
              <a:spcAft>
                <a:spcPts val="0"/>
              </a:spcAft>
              <a:buClrTx/>
              <a:buSzTx/>
              <a:tabLst/>
              <a:defRPr/>
            </a:pPr>
            <a:r>
              <a:rPr lang="fr-FR" sz="3200" b="1" cap="all" dirty="0">
                <a:latin typeface="Arial" panose="020B0604020202020204" pitchFamily="34" charset="0"/>
                <a:cs typeface="Arial" panose="020B0604020202020204" pitchFamily="34" charset="0"/>
              </a:rPr>
              <a:t>APERÇU DE LA REGION </a:t>
            </a:r>
          </a:p>
        </p:txBody>
      </p:sp>
    </p:spTree>
    <p:extLst>
      <p:ext uri="{BB962C8B-B14F-4D97-AF65-F5344CB8AC3E}">
        <p14:creationId xmlns:p14="http://schemas.microsoft.com/office/powerpoint/2010/main" val="4232066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602A51-14B5-46B9-87EC-114E88BE9722}"/>
              </a:ext>
            </a:extLst>
          </p:cNvPr>
          <p:cNvSpPr>
            <a:spLocks noGrp="1"/>
          </p:cNvSpPr>
          <p:nvPr>
            <p:ph idx="1"/>
          </p:nvPr>
        </p:nvSpPr>
        <p:spPr>
          <a:xfrm>
            <a:off x="336964" y="964926"/>
            <a:ext cx="11622903" cy="5062896"/>
          </a:xfrm>
          <a:solidFill>
            <a:schemeClr val="bg1"/>
          </a:solidFill>
          <a:ln w="28575"/>
        </p:spPr>
        <p:style>
          <a:lnRef idx="2">
            <a:schemeClr val="accent1"/>
          </a:lnRef>
          <a:fillRef idx="1">
            <a:schemeClr val="lt1"/>
          </a:fillRef>
          <a:effectRef idx="0">
            <a:schemeClr val="accent1"/>
          </a:effectRef>
          <a:fontRef idx="minor">
            <a:schemeClr val="dk1"/>
          </a:fontRef>
        </p:style>
        <p:txBody>
          <a:bodyPr>
            <a:normAutofit/>
          </a:bodyPr>
          <a:lstStyle/>
          <a:p>
            <a:pPr>
              <a:buFont typeface="Wingdings" panose="05000000000000000000" pitchFamily="2" charset="2"/>
              <a:buChar char="§"/>
            </a:pPr>
            <a:r>
              <a:rPr lang="fr-FR" sz="3200" dirty="0" smtClean="0">
                <a:latin typeface="Calibri" panose="020F0502020204030204" pitchFamily="34" charset="0"/>
                <a:cs typeface="Calibri" panose="020F0502020204030204" pitchFamily="34" charset="0"/>
              </a:rPr>
              <a:t>Burkina </a:t>
            </a:r>
            <a:r>
              <a:rPr lang="fr-FR" sz="3200" dirty="0">
                <a:latin typeface="Calibri" panose="020F0502020204030204" pitchFamily="34" charset="0"/>
                <a:cs typeface="Calibri" panose="020F0502020204030204" pitchFamily="34" charset="0"/>
              </a:rPr>
              <a:t>Faso est confronté à une crise sécuritaire qui a débuté dans la région du Sahel avec entre autres conséquences plus de </a:t>
            </a:r>
            <a:r>
              <a:rPr lang="fr-FR" sz="3200" dirty="0">
                <a:solidFill>
                  <a:schemeClr val="tx1"/>
                </a:solidFill>
                <a:latin typeface="Calibri" panose="020F0502020204030204" pitchFamily="34" charset="0"/>
                <a:cs typeface="Calibri" panose="020F0502020204030204" pitchFamily="34" charset="0"/>
              </a:rPr>
              <a:t>130 </a:t>
            </a:r>
            <a:r>
              <a:rPr lang="fr-FR" altLang="fr-FR" sz="3200" dirty="0" smtClean="0">
                <a:solidFill>
                  <a:schemeClr val="tx1"/>
                </a:solidFill>
                <a:latin typeface="Calibri" panose="020F0502020204030204" pitchFamily="34" charset="0"/>
                <a:cs typeface="Calibri" panose="020F0502020204030204" pitchFamily="34" charset="0"/>
              </a:rPr>
              <a:t> </a:t>
            </a:r>
            <a:r>
              <a:rPr lang="fr-FR" sz="3200" dirty="0" smtClean="0">
                <a:latin typeface="Calibri" panose="020F0502020204030204" pitchFamily="34" charset="0"/>
                <a:cs typeface="Calibri" panose="020F0502020204030204" pitchFamily="34" charset="0"/>
              </a:rPr>
              <a:t>formations </a:t>
            </a:r>
            <a:r>
              <a:rPr lang="fr-FR" sz="3200" dirty="0">
                <a:latin typeface="Calibri" panose="020F0502020204030204" pitchFamily="34" charset="0"/>
                <a:cs typeface="Calibri" panose="020F0502020204030204" pitchFamily="34" charset="0"/>
              </a:rPr>
              <a:t>sanitaires fermées en fin </a:t>
            </a:r>
            <a:r>
              <a:rPr lang="fr-FR" sz="3200" dirty="0" smtClean="0">
                <a:latin typeface="Calibri" panose="020F0502020204030204" pitchFamily="34" charset="0"/>
                <a:cs typeface="Calibri" panose="020F0502020204030204" pitchFamily="34" charset="0"/>
              </a:rPr>
              <a:t>2021</a:t>
            </a:r>
          </a:p>
          <a:p>
            <a:pPr>
              <a:buFont typeface="Wingdings" panose="05000000000000000000" pitchFamily="2" charset="2"/>
              <a:buChar char="§"/>
            </a:pPr>
            <a:r>
              <a:rPr lang="fr-FR" sz="3200" dirty="0">
                <a:latin typeface="Calibri" panose="020F0502020204030204" pitchFamily="34" charset="0"/>
                <a:cs typeface="Calibri" panose="020F0502020204030204" pitchFamily="34" charset="0"/>
              </a:rPr>
              <a:t>S</a:t>
            </a:r>
            <a:r>
              <a:rPr lang="fr-FR" sz="3200" dirty="0" smtClean="0">
                <a:latin typeface="Calibri" panose="020F0502020204030204" pitchFamily="34" charset="0"/>
                <a:cs typeface="Calibri" panose="020F0502020204030204" pitchFamily="34" charset="0"/>
              </a:rPr>
              <a:t>ervices </a:t>
            </a:r>
            <a:r>
              <a:rPr lang="fr-FR" sz="3200" dirty="0">
                <a:latin typeface="Calibri" panose="020F0502020204030204" pitchFamily="34" charset="0"/>
                <a:cs typeface="Calibri" panose="020F0502020204030204" pitchFamily="34" charset="0"/>
              </a:rPr>
              <a:t>de maternité ont été beaucoup perturbés et la région a été contraint à recourir aux acteurs communautaires pour l’assistances des </a:t>
            </a:r>
            <a:r>
              <a:rPr lang="fr-FR" sz="3200" dirty="0" smtClean="0">
                <a:latin typeface="Calibri" panose="020F0502020204030204" pitchFamily="34" charset="0"/>
                <a:cs typeface="Calibri" panose="020F0502020204030204" pitchFamily="34" charset="0"/>
              </a:rPr>
              <a:t>parturientes dans les villages dont les FS sont fermées </a:t>
            </a:r>
          </a:p>
          <a:p>
            <a:pPr>
              <a:buFont typeface="Wingdings" panose="05000000000000000000" pitchFamily="2" charset="2"/>
              <a:buChar char="§"/>
            </a:pPr>
            <a:r>
              <a:rPr lang="fr-FR" sz="3200" dirty="0" smtClean="0">
                <a:latin typeface="Calibri" panose="020F0502020204030204" pitchFamily="34" charset="0"/>
                <a:cs typeface="Calibri" panose="020F0502020204030204" pitchFamily="34" charset="0"/>
              </a:rPr>
              <a:t>Cette </a:t>
            </a:r>
            <a:r>
              <a:rPr lang="fr-FR" sz="3200" dirty="0">
                <a:latin typeface="Calibri" panose="020F0502020204030204" pitchFamily="34" charset="0"/>
                <a:cs typeface="Calibri" panose="020F0502020204030204" pitchFamily="34" charset="0"/>
              </a:rPr>
              <a:t>étude vise à apprécier les résultats de la </a:t>
            </a:r>
            <a:r>
              <a:rPr lang="fr-FR" sz="3200" dirty="0" smtClean="0">
                <a:solidFill>
                  <a:schemeClr val="tx1"/>
                </a:solidFill>
                <a:latin typeface="Calibri" panose="020F0502020204030204" pitchFamily="34" charset="0"/>
                <a:cs typeface="Calibri" panose="020F0502020204030204" pitchFamily="34" charset="0"/>
              </a:rPr>
              <a:t>stratégie</a:t>
            </a:r>
            <a:r>
              <a:rPr lang="fr-FR" sz="3200" b="1" dirty="0" smtClean="0">
                <a:solidFill>
                  <a:schemeClr val="tx1"/>
                </a:solidFill>
                <a:latin typeface="Calibri" panose="020F0502020204030204" pitchFamily="34" charset="0"/>
                <a:cs typeface="Calibri" panose="020F0502020204030204" pitchFamily="34" charset="0"/>
              </a:rPr>
              <a:t>(accouchement hygiénique par les AV)</a:t>
            </a:r>
            <a:endParaRPr lang="fr-FR" sz="3200" b="1" dirty="0">
              <a:solidFill>
                <a:schemeClr val="tx1"/>
              </a:solidFill>
              <a:latin typeface="Calibri" panose="020F0502020204030204" pitchFamily="34" charset="0"/>
              <a:cs typeface="Calibri" panose="020F0502020204030204" pitchFamily="34" charset="0"/>
            </a:endParaRPr>
          </a:p>
          <a:p>
            <a:pPr marL="0" lvl="0" indent="0" algn="just">
              <a:buNone/>
              <a:defRPr/>
            </a:pPr>
            <a:endParaRPr lang="fr-FR" sz="3200" dirty="0">
              <a:latin typeface="Calibri" panose="020F0502020204030204" pitchFamily="34" charset="0"/>
              <a:cs typeface="Calibri" panose="020F0502020204030204" pitchFamily="34" charset="0"/>
            </a:endParaRPr>
          </a:p>
        </p:txBody>
      </p:sp>
      <p:sp>
        <p:nvSpPr>
          <p:cNvPr id="4" name="Titre 1">
            <a:extLst>
              <a:ext uri="{FF2B5EF4-FFF2-40B4-BE49-F238E27FC236}">
                <a16:creationId xmlns:a16="http://schemas.microsoft.com/office/drawing/2014/main" id="{2105CA38-0D8E-4696-9A72-3B6D621BFACC}"/>
              </a:ext>
            </a:extLst>
          </p:cNvPr>
          <p:cNvSpPr txBox="1">
            <a:spLocks/>
          </p:cNvSpPr>
          <p:nvPr/>
        </p:nvSpPr>
        <p:spPr>
          <a:xfrm>
            <a:off x="286566" y="146710"/>
            <a:ext cx="11723698" cy="818216"/>
          </a:xfrm>
          <a:prstGeom prst="rect">
            <a:avLst/>
          </a:prstGeom>
          <a:solidFill>
            <a:sysClr val="window" lastClr="FFFFFF"/>
          </a:solidFill>
          <a:ln w="38100">
            <a:solidFill>
              <a:sysClr val="windowText" lastClr="0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sz="3200" b="1" cap="all" dirty="0">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764691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B3FB1-DEEA-4E03-BDCF-FA42E16E2088}"/>
              </a:ext>
            </a:extLst>
          </p:cNvPr>
          <p:cNvSpPr>
            <a:spLocks noGrp="1"/>
          </p:cNvSpPr>
          <p:nvPr>
            <p:ph type="title"/>
          </p:nvPr>
        </p:nvSpPr>
        <p:spPr>
          <a:xfrm>
            <a:off x="314893" y="262182"/>
            <a:ext cx="11354304" cy="652791"/>
          </a:xfrm>
          <a:solidFill>
            <a:schemeClr val="bg1"/>
          </a:solidFill>
          <a:ln w="38100">
            <a:solidFill>
              <a:schemeClr val="tx1"/>
            </a:solidFill>
          </a:ln>
        </p:spPr>
        <p:txBody>
          <a:bodyPr>
            <a:normAutofit/>
          </a:bodyPr>
          <a:lstStyle/>
          <a:p>
            <a:pPr algn="ctr"/>
            <a:r>
              <a:rPr lang="fr-FR" b="1" dirty="0">
                <a:latin typeface="Arial" panose="020B0604020202020204" pitchFamily="34" charset="0"/>
                <a:cs typeface="Arial" panose="020B0604020202020204" pitchFamily="34" charset="0"/>
              </a:rPr>
              <a:t>OBJECTIFS DE L’ETUDE</a:t>
            </a:r>
          </a:p>
        </p:txBody>
      </p:sp>
      <p:sp>
        <p:nvSpPr>
          <p:cNvPr id="3" name="Espace réservé du contenu 2">
            <a:extLst>
              <a:ext uri="{FF2B5EF4-FFF2-40B4-BE49-F238E27FC236}">
                <a16:creationId xmlns:a16="http://schemas.microsoft.com/office/drawing/2014/main" id="{9852E66F-B2ED-42E7-867B-24D1F8B626AC}"/>
              </a:ext>
            </a:extLst>
          </p:cNvPr>
          <p:cNvSpPr>
            <a:spLocks noGrp="1"/>
          </p:cNvSpPr>
          <p:nvPr>
            <p:ph idx="1"/>
          </p:nvPr>
        </p:nvSpPr>
        <p:spPr>
          <a:xfrm>
            <a:off x="272503" y="1155032"/>
            <a:ext cx="11396694" cy="4797651"/>
          </a:xfrm>
          <a:solidFill>
            <a:schemeClr val="bg1"/>
          </a:solidFill>
          <a:ln w="28575"/>
        </p:spPr>
        <p:style>
          <a:lnRef idx="2">
            <a:schemeClr val="accent1"/>
          </a:lnRef>
          <a:fillRef idx="1">
            <a:schemeClr val="lt1"/>
          </a:fillRef>
          <a:effectRef idx="0">
            <a:schemeClr val="accent1"/>
          </a:effectRef>
          <a:fontRef idx="minor">
            <a:schemeClr val="dk1"/>
          </a:fontRef>
        </p:style>
        <p:txBody>
          <a:bodyPr>
            <a:normAutofit/>
          </a:bodyPr>
          <a:lstStyle/>
          <a:p>
            <a:pPr>
              <a:buFont typeface="Wingdings" panose="05000000000000000000" pitchFamily="2" charset="2"/>
              <a:buChar char="q"/>
            </a:pPr>
            <a:r>
              <a:rPr lang="fr-FR" sz="3200" b="1" dirty="0" smtClean="0">
                <a:solidFill>
                  <a:schemeClr val="tx1"/>
                </a:solidFill>
                <a:latin typeface="Calibri" panose="020F0502020204030204" pitchFamily="34" charset="0"/>
                <a:cs typeface="Calibri" panose="020F0502020204030204" pitchFamily="34" charset="0"/>
              </a:rPr>
              <a:t>Objectif général</a:t>
            </a:r>
          </a:p>
          <a:p>
            <a:r>
              <a:rPr lang="fr-FR" sz="3200" dirty="0" smtClean="0">
                <a:solidFill>
                  <a:schemeClr val="tx1"/>
                </a:solidFill>
                <a:latin typeface="Calibri" panose="020F0502020204030204" pitchFamily="34" charset="0"/>
                <a:cs typeface="Calibri" panose="020F0502020204030204" pitchFamily="34" charset="0"/>
              </a:rPr>
              <a:t>Apprécier la MEO de la stratégie de l’accouchement hygiénique</a:t>
            </a:r>
          </a:p>
          <a:p>
            <a:pPr>
              <a:buFont typeface="Wingdings" panose="05000000000000000000" pitchFamily="2" charset="2"/>
              <a:buChar char="q"/>
            </a:pPr>
            <a:r>
              <a:rPr lang="fr-FR" sz="3200" b="1" dirty="0" smtClean="0">
                <a:solidFill>
                  <a:schemeClr val="tx1"/>
                </a:solidFill>
                <a:latin typeface="Calibri" panose="020F0502020204030204" pitchFamily="34" charset="0"/>
                <a:cs typeface="Calibri" panose="020F0502020204030204" pitchFamily="34" charset="0"/>
              </a:rPr>
              <a:t>Objectifs spécifiques</a:t>
            </a:r>
            <a:endParaRPr lang="fr-FR" sz="3200" b="1" dirty="0">
              <a:solidFill>
                <a:schemeClr val="tx1"/>
              </a:solidFill>
              <a:latin typeface="Calibri" panose="020F0502020204030204" pitchFamily="34" charset="0"/>
              <a:cs typeface="Calibri" panose="020F0502020204030204" pitchFamily="34" charset="0"/>
            </a:endParaRPr>
          </a:p>
          <a:p>
            <a:pPr lvl="0"/>
            <a:r>
              <a:rPr lang="fr-FR" sz="3200" dirty="0">
                <a:solidFill>
                  <a:schemeClr val="tx1"/>
                </a:solidFill>
                <a:latin typeface="Calibri" panose="020F0502020204030204" pitchFamily="34" charset="0"/>
                <a:cs typeface="Calibri" panose="020F0502020204030204" pitchFamily="34" charset="0"/>
              </a:rPr>
              <a:t>Vérifier le niveau de mise en œuvre de la stratégie </a:t>
            </a:r>
          </a:p>
          <a:p>
            <a:pPr lvl="0"/>
            <a:r>
              <a:rPr lang="fr-FR" sz="3200" dirty="0">
                <a:solidFill>
                  <a:schemeClr val="tx1"/>
                </a:solidFill>
                <a:latin typeface="Calibri" panose="020F0502020204030204" pitchFamily="34" charset="0"/>
                <a:cs typeface="Calibri" panose="020F0502020204030204" pitchFamily="34" charset="0"/>
              </a:rPr>
              <a:t>Apprécier les performances produites par cette intervention </a:t>
            </a:r>
          </a:p>
          <a:p>
            <a:pPr lvl="0"/>
            <a:r>
              <a:rPr lang="fr-FR" sz="3200" dirty="0">
                <a:solidFill>
                  <a:schemeClr val="tx1"/>
                </a:solidFill>
                <a:latin typeface="Calibri" panose="020F0502020204030204" pitchFamily="34" charset="0"/>
                <a:cs typeface="Calibri" panose="020F0502020204030204" pitchFamily="34" charset="0"/>
              </a:rPr>
              <a:t>Identifier les limites de la </a:t>
            </a:r>
            <a:r>
              <a:rPr lang="fr-FR" sz="3200" dirty="0" smtClean="0">
                <a:solidFill>
                  <a:schemeClr val="tx1"/>
                </a:solidFill>
                <a:latin typeface="Calibri" panose="020F0502020204030204" pitchFamily="34" charset="0"/>
                <a:cs typeface="Calibri" panose="020F0502020204030204" pitchFamily="34" charset="0"/>
              </a:rPr>
              <a:t>stratégie</a:t>
            </a:r>
            <a:endParaRPr lang="fr-FR"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0328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B3FB1-DEEA-4E03-BDCF-FA42E16E2088}"/>
              </a:ext>
            </a:extLst>
          </p:cNvPr>
          <p:cNvSpPr>
            <a:spLocks noGrp="1"/>
          </p:cNvSpPr>
          <p:nvPr>
            <p:ph type="title"/>
          </p:nvPr>
        </p:nvSpPr>
        <p:spPr>
          <a:xfrm>
            <a:off x="333059" y="334848"/>
            <a:ext cx="11542029" cy="652791"/>
          </a:xfrm>
          <a:solidFill>
            <a:schemeClr val="bg1"/>
          </a:solidFill>
          <a:ln w="38100">
            <a:solidFill>
              <a:schemeClr val="tx1"/>
            </a:solidFill>
          </a:ln>
        </p:spPr>
        <p:txBody>
          <a:bodyPr>
            <a:normAutofit/>
          </a:bodyPr>
          <a:lstStyle/>
          <a:p>
            <a:pPr algn="ctr"/>
            <a:r>
              <a:rPr lang="fr-FR" b="1" dirty="0" smtClean="0">
                <a:latin typeface="Arial" panose="020B0604020202020204" pitchFamily="34" charset="0"/>
                <a:cs typeface="Arial" panose="020B0604020202020204" pitchFamily="34" charset="0"/>
              </a:rPr>
              <a:t>DESCRIPTION DE LA  stratégie 1/4</a:t>
            </a:r>
            <a:endParaRPr lang="fr-FR" dirty="0"/>
          </a:p>
        </p:txBody>
      </p:sp>
      <p:sp>
        <p:nvSpPr>
          <p:cNvPr id="3" name="Espace réservé du contenu 2">
            <a:extLst>
              <a:ext uri="{FF2B5EF4-FFF2-40B4-BE49-F238E27FC236}">
                <a16:creationId xmlns:a16="http://schemas.microsoft.com/office/drawing/2014/main" id="{9852E66F-B2ED-42E7-867B-24D1F8B626AC}"/>
              </a:ext>
            </a:extLst>
          </p:cNvPr>
          <p:cNvSpPr>
            <a:spLocks noGrp="1"/>
          </p:cNvSpPr>
          <p:nvPr>
            <p:ph idx="1"/>
          </p:nvPr>
        </p:nvSpPr>
        <p:spPr>
          <a:xfrm>
            <a:off x="333059" y="993694"/>
            <a:ext cx="11542029" cy="5190035"/>
          </a:xfrm>
          <a:solidFill>
            <a:schemeClr val="bg1"/>
          </a:solidFill>
          <a:ln w="28575"/>
        </p:spPr>
        <p:style>
          <a:lnRef idx="2">
            <a:schemeClr val="accent1"/>
          </a:lnRef>
          <a:fillRef idx="1">
            <a:schemeClr val="lt1"/>
          </a:fillRef>
          <a:effectRef idx="0">
            <a:schemeClr val="accent1"/>
          </a:effectRef>
          <a:fontRef idx="minor">
            <a:schemeClr val="dk1"/>
          </a:fontRef>
        </p:style>
        <p:txBody>
          <a:bodyPr>
            <a:normAutofit/>
          </a:bodyPr>
          <a:lstStyle/>
          <a:p>
            <a:pPr>
              <a:spcBef>
                <a:spcPts val="600"/>
              </a:spcBef>
            </a:pPr>
            <a:r>
              <a:rPr lang="fr-FR" sz="3200" dirty="0">
                <a:latin typeface="Calibri" panose="020F0502020204030204" pitchFamily="34" charset="0"/>
                <a:cs typeface="Calibri" panose="020F0502020204030204" pitchFamily="34" charset="0"/>
              </a:rPr>
              <a:t>Maintenir l’offre de soins minimal aux parturientes dans les villages dont les formations sanitaires sont fermées</a:t>
            </a:r>
          </a:p>
          <a:p>
            <a:pPr lvl="0"/>
            <a:r>
              <a:rPr lang="fr-FR" sz="3200" dirty="0" smtClean="0"/>
              <a:t>Apporter </a:t>
            </a:r>
            <a:r>
              <a:rPr lang="fr-FR" sz="3200" dirty="0"/>
              <a:t>un soutien aux parturientes dans la communauté </a:t>
            </a:r>
          </a:p>
          <a:p>
            <a:pPr lvl="0"/>
            <a:r>
              <a:rPr lang="fr-FR" sz="3200" dirty="0"/>
              <a:t>Aider les bébés à respirer (ABR) dans la limite de leur </a:t>
            </a:r>
            <a:r>
              <a:rPr lang="fr-FR" sz="3200" dirty="0" smtClean="0"/>
              <a:t>compétence</a:t>
            </a:r>
            <a:endParaRPr lang="fr-FR" sz="3200" dirty="0"/>
          </a:p>
        </p:txBody>
      </p:sp>
    </p:spTree>
    <p:extLst>
      <p:ext uri="{BB962C8B-B14F-4D97-AF65-F5344CB8AC3E}">
        <p14:creationId xmlns:p14="http://schemas.microsoft.com/office/powerpoint/2010/main" val="2072698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B3FB1-DEEA-4E03-BDCF-FA42E16E2088}"/>
              </a:ext>
            </a:extLst>
          </p:cNvPr>
          <p:cNvSpPr>
            <a:spLocks noGrp="1"/>
          </p:cNvSpPr>
          <p:nvPr>
            <p:ph type="title"/>
          </p:nvPr>
        </p:nvSpPr>
        <p:spPr>
          <a:xfrm>
            <a:off x="333059" y="322737"/>
            <a:ext cx="11542029" cy="652791"/>
          </a:xfrm>
          <a:solidFill>
            <a:schemeClr val="bg1"/>
          </a:solidFill>
          <a:ln w="38100">
            <a:solidFill>
              <a:schemeClr val="tx1"/>
            </a:solidFill>
          </a:ln>
        </p:spPr>
        <p:txBody>
          <a:bodyPr>
            <a:normAutofit/>
          </a:bodyPr>
          <a:lstStyle/>
          <a:p>
            <a:pPr algn="ctr"/>
            <a:r>
              <a:rPr lang="fr-FR" b="1" dirty="0" smtClean="0">
                <a:latin typeface="Arial" panose="020B0604020202020204" pitchFamily="34" charset="0"/>
                <a:cs typeface="Arial" panose="020B0604020202020204" pitchFamily="34" charset="0"/>
              </a:rPr>
              <a:t>DESCRIPTION DE LA  stratégie 2/4</a:t>
            </a:r>
            <a:endParaRPr lang="fr-FR" dirty="0"/>
          </a:p>
        </p:txBody>
      </p:sp>
      <p:sp>
        <p:nvSpPr>
          <p:cNvPr id="3" name="Espace réservé du contenu 2">
            <a:extLst>
              <a:ext uri="{FF2B5EF4-FFF2-40B4-BE49-F238E27FC236}">
                <a16:creationId xmlns:a16="http://schemas.microsoft.com/office/drawing/2014/main" id="{9852E66F-B2ED-42E7-867B-24D1F8B626AC}"/>
              </a:ext>
            </a:extLst>
          </p:cNvPr>
          <p:cNvSpPr>
            <a:spLocks noGrp="1"/>
          </p:cNvSpPr>
          <p:nvPr>
            <p:ph idx="1"/>
          </p:nvPr>
        </p:nvSpPr>
        <p:spPr>
          <a:xfrm>
            <a:off x="333059" y="999750"/>
            <a:ext cx="11542029" cy="5190035"/>
          </a:xfrm>
          <a:solidFill>
            <a:schemeClr val="bg1"/>
          </a:solidFill>
          <a:ln w="28575"/>
        </p:spPr>
        <p:style>
          <a:lnRef idx="2">
            <a:schemeClr val="accent1"/>
          </a:lnRef>
          <a:fillRef idx="1">
            <a:schemeClr val="lt1"/>
          </a:fillRef>
          <a:effectRef idx="0">
            <a:schemeClr val="accent1"/>
          </a:effectRef>
          <a:fontRef idx="minor">
            <a:schemeClr val="dk1"/>
          </a:fontRef>
        </p:style>
        <p:txBody>
          <a:bodyPr>
            <a:normAutofit/>
          </a:bodyPr>
          <a:lstStyle/>
          <a:p>
            <a:pPr lvl="0"/>
            <a:endParaRPr lang="fr-FR" sz="3200" dirty="0" smtClean="0"/>
          </a:p>
          <a:p>
            <a:pPr lvl="0"/>
            <a:r>
              <a:rPr lang="fr-FR" sz="3200" dirty="0" smtClean="0"/>
              <a:t>Fournir </a:t>
            </a:r>
            <a:r>
              <a:rPr lang="fr-FR" sz="3200" dirty="0"/>
              <a:t>les premiers soins aux femmes dans l’hémorragie du </a:t>
            </a:r>
            <a:r>
              <a:rPr lang="fr-FR" sz="3200" dirty="0" smtClean="0"/>
              <a:t>postpartum</a:t>
            </a:r>
          </a:p>
          <a:p>
            <a:pPr marL="0" lvl="0" indent="0">
              <a:buNone/>
            </a:pPr>
            <a:r>
              <a:rPr lang="fr-FR" sz="3200" dirty="0"/>
              <a:t> </a:t>
            </a:r>
          </a:p>
          <a:p>
            <a:pPr lvl="0"/>
            <a:r>
              <a:rPr lang="fr-FR" sz="3200" dirty="0"/>
              <a:t>Rapporter les données des accouchements et des naissances dans la communauté en collaboration avec les ASBC et les sages-femmes </a:t>
            </a:r>
            <a:r>
              <a:rPr lang="fr-FR" sz="3200" dirty="0" smtClean="0"/>
              <a:t>mentors</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698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5563" y="460227"/>
            <a:ext cx="11396694" cy="732731"/>
          </a:xfrm>
        </p:spPr>
        <p:txBody>
          <a:bodyPr/>
          <a:lstStyle/>
          <a:p>
            <a:pPr algn="ctr"/>
            <a:r>
              <a:rPr lang="fr-FR" b="1" dirty="0">
                <a:latin typeface="Arial" panose="020B0604020202020204" pitchFamily="34" charset="0"/>
                <a:cs typeface="Arial" panose="020B0604020202020204" pitchFamily="34" charset="0"/>
              </a:rPr>
              <a:t>DESCRIPTION DE LA  stratégie </a:t>
            </a:r>
            <a:r>
              <a:rPr lang="fr-FR" b="1" dirty="0" smtClean="0">
                <a:latin typeface="Arial" panose="020B0604020202020204" pitchFamily="34" charset="0"/>
                <a:cs typeface="Arial" panose="020B0604020202020204" pitchFamily="34" charset="0"/>
              </a:rPr>
              <a:t>3/4</a:t>
            </a:r>
            <a:endParaRPr lang="fr-FR" dirty="0"/>
          </a:p>
        </p:txBody>
      </p:sp>
      <p:sp>
        <p:nvSpPr>
          <p:cNvPr id="3" name="Espace réservé du contenu 2"/>
          <p:cNvSpPr>
            <a:spLocks noGrp="1"/>
          </p:cNvSpPr>
          <p:nvPr>
            <p:ph idx="1"/>
          </p:nvPr>
        </p:nvSpPr>
        <p:spPr>
          <a:xfrm>
            <a:off x="127168" y="1901467"/>
            <a:ext cx="11953812" cy="4232885"/>
          </a:xfrm>
        </p:spPr>
        <p:txBody>
          <a:bodyPr>
            <a:noAutofit/>
          </a:bodyPr>
          <a:lstStyle/>
          <a:p>
            <a:pPr>
              <a:defRPr/>
            </a:pPr>
            <a:r>
              <a:rPr lang="fr-FR" sz="3000" dirty="0">
                <a:latin typeface="Calibri" panose="020F0502020204030204" pitchFamily="34" charset="0"/>
                <a:cs typeface="Calibri" panose="020F0502020204030204" pitchFamily="34" charset="0"/>
              </a:rPr>
              <a:t>Plaidoyer </a:t>
            </a:r>
          </a:p>
          <a:p>
            <a:pPr>
              <a:defRPr/>
            </a:pPr>
            <a:r>
              <a:rPr lang="fr-FR" sz="3000" dirty="0">
                <a:latin typeface="Calibri" panose="020F0502020204030204" pitchFamily="34" charset="0"/>
                <a:cs typeface="Calibri" panose="020F0502020204030204" pitchFamily="34" charset="0"/>
              </a:rPr>
              <a:t>Recrutement </a:t>
            </a:r>
            <a:r>
              <a:rPr lang="fr-FR" sz="3000" dirty="0" smtClean="0">
                <a:latin typeface="Calibri" panose="020F0502020204030204" pitchFamily="34" charset="0"/>
                <a:cs typeface="Calibri" panose="020F0502020204030204" pitchFamily="34" charset="0"/>
              </a:rPr>
              <a:t>du personnel </a:t>
            </a:r>
            <a:endParaRPr lang="fr-FR" sz="3000" dirty="0">
              <a:latin typeface="Calibri" panose="020F0502020204030204" pitchFamily="34" charset="0"/>
              <a:cs typeface="Calibri" panose="020F0502020204030204" pitchFamily="34" charset="0"/>
            </a:endParaRPr>
          </a:p>
          <a:p>
            <a:pPr>
              <a:defRPr/>
            </a:pPr>
            <a:r>
              <a:rPr lang="fr-FR" sz="3000" dirty="0">
                <a:latin typeface="Calibri" panose="020F0502020204030204" pitchFamily="34" charset="0"/>
                <a:cs typeface="Calibri" panose="020F0502020204030204" pitchFamily="34" charset="0"/>
              </a:rPr>
              <a:t>Sélection sur la base des  accompagnatrices des femmes enceintes en temps de paix et des ASBC femmes des villages dont les FS sont fermées </a:t>
            </a:r>
          </a:p>
          <a:p>
            <a:pPr>
              <a:defRPr/>
            </a:pPr>
            <a:r>
              <a:rPr lang="fr-FR" sz="3000" dirty="0">
                <a:latin typeface="Calibri" panose="020F0502020204030204" pitchFamily="34" charset="0"/>
                <a:cs typeface="Calibri" panose="020F0502020204030204" pitchFamily="34" charset="0"/>
              </a:rPr>
              <a:t>AV recrutés localement par les ECD avec l’accompagnement des ICP, responsables maternités et les ASBC</a:t>
            </a:r>
          </a:p>
          <a:p>
            <a:pPr>
              <a:defRPr/>
            </a:pPr>
            <a:r>
              <a:rPr lang="fr-FR" sz="3000" dirty="0">
                <a:latin typeface="Calibri" panose="020F0502020204030204" pitchFamily="34" charset="0"/>
                <a:cs typeface="Calibri" panose="020F0502020204030204" pitchFamily="34" charset="0"/>
              </a:rPr>
              <a:t> Adaptation de modules</a:t>
            </a:r>
          </a:p>
        </p:txBody>
      </p:sp>
    </p:spTree>
    <p:extLst>
      <p:ext uri="{BB962C8B-B14F-4D97-AF65-F5344CB8AC3E}">
        <p14:creationId xmlns:p14="http://schemas.microsoft.com/office/powerpoint/2010/main" val="3409378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6005" y="284615"/>
            <a:ext cx="11463306" cy="1029457"/>
          </a:xfrm>
        </p:spPr>
        <p:txBody>
          <a:bodyPr/>
          <a:lstStyle/>
          <a:p>
            <a:pPr algn="ctr"/>
            <a:r>
              <a:rPr lang="fr-FR" b="1" dirty="0">
                <a:latin typeface="Arial" panose="020B0604020202020204" pitchFamily="34" charset="0"/>
                <a:cs typeface="Arial" panose="020B0604020202020204" pitchFamily="34" charset="0"/>
              </a:rPr>
              <a:t>DESCRIPTION DE LA  stratégie </a:t>
            </a:r>
            <a:r>
              <a:rPr lang="fr-FR" b="1" dirty="0" smtClean="0">
                <a:latin typeface="Arial" panose="020B0604020202020204" pitchFamily="34" charset="0"/>
                <a:cs typeface="Arial" panose="020B0604020202020204" pitchFamily="34" charset="0"/>
              </a:rPr>
              <a:t>4/4</a:t>
            </a:r>
            <a:endParaRPr lang="fr-FR" b="1" dirty="0"/>
          </a:p>
        </p:txBody>
      </p:sp>
      <p:sp>
        <p:nvSpPr>
          <p:cNvPr id="3" name="Espace réservé du contenu 2"/>
          <p:cNvSpPr>
            <a:spLocks noGrp="1"/>
          </p:cNvSpPr>
          <p:nvPr>
            <p:ph idx="1"/>
          </p:nvPr>
        </p:nvSpPr>
        <p:spPr>
          <a:xfrm>
            <a:off x="72668" y="1853754"/>
            <a:ext cx="11971978" cy="4250320"/>
          </a:xfrm>
        </p:spPr>
        <p:txBody>
          <a:bodyPr>
            <a:noAutofit/>
          </a:bodyPr>
          <a:lstStyle/>
          <a:p>
            <a:pPr lvl="0">
              <a:defRPr/>
            </a:pPr>
            <a:r>
              <a:rPr lang="fr-FR" sz="3000" dirty="0">
                <a:solidFill>
                  <a:schemeClr val="dk1"/>
                </a:solidFill>
                <a:latin typeface="Calibri" panose="020F0502020204030204" pitchFamily="34" charset="0"/>
                <a:cs typeface="Calibri" panose="020F0502020204030204" pitchFamily="34" charset="0"/>
              </a:rPr>
              <a:t>Renforcement des compétences </a:t>
            </a:r>
          </a:p>
          <a:p>
            <a:pPr>
              <a:defRPr/>
            </a:pPr>
            <a:r>
              <a:rPr lang="fr-FR" sz="3000" dirty="0">
                <a:solidFill>
                  <a:schemeClr val="dk1"/>
                </a:solidFill>
                <a:latin typeface="Calibri" panose="020F0502020204030204" pitchFamily="34" charset="0"/>
                <a:cs typeface="Calibri" panose="020F0502020204030204" pitchFamily="34" charset="0"/>
              </a:rPr>
              <a:t>Orientation des ECD par la DRS </a:t>
            </a:r>
          </a:p>
          <a:p>
            <a:pPr>
              <a:defRPr/>
            </a:pPr>
            <a:r>
              <a:rPr lang="fr-FR" sz="3000" dirty="0">
                <a:solidFill>
                  <a:schemeClr val="dk1"/>
                </a:solidFill>
                <a:latin typeface="Calibri" panose="020F0502020204030204" pitchFamily="34" charset="0"/>
                <a:cs typeface="Calibri" panose="020F0502020204030204" pitchFamily="34" charset="0"/>
              </a:rPr>
              <a:t>Formation/Recyclage des AV/ASBC femmes par les ECD </a:t>
            </a:r>
          </a:p>
          <a:p>
            <a:pPr>
              <a:defRPr/>
            </a:pPr>
            <a:r>
              <a:rPr lang="fr-FR" sz="3000" dirty="0">
                <a:solidFill>
                  <a:schemeClr val="dk1"/>
                </a:solidFill>
                <a:latin typeface="Calibri" panose="020F0502020204030204" pitchFamily="34" charset="0"/>
                <a:cs typeface="Calibri" panose="020F0502020204030204" pitchFamily="34" charset="0"/>
              </a:rPr>
              <a:t>Cour </a:t>
            </a:r>
            <a:r>
              <a:rPr lang="fr-FR" sz="3000" dirty="0" smtClean="0">
                <a:solidFill>
                  <a:schemeClr val="dk1"/>
                </a:solidFill>
                <a:latin typeface="Calibri" panose="020F0502020204030204" pitchFamily="34" charset="0"/>
                <a:cs typeface="Calibri" panose="020F0502020204030204" pitchFamily="34" charset="0"/>
              </a:rPr>
              <a:t>théorique,</a:t>
            </a:r>
            <a:r>
              <a:rPr lang="fr-FR" sz="3000" dirty="0">
                <a:solidFill>
                  <a:schemeClr val="dk1"/>
                </a:solidFill>
                <a:latin typeface="Calibri" panose="020F0502020204030204" pitchFamily="34" charset="0"/>
                <a:cs typeface="Calibri" panose="020F0502020204030204" pitchFamily="34" charset="0"/>
              </a:rPr>
              <a:t> Projections de </a:t>
            </a:r>
            <a:r>
              <a:rPr lang="fr-FR" sz="3000" dirty="0" smtClean="0">
                <a:solidFill>
                  <a:schemeClr val="dk1"/>
                </a:solidFill>
                <a:latin typeface="Calibri" panose="020F0502020204030204" pitchFamily="34" charset="0"/>
                <a:cs typeface="Calibri" panose="020F0502020204030204" pitchFamily="34" charset="0"/>
              </a:rPr>
              <a:t>films, discussion en groupe</a:t>
            </a:r>
            <a:endParaRPr lang="fr-FR" sz="3000" dirty="0">
              <a:solidFill>
                <a:schemeClr val="dk1"/>
              </a:solidFill>
              <a:latin typeface="Calibri" panose="020F0502020204030204" pitchFamily="34" charset="0"/>
              <a:cs typeface="Calibri" panose="020F0502020204030204" pitchFamily="34" charset="0"/>
            </a:endParaRPr>
          </a:p>
          <a:p>
            <a:pPr>
              <a:defRPr/>
            </a:pPr>
            <a:r>
              <a:rPr lang="fr-FR" sz="3000" dirty="0">
                <a:solidFill>
                  <a:schemeClr val="dk1"/>
                </a:solidFill>
                <a:latin typeface="Calibri" panose="020F0502020204030204" pitchFamily="34" charset="0"/>
                <a:cs typeface="Calibri" panose="020F0502020204030204" pitchFamily="34" charset="0"/>
              </a:rPr>
              <a:t>P</a:t>
            </a:r>
            <a:r>
              <a:rPr lang="fr-FR" sz="3000" dirty="0" smtClean="0">
                <a:solidFill>
                  <a:schemeClr val="dk1"/>
                </a:solidFill>
                <a:latin typeface="Calibri" panose="020F0502020204030204" pitchFamily="34" charset="0"/>
                <a:cs typeface="Calibri" panose="020F0502020204030204" pitchFamily="34" charset="0"/>
              </a:rPr>
              <a:t>ratique </a:t>
            </a:r>
            <a:r>
              <a:rPr lang="fr-FR" sz="3000" dirty="0">
                <a:solidFill>
                  <a:schemeClr val="dk1"/>
                </a:solidFill>
                <a:latin typeface="Calibri" panose="020F0502020204030204" pitchFamily="34" charset="0"/>
                <a:cs typeface="Calibri" panose="020F0502020204030204" pitchFamily="34" charset="0"/>
              </a:rPr>
              <a:t>(Standardisation sur </a:t>
            </a:r>
            <a:r>
              <a:rPr lang="fr-FR" sz="3000" dirty="0" smtClean="0">
                <a:solidFill>
                  <a:schemeClr val="dk1"/>
                </a:solidFill>
                <a:latin typeface="Calibri" panose="020F0502020204030204" pitchFamily="34" charset="0"/>
                <a:cs typeface="Calibri" panose="020F0502020204030204" pitchFamily="34" charset="0"/>
              </a:rPr>
              <a:t>modèles anatomiques et </a:t>
            </a:r>
            <a:r>
              <a:rPr lang="fr-FR" sz="3000" dirty="0">
                <a:solidFill>
                  <a:schemeClr val="dk1"/>
                </a:solidFill>
                <a:latin typeface="Calibri" panose="020F0502020204030204" pitchFamily="34" charset="0"/>
                <a:cs typeface="Calibri" panose="020F0502020204030204" pitchFamily="34" charset="0"/>
              </a:rPr>
              <a:t>stage clinique )</a:t>
            </a:r>
          </a:p>
        </p:txBody>
      </p:sp>
    </p:spTree>
    <p:extLst>
      <p:ext uri="{BB962C8B-B14F-4D97-AF65-F5344CB8AC3E}">
        <p14:creationId xmlns:p14="http://schemas.microsoft.com/office/powerpoint/2010/main" val="1128937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2948</TotalTime>
  <Words>671</Words>
  <Application>Microsoft Office PowerPoint</Application>
  <PresentationFormat>Grand écran</PresentationFormat>
  <Paragraphs>107</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SimSun</vt:lpstr>
      <vt:lpstr>Arial</vt:lpstr>
      <vt:lpstr>Calibri</vt:lpstr>
      <vt:lpstr>Gill Sans MT</vt:lpstr>
      <vt:lpstr>Times New Roman</vt:lpstr>
      <vt:lpstr>Wingdings</vt:lpstr>
      <vt:lpstr>Galerie</vt:lpstr>
      <vt:lpstr> CONTRIBUTION DES AGENTS DE SANTÉ COMMUNAUTAIRES DANS LA RÉDUCTION DE LA MORBIMORTALITÉ DANS LES ZONES À FORTS DÉFIS SÉCURITAIRES : CAS DE LA RÉGION DU SAHEL, BURKINA FASO </vt:lpstr>
      <vt:lpstr>Présentation PowerPoint</vt:lpstr>
      <vt:lpstr>Présentation PowerPoint</vt:lpstr>
      <vt:lpstr>Présentation PowerPoint</vt:lpstr>
      <vt:lpstr>OBJECTIFS DE L’ETUDE</vt:lpstr>
      <vt:lpstr>DESCRIPTION DE LA  stratégie 1/4</vt:lpstr>
      <vt:lpstr>DESCRIPTION DE LA  stratégie 2/4</vt:lpstr>
      <vt:lpstr>DESCRIPTION DE LA  stratégie 3/4</vt:lpstr>
      <vt:lpstr>DESCRIPTION DE LA  stratégie 4/4</vt:lpstr>
      <vt:lpstr>Méthodologie DE L’ETUDE</vt:lpstr>
      <vt:lpstr>Résultats DE L’ETUDE </vt:lpstr>
      <vt:lpstr>Conclusion 1/2</vt:lpstr>
      <vt:lpstr>Conclusion  2/2</vt:lpstr>
      <vt:lpstr> Remerciements</vt:lpstr>
      <vt:lpstr>Présentation PowerPoint</vt:lpstr>
      <vt:lpstr>Présentation PowerPoint</vt:lpstr>
      <vt:lpstr>Intrants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CANEVAS DE PRESENTATION  D’UNE BONNE PRATIQUE</dc:title>
  <dc:creator>user</dc:creator>
  <cp:lastModifiedBy>HP</cp:lastModifiedBy>
  <cp:revision>244</cp:revision>
  <dcterms:created xsi:type="dcterms:W3CDTF">2021-01-06T20:42:54Z</dcterms:created>
  <dcterms:modified xsi:type="dcterms:W3CDTF">2022-06-02T13:27:14Z</dcterms:modified>
</cp:coreProperties>
</file>