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4" r:id="rId3"/>
    <p:sldId id="265" r:id="rId4"/>
    <p:sldId id="266" r:id="rId5"/>
    <p:sldId id="285" r:id="rId6"/>
    <p:sldId id="305" r:id="rId7"/>
    <p:sldId id="315" r:id="rId8"/>
    <p:sldId id="307" r:id="rId9"/>
    <p:sldId id="267" r:id="rId10"/>
    <p:sldId id="275" r:id="rId11"/>
    <p:sldId id="276" r:id="rId12"/>
    <p:sldId id="277" r:id="rId13"/>
    <p:sldId id="278" r:id="rId14"/>
    <p:sldId id="279" r:id="rId15"/>
    <p:sldId id="280" r:id="rId16"/>
    <p:sldId id="308" r:id="rId17"/>
    <p:sldId id="309" r:id="rId18"/>
    <p:sldId id="310" r:id="rId19"/>
    <p:sldId id="311" r:id="rId20"/>
    <p:sldId id="312" r:id="rId21"/>
    <p:sldId id="313" r:id="rId22"/>
    <p:sldId id="323" r:id="rId23"/>
    <p:sldId id="324" r:id="rId24"/>
    <p:sldId id="271" r:id="rId25"/>
    <p:sldId id="314" r:id="rId26"/>
    <p:sldId id="259" r:id="rId27"/>
    <p:sldId id="260" r:id="rId28"/>
    <p:sldId id="261" r:id="rId29"/>
    <p:sldId id="302" r:id="rId30"/>
    <p:sldId id="304" r:id="rId31"/>
    <p:sldId id="263" r:id="rId32"/>
    <p:sldId id="293" r:id="rId33"/>
    <p:sldId id="295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1361D-C210-4FF5-81E2-C60E3EA85E26}" type="datetimeFigureOut">
              <a:rPr lang="fr-FR" smtClean="0"/>
              <a:t>31/05/2022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26CDE-D5E5-4F8E-93B0-B3EB7F058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560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032D60-15DF-40A1-9C9E-9A2A3A335111}" type="slidenum">
              <a:rPr lang="en-US" altLang="fr-FR">
                <a:latin typeface="Arial" panose="020B0604020202020204" pitchFamily="34" charset="0"/>
              </a:rPr>
              <a:pPr eaLnBrk="1" hangingPunct="1"/>
              <a:t>8</a:t>
            </a:fld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76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A" altLang="fr-F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1494E35-C28A-487E-857C-37AD0AA8501A}" type="slidenum">
              <a:rPr lang="en-GB" altLang="fr-FR"/>
              <a:pPr/>
              <a:t>10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51085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280C-2B51-4652-A6EC-EC3F7AA6CF24}" type="datetimeFigureOut">
              <a:rPr lang="fr-FR" smtClean="0"/>
              <a:t>31/05/2022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39F5-4895-4DC9-AB61-71A0668DB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98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280C-2B51-4652-A6EC-EC3F7AA6CF24}" type="datetimeFigureOut">
              <a:rPr lang="fr-FR" smtClean="0"/>
              <a:t>31/05/2022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39F5-4895-4DC9-AB61-71A0668DB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49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280C-2B51-4652-A6EC-EC3F7AA6CF24}" type="datetimeFigureOut">
              <a:rPr lang="fr-FR" smtClean="0"/>
              <a:t>31/05/2022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39F5-4895-4DC9-AB61-71A0668DB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23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280C-2B51-4652-A6EC-EC3F7AA6CF24}" type="datetimeFigureOut">
              <a:rPr lang="fr-FR" smtClean="0"/>
              <a:t>31/05/2022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39F5-4895-4DC9-AB61-71A0668DB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53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280C-2B51-4652-A6EC-EC3F7AA6CF24}" type="datetimeFigureOut">
              <a:rPr lang="fr-FR" smtClean="0"/>
              <a:t>31/05/2022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39F5-4895-4DC9-AB61-71A0668DB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9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280C-2B51-4652-A6EC-EC3F7AA6CF24}" type="datetimeFigureOut">
              <a:rPr lang="fr-FR" smtClean="0"/>
              <a:t>31/05/2022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39F5-4895-4DC9-AB61-71A0668DB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9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280C-2B51-4652-A6EC-EC3F7AA6CF24}" type="datetimeFigureOut">
              <a:rPr lang="fr-FR" smtClean="0"/>
              <a:t>31/05/2022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39F5-4895-4DC9-AB61-71A0668DB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62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280C-2B51-4652-A6EC-EC3F7AA6CF24}" type="datetimeFigureOut">
              <a:rPr lang="fr-FR" smtClean="0"/>
              <a:t>31/05/2022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39F5-4895-4DC9-AB61-71A0668DB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54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280C-2B51-4652-A6EC-EC3F7AA6CF24}" type="datetimeFigureOut">
              <a:rPr lang="fr-FR" smtClean="0"/>
              <a:t>31/05/2022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39F5-4895-4DC9-AB61-71A0668DB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88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280C-2B51-4652-A6EC-EC3F7AA6CF24}" type="datetimeFigureOut">
              <a:rPr lang="fr-FR" smtClean="0"/>
              <a:t>31/05/2022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39F5-4895-4DC9-AB61-71A0668DB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19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280C-2B51-4652-A6EC-EC3F7AA6CF24}" type="datetimeFigureOut">
              <a:rPr lang="fr-FR" smtClean="0"/>
              <a:t>31/05/2022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39F5-4895-4DC9-AB61-71A0668DB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69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C280C-2B51-4652-A6EC-EC3F7AA6CF24}" type="datetimeFigureOut">
              <a:rPr lang="fr-FR" smtClean="0"/>
              <a:t>31/05/2022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439F5-4895-4DC9-AB61-71A0668DB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36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8660" y="1124744"/>
            <a:ext cx="8135788" cy="2376264"/>
          </a:xfrm>
        </p:spPr>
        <p:txBody>
          <a:bodyPr>
            <a:noAutofit/>
          </a:bodyPr>
          <a:lstStyle/>
          <a:p>
            <a:r>
              <a:rPr lang="fr-FR" sz="4800" b="1" dirty="0" smtClean="0"/>
              <a:t>Décès maternels, périnatals et audits dans les formations sanitaires au Burkina Faso  </a:t>
            </a:r>
            <a:endParaRPr lang="fr-FR" sz="4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6154" y="3933056"/>
            <a:ext cx="6400800" cy="478904"/>
          </a:xfrm>
        </p:spPr>
        <p:txBody>
          <a:bodyPr>
            <a:normAutofit lnSpcReduction="10000"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Pr Ali OUEDRAOGO - SOGOB 2022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17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60648"/>
            <a:ext cx="8786812" cy="1008112"/>
          </a:xfrm>
        </p:spPr>
        <p:txBody>
          <a:bodyPr rtlCol="0" anchor="t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000" b="1" dirty="0"/>
              <a:t>5 méthodes : «  Au-delà des </a:t>
            </a:r>
            <a:r>
              <a:rPr lang="fr-CA" sz="4000" b="1" dirty="0" smtClean="0"/>
              <a:t>nombres »</a:t>
            </a:r>
            <a:endParaRPr lang="fr-CA" sz="4000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557338"/>
            <a:ext cx="8358187" cy="50149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ea typeface="Tahoma" pitchFamily="34" charset="0"/>
                <a:cs typeface="Tahoma" pitchFamily="34" charset="0"/>
              </a:rPr>
              <a:t>Autopsie verbale</a:t>
            </a:r>
          </a:p>
          <a:p>
            <a:pPr fontAlgn="auto">
              <a:spcAft>
                <a:spcPts val="0"/>
              </a:spcAft>
              <a:defRPr/>
            </a:pPr>
            <a:endParaRPr lang="fr-CA" sz="1200" dirty="0" smtClean="0"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ea typeface="Tahoma" pitchFamily="34" charset="0"/>
                <a:cs typeface="Tahoma" pitchFamily="34" charset="0"/>
              </a:rPr>
              <a:t>Examen de cas de décès maternel et périnatals par  l’établissement de soins</a:t>
            </a:r>
          </a:p>
          <a:p>
            <a:pPr fontAlgn="auto">
              <a:spcAft>
                <a:spcPts val="0"/>
              </a:spcAft>
              <a:defRPr/>
            </a:pPr>
            <a:endParaRPr lang="fr-CA" sz="1200" dirty="0" smtClean="0"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ea typeface="Tahoma" pitchFamily="34" charset="0"/>
                <a:cs typeface="Tahoma" pitchFamily="34" charset="0"/>
              </a:rPr>
              <a:t>Enquête confidentielle</a:t>
            </a:r>
          </a:p>
          <a:p>
            <a:pPr lvl="1" fontAlgn="auto">
              <a:spcAft>
                <a:spcPts val="0"/>
              </a:spcAft>
              <a:defRPr/>
            </a:pPr>
            <a:endParaRPr lang="fr-CA" sz="1200" dirty="0" smtClean="0"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ea typeface="Tahoma" pitchFamily="34" charset="0"/>
                <a:cs typeface="Tahoma" pitchFamily="34" charset="0"/>
              </a:rPr>
              <a:t>Enquête sur la morbidité grave</a:t>
            </a:r>
          </a:p>
          <a:p>
            <a:pPr fontAlgn="auto">
              <a:spcAft>
                <a:spcPts val="0"/>
              </a:spcAft>
              <a:defRPr/>
            </a:pPr>
            <a:endParaRPr lang="fr-CA" sz="1200" dirty="0" smtClean="0"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ea typeface="Tahoma" pitchFamily="34" charset="0"/>
                <a:cs typeface="Tahoma" pitchFamily="34" charset="0"/>
              </a:rPr>
              <a:t>Audit clinique en fonction de critères</a:t>
            </a:r>
          </a:p>
        </p:txBody>
      </p:sp>
    </p:spTree>
    <p:extLst>
      <p:ext uri="{BB962C8B-B14F-4D97-AF65-F5344CB8AC3E}">
        <p14:creationId xmlns:p14="http://schemas.microsoft.com/office/powerpoint/2010/main" val="4930208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76672"/>
            <a:ext cx="8229600" cy="627063"/>
          </a:xfr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fr-FR" altLang="fr-FR" b="1" dirty="0"/>
              <a:t>Autopsies verbales</a:t>
            </a:r>
          </a:p>
        </p:txBody>
      </p:sp>
      <p:graphicFrame>
        <p:nvGraphicFramePr>
          <p:cNvPr id="106511" name="Group 15"/>
          <p:cNvGraphicFramePr>
            <a:graphicFrameLocks noGrp="1"/>
          </p:cNvGraphicFramePr>
          <p:nvPr/>
        </p:nvGraphicFramePr>
        <p:xfrm>
          <a:off x="250825" y="1981200"/>
          <a:ext cx="8642350" cy="4060825"/>
        </p:xfrm>
        <a:graphic>
          <a:graphicData uri="http://schemas.openxmlformats.org/drawingml/2006/table">
            <a:tbl>
              <a:tblPr/>
              <a:tblGrid>
                <a:gridCol w="461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2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finition op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rationnelle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Conditions pr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alables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8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thode visant 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à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lucider les causes m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dicales du d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è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 et 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à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mettre 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à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jour les facteurs personnels, familiaux et communautaires susceptibles d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’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avoir contribu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au d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è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 d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’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une femme, lorsque celui-ci est survenu en dehors d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’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un 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tablissement m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dical.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Coop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ration de la famille de la d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funte et l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’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enquêteur doit faire preuve de d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licatesse lorsqu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’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il aborde les circonstances du d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è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19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60648"/>
            <a:ext cx="9036496" cy="1008062"/>
          </a:xfr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fr-FR" altLang="fr-FR" sz="3600" b="1" dirty="0" smtClean="0"/>
              <a:t>Etude </a:t>
            </a:r>
            <a:r>
              <a:rPr lang="fr-FR" altLang="fr-FR" sz="3600" b="1" dirty="0"/>
              <a:t>sur les décès </a:t>
            </a:r>
            <a:r>
              <a:rPr lang="fr-FR" altLang="fr-FR" sz="3600" b="1" dirty="0" smtClean="0"/>
              <a:t>maternels et périnatals </a:t>
            </a:r>
            <a:r>
              <a:rPr lang="fr-FR" altLang="fr-FR" sz="3600" b="1" dirty="0"/>
              <a:t>dans les établissements de soins</a:t>
            </a:r>
          </a:p>
        </p:txBody>
      </p:sp>
      <p:graphicFrame>
        <p:nvGraphicFramePr>
          <p:cNvPr id="1075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327145"/>
              </p:ext>
            </p:extLst>
          </p:nvPr>
        </p:nvGraphicFramePr>
        <p:xfrm>
          <a:off x="250825" y="1700808"/>
          <a:ext cx="8642350" cy="4249142"/>
        </p:xfrm>
        <a:graphic>
          <a:graphicData uri="http://schemas.openxmlformats.org/drawingml/2006/table">
            <a:tbl>
              <a:tblPr/>
              <a:tblGrid>
                <a:gridCol w="461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2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5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finition op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rationnelle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Conditions pr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alables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1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thode de recherche approfondie et qualitative des causes et circonstances entourant les d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è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 maternels survenus dans des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tablissements de soins de sant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Coop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ration des personnes ayant administr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des soins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à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la personne d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e qui doivent être prêtes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à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relater pr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cis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ment la fa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ç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on dont le cas a 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pris en charge.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1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229600" cy="990600"/>
          </a:xfr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fr-FR" altLang="fr-FR" sz="4000" b="1" dirty="0" smtClean="0"/>
              <a:t>Enquêtes </a:t>
            </a:r>
            <a:r>
              <a:rPr lang="fr-FR" altLang="fr-FR" sz="4000" b="1" dirty="0"/>
              <a:t>confidentielles sur les décès </a:t>
            </a:r>
            <a:r>
              <a:rPr lang="fr-FR" altLang="fr-FR" sz="4000" b="1" dirty="0" smtClean="0"/>
              <a:t>maternels et périnatals</a:t>
            </a:r>
            <a:endParaRPr lang="fr-FR" altLang="fr-FR" sz="4000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052513"/>
            <a:ext cx="8229600" cy="507365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fr-FR" altLang="fr-FR" sz="2600" smtClean="0">
              <a:solidFill>
                <a:srgbClr val="4D4D4D"/>
              </a:solidFill>
              <a:latin typeface="Comic Sans MS" panose="030F0702030302020204" pitchFamily="66" charset="0"/>
            </a:endParaRPr>
          </a:p>
          <a:p>
            <a:endParaRPr lang="fr-FR" altLang="fr-FR" sz="2600" smtClean="0">
              <a:solidFill>
                <a:srgbClr val="4D4D4D"/>
              </a:solidFill>
              <a:latin typeface="Comic Sans MS" panose="030F0702030302020204" pitchFamily="66" charset="0"/>
            </a:endParaRPr>
          </a:p>
          <a:p>
            <a:endParaRPr lang="fr-FR" altLang="fr-FR" sz="2800" smtClean="0">
              <a:solidFill>
                <a:srgbClr val="4D4D4D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08559" name="Group 15"/>
          <p:cNvGraphicFramePr>
            <a:graphicFrameLocks noGrp="1"/>
          </p:cNvGraphicFramePr>
          <p:nvPr/>
        </p:nvGraphicFramePr>
        <p:xfrm>
          <a:off x="250825" y="1447800"/>
          <a:ext cx="8642350" cy="4605338"/>
        </p:xfrm>
        <a:graphic>
          <a:graphicData uri="http://schemas.openxmlformats.org/drawingml/2006/table">
            <a:tbl>
              <a:tblPr/>
              <a:tblGrid>
                <a:gridCol w="461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2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finition op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rationnelle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Conditions pr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alables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1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thode de recherche syst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matique, pluridisciplinaire et anonyme portant sur la totalit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ou sur un 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chantillon repr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sentatif des d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è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 maternels survenus au niveau local, r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gional ou national, qui permet de recenser nombre, causes et facteurs 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vitables ou rem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diables qui leur sont li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syst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è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me op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rationnel de statistiques ou pr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sence dans chaque 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tablissement de professionnels charg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 de signaler r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guli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è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rement les d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è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 maternels aux responsables de l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’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enquête.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22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229600" cy="838200"/>
          </a:xfr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fr-FR" altLang="fr-FR" sz="4000" b="1" dirty="0" smtClean="0"/>
              <a:t>Enquêtes </a:t>
            </a:r>
            <a:r>
              <a:rPr lang="fr-FR" altLang="fr-FR" sz="4000" b="1" dirty="0"/>
              <a:t>sur la morbidité grave (Échappées belles ou </a:t>
            </a:r>
            <a:r>
              <a:rPr lang="fr-FR" altLang="fr-FR" sz="4000" b="1" dirty="0" err="1"/>
              <a:t>near</a:t>
            </a:r>
            <a:r>
              <a:rPr lang="fr-FR" altLang="fr-FR" sz="4000" b="1" dirty="0"/>
              <a:t> miss)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557338"/>
            <a:ext cx="8229600" cy="4568825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fr-FR" altLang="fr-FR" sz="2600" smtClean="0">
              <a:solidFill>
                <a:srgbClr val="4D4D4D"/>
              </a:solidFill>
              <a:latin typeface="Comic Sans MS" panose="030F0702030302020204" pitchFamily="66" charset="0"/>
            </a:endParaRPr>
          </a:p>
          <a:p>
            <a:endParaRPr lang="fr-FR" altLang="fr-FR" sz="2600" smtClean="0">
              <a:solidFill>
                <a:srgbClr val="4D4D4D"/>
              </a:solidFill>
              <a:latin typeface="Comic Sans MS" panose="030F0702030302020204" pitchFamily="66" charset="0"/>
            </a:endParaRPr>
          </a:p>
          <a:p>
            <a:endParaRPr lang="fr-FR" altLang="fr-FR" sz="2800" smtClean="0">
              <a:solidFill>
                <a:srgbClr val="4D4D4D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09584" name="Group 16"/>
          <p:cNvGraphicFramePr>
            <a:graphicFrameLocks noGrp="1"/>
          </p:cNvGraphicFramePr>
          <p:nvPr/>
        </p:nvGraphicFramePr>
        <p:xfrm>
          <a:off x="250825" y="1412875"/>
          <a:ext cx="8893175" cy="4794250"/>
        </p:xfrm>
        <a:graphic>
          <a:graphicData uri="http://schemas.openxmlformats.org/drawingml/2006/table">
            <a:tbl>
              <a:tblPr/>
              <a:tblGrid>
                <a:gridCol w="432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finition op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rationnelle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Conditions pr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alables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7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«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Toute femme enceinte ou qui a r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cemment accouch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, dont la survie imm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diate est menac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e et qui survit par hasard ou grâce aux soins hospitaliers dont elle b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ficie 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»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Femmes enceintes ayant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surv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cu 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à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des complications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obst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tricales.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 pitchFamily="34" charset="0"/>
                        </a:rPr>
                        <a:t>B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on syst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è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me de tenue des dossiers m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dicaux ;  Contexte de PEC o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ù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les 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v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nements engageant le pronostic vital peuvent être 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voqu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 librement sans crainte de reproche ; Engagement de la part de la hi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rarchie et du personnel soignant de prendre des mesures au vu des r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sultats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7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2400"/>
            <a:ext cx="8642350" cy="1219200"/>
          </a:xfrm>
          <a:noFill/>
        </p:spPr>
        <p:txBody>
          <a:bodyPr>
            <a:noAutofit/>
          </a:bodyPr>
          <a:lstStyle/>
          <a:p>
            <a:pPr algn="just">
              <a:defRPr/>
            </a:pPr>
            <a:r>
              <a:rPr lang="fr-FR" altLang="fr-FR" sz="4000" b="1" dirty="0" smtClean="0"/>
              <a:t>Audits </a:t>
            </a:r>
            <a:r>
              <a:rPr lang="fr-FR" altLang="fr-FR" sz="4000" b="1" dirty="0"/>
              <a:t>cliniques basés sur les critères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557338"/>
            <a:ext cx="8229600" cy="4568825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fr-FR" altLang="fr-FR" sz="2600" smtClean="0">
              <a:solidFill>
                <a:srgbClr val="4D4D4D"/>
              </a:solidFill>
              <a:latin typeface="Comic Sans MS" panose="030F0702030302020204" pitchFamily="66" charset="0"/>
            </a:endParaRPr>
          </a:p>
          <a:p>
            <a:endParaRPr lang="fr-FR" altLang="fr-FR" sz="2600" smtClean="0">
              <a:solidFill>
                <a:srgbClr val="4D4D4D"/>
              </a:solidFill>
              <a:latin typeface="Comic Sans MS" panose="030F0702030302020204" pitchFamily="66" charset="0"/>
            </a:endParaRPr>
          </a:p>
          <a:p>
            <a:endParaRPr lang="fr-FR" altLang="fr-FR" sz="2800" smtClean="0">
              <a:solidFill>
                <a:srgbClr val="4D4D4D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0596" name="Group 4"/>
          <p:cNvGraphicFramePr>
            <a:graphicFrameLocks noGrp="1"/>
          </p:cNvGraphicFramePr>
          <p:nvPr/>
        </p:nvGraphicFramePr>
        <p:xfrm>
          <a:off x="250825" y="1412875"/>
          <a:ext cx="8642350" cy="4708525"/>
        </p:xfrm>
        <a:graphic>
          <a:graphicData uri="http://schemas.openxmlformats.org/drawingml/2006/table">
            <a:tbl>
              <a:tblPr/>
              <a:tblGrid>
                <a:gridCol w="460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3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finition op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rationnelle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Conditions pr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alables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Processus qui vise 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à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am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liorer la qualit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des soins et leurs r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sultats (issues) par une revue syst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matique des soins prodigu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 par rapport 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à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des crit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è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res pr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cis et en proc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dant 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à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des changements. On choisit des aspects de la pratique des soins et de leurs r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sultats et on les 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value syst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matiquement par rapport 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à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des crit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è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res explicites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  <a:endParaRPr kumimoji="0" lang="fr-FR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Il doit être possible d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’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identifier les cas pertinents 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à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partir des registres hospitaliers et d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’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avoir acc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è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 aux dossiers.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2000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Le personnel soignant doit pouvoir parler librement de la PEC des cas et être dispos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à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 l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’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application de protocoles de soins r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vis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 Narrow"/>
                        </a:rPr>
                        <a:t>é</a:t>
                      </a:r>
                      <a:r>
                        <a:rPr kumimoji="0" lang="fr-F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omic Sans MS" pitchFamily="66" charset="0"/>
                        </a:rPr>
                        <a:t>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6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424936" cy="1224136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3. Etapes </a:t>
            </a:r>
            <a:endParaRPr lang="fr-FR" sz="5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280920" cy="1345704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lnSpc>
                <a:spcPts val="3000"/>
              </a:lnSpc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Revue des décès maternels et périnatals (RDMP)  </a:t>
            </a:r>
          </a:p>
          <a:p>
            <a:pPr marL="514350" indent="-514350" algn="just">
              <a:lnSpc>
                <a:spcPts val="3000"/>
              </a:lnSpc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Surveillance des décès maternels périnatals et riposte (SDMPR)</a:t>
            </a:r>
            <a:endParaRPr lang="fr-FR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708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29600" cy="1143000"/>
          </a:xfrm>
        </p:spPr>
        <p:txBody>
          <a:bodyPr/>
          <a:lstStyle/>
          <a:p>
            <a:r>
              <a:rPr lang="fr-FR" dirty="0" smtClean="0">
                <a:latin typeface="Arial Black" panose="020B0A04020102020204" pitchFamily="34" charset="0"/>
              </a:rPr>
              <a:t>RDMP</a:t>
            </a:r>
            <a:endParaRPr lang="fr-FR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2547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1150938" y="549275"/>
            <a:ext cx="7793037" cy="935038"/>
          </a:xfrm>
        </p:spPr>
        <p:txBody>
          <a:bodyPr/>
          <a:lstStyle/>
          <a:p>
            <a:pPr algn="ctr"/>
            <a:r>
              <a:rPr lang="fr-FR" altLang="fr-FR" b="1" smtClean="0"/>
              <a:t>Mise en œuvre</a:t>
            </a:r>
            <a:r>
              <a:rPr lang="fr-FR" altLang="fr-FR" b="1" baseline="-25000" smtClean="0"/>
              <a:t>1/3</a:t>
            </a:r>
            <a:r>
              <a:rPr lang="fr-FR" altLang="fr-FR" b="1" smtClean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9" y="1628800"/>
            <a:ext cx="8631560" cy="4679925"/>
          </a:xfrm>
        </p:spPr>
        <p:txBody>
          <a:bodyPr/>
          <a:lstStyle/>
          <a:p>
            <a:pPr algn="just">
              <a:defRPr/>
            </a:pPr>
            <a:r>
              <a:rPr lang="fr-FR" b="1" dirty="0" smtClean="0"/>
              <a:t>Préalables pour la réalisation des audits</a:t>
            </a:r>
            <a:endParaRPr lang="fr-FR" dirty="0" smtClean="0"/>
          </a:p>
          <a:p>
            <a:pPr lvl="1" algn="just">
              <a:defRPr/>
            </a:pPr>
            <a:r>
              <a:rPr lang="fr-FR" dirty="0" smtClean="0">
                <a:ea typeface="+mn-ea"/>
                <a:cs typeface="+mn-cs"/>
              </a:rPr>
              <a:t>Constitution et formation d’une équipe d’audit</a:t>
            </a:r>
          </a:p>
          <a:p>
            <a:pPr lvl="1" algn="just">
              <a:defRPr/>
            </a:pPr>
            <a:r>
              <a:rPr lang="fr-FR" dirty="0" smtClean="0">
                <a:ea typeface="+mn-ea"/>
                <a:cs typeface="+mn-cs"/>
              </a:rPr>
              <a:t>Fixation des critères de bonnes pratiques en tenant compte des  standards et normes </a:t>
            </a:r>
          </a:p>
          <a:p>
            <a:pPr lvl="1" algn="just">
              <a:defRPr/>
            </a:pPr>
            <a:r>
              <a:rPr lang="fr-FR" dirty="0" smtClean="0">
                <a:ea typeface="+mn-ea"/>
                <a:cs typeface="+mn-cs"/>
              </a:rPr>
              <a:t>Mise en place des outils de collecte des données (registre, fiches, </a:t>
            </a:r>
            <a:r>
              <a:rPr lang="fr-FR" dirty="0" err="1" smtClean="0">
                <a:ea typeface="+mn-ea"/>
                <a:cs typeface="+mn-cs"/>
              </a:rPr>
              <a:t>partographe</a:t>
            </a:r>
            <a:r>
              <a:rPr lang="fr-FR" dirty="0" smtClean="0">
                <a:ea typeface="+mn-ea"/>
                <a:cs typeface="+mn-cs"/>
              </a:rPr>
              <a:t>, dossiers cliniques, formulaires d’audit….).</a:t>
            </a:r>
          </a:p>
        </p:txBody>
      </p:sp>
    </p:spTree>
    <p:extLst>
      <p:ext uri="{BB962C8B-B14F-4D97-AF65-F5344CB8AC3E}">
        <p14:creationId xmlns:p14="http://schemas.microsoft.com/office/powerpoint/2010/main" val="27729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127125"/>
          </a:xfrm>
        </p:spPr>
        <p:txBody>
          <a:bodyPr/>
          <a:lstStyle/>
          <a:p>
            <a:pPr algn="ctr"/>
            <a:r>
              <a:rPr lang="fr-FR" altLang="fr-FR" b="1" smtClean="0"/>
              <a:t>Mise en œuvre</a:t>
            </a:r>
            <a:r>
              <a:rPr lang="fr-FR" altLang="fr-FR" b="1" baseline="-25000" smtClean="0"/>
              <a:t>2/3</a:t>
            </a:r>
            <a:r>
              <a:rPr lang="fr-FR" altLang="fr-FR" b="1" smtClean="0"/>
              <a:t> </a:t>
            </a:r>
            <a:endParaRPr lang="fr-FR" altLang="fr-FR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703568" cy="4647729"/>
          </a:xfrm>
        </p:spPr>
        <p:txBody>
          <a:bodyPr/>
          <a:lstStyle/>
          <a:p>
            <a:pPr>
              <a:defRPr/>
            </a:pPr>
            <a:r>
              <a:rPr lang="fr-FR" b="1" dirty="0" smtClean="0"/>
              <a:t>Phase préparatoire</a:t>
            </a:r>
          </a:p>
          <a:p>
            <a:pPr lvl="1">
              <a:defRPr/>
            </a:pPr>
            <a:r>
              <a:rPr lang="fr-FR" dirty="0" smtClean="0">
                <a:ea typeface="+mn-ea"/>
                <a:cs typeface="+mn-cs"/>
              </a:rPr>
              <a:t>Sélection le cas de décès qui fera l’objet de l’audit</a:t>
            </a:r>
            <a:endParaRPr lang="fr-FR" sz="24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fr-FR" dirty="0" smtClean="0">
                <a:ea typeface="+mn-ea"/>
                <a:cs typeface="+mn-cs"/>
              </a:rPr>
              <a:t>Rédaction du résumé clinique du cas</a:t>
            </a:r>
            <a:endParaRPr lang="fr-FR" sz="24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fr-FR" dirty="0" smtClean="0">
                <a:ea typeface="+mn-ea"/>
                <a:cs typeface="+mn-cs"/>
              </a:rPr>
              <a:t>Etablissement de la liste des participants</a:t>
            </a:r>
            <a:endParaRPr lang="fr-FR" sz="24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fr-FR" dirty="0" smtClean="0">
                <a:ea typeface="+mn-ea"/>
                <a:cs typeface="+mn-cs"/>
              </a:rPr>
              <a:t>Rédaction du résumé clinique qui devra être anonyme</a:t>
            </a:r>
            <a:endParaRPr lang="fr-FR" sz="24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02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Objectifs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Définir l’audit des décès maternels et périnatals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Décrire les différentes méthodes d’audit des décès maternels et périnatals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Décrire la CAT </a:t>
            </a:r>
            <a:r>
              <a:rPr lang="fr-FR" dirty="0"/>
              <a:t>devant les décès maternels et périnatals dans nos formations sanitaires 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Énoncer la complémentarité entre revue des décès maternels et </a:t>
            </a:r>
            <a:r>
              <a:rPr lang="fr-FR" dirty="0" err="1" smtClean="0"/>
              <a:t>péritatals</a:t>
            </a:r>
            <a:r>
              <a:rPr lang="fr-FR" dirty="0" smtClean="0"/>
              <a:t> et SDMPR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9855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1116013" y="333375"/>
            <a:ext cx="7793037" cy="982663"/>
          </a:xfrm>
        </p:spPr>
        <p:txBody>
          <a:bodyPr/>
          <a:lstStyle/>
          <a:p>
            <a:pPr algn="ctr"/>
            <a:r>
              <a:rPr lang="fr-FR" altLang="fr-FR" b="1" smtClean="0"/>
              <a:t>Mise en œuvre</a:t>
            </a:r>
            <a:r>
              <a:rPr lang="fr-FR" altLang="fr-FR" b="1" baseline="-25000" smtClean="0"/>
              <a:t>3/3</a:t>
            </a:r>
            <a:r>
              <a:rPr lang="fr-FR" altLang="fr-FR" b="1" smtClean="0"/>
              <a:t> </a:t>
            </a:r>
            <a:endParaRPr lang="fr-FR" altLang="fr-FR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7" y="1484784"/>
            <a:ext cx="8559552" cy="5039841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  <a:defRPr/>
            </a:pPr>
            <a:r>
              <a:rPr lang="fr-FR" sz="3200" b="1" dirty="0" smtClean="0">
                <a:ea typeface="+mn-ea"/>
                <a:cs typeface="+mn-cs"/>
              </a:rPr>
              <a:t>Séance d’audit</a:t>
            </a:r>
          </a:p>
          <a:p>
            <a:pPr lvl="1">
              <a:defRPr/>
            </a:pPr>
            <a:r>
              <a:rPr lang="fr-FR" dirty="0" smtClean="0">
                <a:ea typeface="+mn-ea"/>
                <a:cs typeface="+mn-cs"/>
              </a:rPr>
              <a:t>l’établissement de la liste de présence, </a:t>
            </a:r>
            <a:endParaRPr lang="fr-FR" sz="24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fr-FR" dirty="0" smtClean="0">
                <a:ea typeface="+mn-ea"/>
                <a:cs typeface="+mn-cs"/>
              </a:rPr>
              <a:t>la lecture et l’approbation de la charte de l’audit par l’ensemble des participants</a:t>
            </a:r>
            <a:endParaRPr lang="fr-FR" sz="24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fr-FR" dirty="0" smtClean="0">
                <a:ea typeface="+mn-ea"/>
                <a:cs typeface="+mn-cs"/>
              </a:rPr>
              <a:t>l’examen du niveau de mise en œuvre des recommandations du précédent audit</a:t>
            </a:r>
          </a:p>
          <a:p>
            <a:pPr lvl="1">
              <a:defRPr/>
            </a:pPr>
            <a:r>
              <a:rPr lang="fr-FR" dirty="0" smtClean="0">
                <a:ea typeface="+mn-ea"/>
                <a:cs typeface="+mn-cs"/>
              </a:rPr>
              <a:t>Résumé du cas </a:t>
            </a:r>
          </a:p>
          <a:p>
            <a:pPr lvl="1">
              <a:defRPr/>
            </a:pPr>
            <a:r>
              <a:rPr lang="fr-FR" dirty="0" smtClean="0">
                <a:ea typeface="+mn-ea"/>
                <a:cs typeface="+mn-cs"/>
              </a:rPr>
              <a:t>Analyse du cas </a:t>
            </a:r>
          </a:p>
          <a:p>
            <a:pPr lvl="1">
              <a:defRPr/>
            </a:pPr>
            <a:r>
              <a:rPr lang="fr-FR" dirty="0" smtClean="0">
                <a:ea typeface="+mn-ea"/>
                <a:cs typeface="+mn-cs"/>
              </a:rPr>
              <a:t>Formulation des recommandations </a:t>
            </a:r>
          </a:p>
        </p:txBody>
      </p:sp>
    </p:spTree>
    <p:extLst>
      <p:ext uri="{BB962C8B-B14F-4D97-AF65-F5344CB8AC3E}">
        <p14:creationId xmlns:p14="http://schemas.microsoft.com/office/powerpoint/2010/main" val="21851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229600" cy="1143000"/>
          </a:xfrm>
        </p:spPr>
        <p:txBody>
          <a:bodyPr/>
          <a:lstStyle/>
          <a:p>
            <a:r>
              <a:rPr lang="fr-FR" dirty="0" smtClean="0">
                <a:latin typeface="Arial Black" panose="020B0A04020102020204" pitchFamily="34" charset="0"/>
              </a:rPr>
              <a:t>SDMPR</a:t>
            </a:r>
            <a:endParaRPr lang="fr-FR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7001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r>
              <a:rPr lang="fr-FR" dirty="0" smtClean="0"/>
              <a:t>Etape 1 : </a:t>
            </a:r>
            <a:r>
              <a:rPr lang="fr-FR" dirty="0"/>
              <a:t>Identification et </a:t>
            </a:r>
            <a:r>
              <a:rPr lang="fr-FR" dirty="0" smtClean="0"/>
              <a:t>notification</a:t>
            </a:r>
          </a:p>
          <a:p>
            <a:r>
              <a:rPr lang="fr-FR" dirty="0" smtClean="0"/>
              <a:t>Étape 2 : </a:t>
            </a:r>
            <a:r>
              <a:rPr lang="fr-FR" dirty="0"/>
              <a:t>Audit des décès maternels et périnatals </a:t>
            </a:r>
            <a:endParaRPr lang="fr-FR" dirty="0" smtClean="0"/>
          </a:p>
          <a:p>
            <a:r>
              <a:rPr lang="fr-FR" dirty="0" smtClean="0"/>
              <a:t>Étape 3 : </a:t>
            </a:r>
            <a:r>
              <a:rPr lang="fr-FR" dirty="0"/>
              <a:t>Analyse et interprétation des résultats </a:t>
            </a:r>
            <a:endParaRPr lang="fr-FR" dirty="0" smtClean="0"/>
          </a:p>
          <a:p>
            <a:r>
              <a:rPr lang="fr-FR" dirty="0" smtClean="0"/>
              <a:t>Étape 4 : </a:t>
            </a:r>
            <a:r>
              <a:rPr lang="fr-FR" dirty="0"/>
              <a:t>Riposte</a:t>
            </a:r>
            <a:endParaRPr lang="fr-FR" dirty="0" smtClean="0"/>
          </a:p>
          <a:p>
            <a:r>
              <a:rPr lang="fr-FR" dirty="0" smtClean="0"/>
              <a:t>Étape 5 : </a:t>
            </a:r>
            <a:r>
              <a:rPr lang="fr-FR" dirty="0"/>
              <a:t>Diffusion des résultats et recommandations des interventions</a:t>
            </a:r>
          </a:p>
        </p:txBody>
      </p:sp>
    </p:spTree>
    <p:extLst>
      <p:ext uri="{BB962C8B-B14F-4D97-AF65-F5344CB8AC3E}">
        <p14:creationId xmlns:p14="http://schemas.microsoft.com/office/powerpoint/2010/main" val="15395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0FCA17-E1BF-42BA-957D-77C8F555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14157"/>
            <a:ext cx="7886700" cy="684877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>
                <a:latin typeface="Arial Black" panose="020B0A04020102020204" pitchFamily="34" charset="0"/>
              </a:rPr>
              <a:t>PROCESSUS DE LA SDMPR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674B24CA-9BA8-47AF-8A2D-249F97ACD0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21" y="2053902"/>
            <a:ext cx="7456571" cy="3100096"/>
          </a:xfrm>
          <a:prstGeom prst="rect">
            <a:avLst/>
          </a:prstGeom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11397E5-F6F3-40E3-9B32-5E6B0740E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35A-DC2A-4537-95C4-026A5C65AE19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49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352928" cy="2376264"/>
          </a:xfrm>
        </p:spPr>
        <p:txBody>
          <a:bodyPr>
            <a:noAutofit/>
          </a:bodyPr>
          <a:lstStyle/>
          <a:p>
            <a:r>
              <a:rPr lang="fr-FR" sz="4800" b="1" dirty="0" smtClean="0"/>
              <a:t>4. CAT </a:t>
            </a:r>
            <a:r>
              <a:rPr lang="fr-FR" sz="4800" b="1" dirty="0"/>
              <a:t>devant les décès maternels et périnatals dans nos formations sanitaires </a:t>
            </a:r>
            <a:r>
              <a:rPr lang="fr-FR" sz="4800" b="1" dirty="0" smtClean="0"/>
              <a:t>? </a:t>
            </a:r>
            <a:endParaRPr lang="fr-FR" sz="4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4797152"/>
            <a:ext cx="8064896" cy="841648"/>
          </a:xfrm>
        </p:spPr>
        <p:txBody>
          <a:bodyPr>
            <a:normAutofit fontScale="85000" lnSpcReduction="10000"/>
          </a:bodyPr>
          <a:lstStyle/>
          <a:p>
            <a:pPr marL="742950" lvl="1" indent="-285750" algn="l">
              <a:buFont typeface="Arial" panose="020B0604020202020204" pitchFamily="34" charset="0"/>
              <a:buChar char="–"/>
            </a:pPr>
            <a:r>
              <a:rPr lang="fr-FR" b="1" dirty="0">
                <a:solidFill>
                  <a:schemeClr val="tx1"/>
                </a:solidFill>
              </a:rPr>
              <a:t>Surveillance des décès maternels périnatals et riposte </a:t>
            </a:r>
            <a:endParaRPr lang="fr-FR" b="1" dirty="0" smtClean="0">
              <a:solidFill>
                <a:schemeClr val="tx1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–"/>
            </a:pPr>
            <a:r>
              <a:rPr lang="fr-FR" b="1" dirty="0" smtClean="0">
                <a:solidFill>
                  <a:schemeClr val="tx1"/>
                </a:solidFill>
              </a:rPr>
              <a:t>Revue </a:t>
            </a:r>
            <a:r>
              <a:rPr lang="fr-FR" b="1" dirty="0">
                <a:solidFill>
                  <a:schemeClr val="tx1"/>
                </a:solidFill>
              </a:rPr>
              <a:t>des décès maternels et </a:t>
            </a:r>
            <a:r>
              <a:rPr lang="fr-FR" b="1" dirty="0" smtClean="0">
                <a:solidFill>
                  <a:schemeClr val="tx1"/>
                </a:solidFill>
              </a:rPr>
              <a:t>périnatals</a:t>
            </a:r>
          </a:p>
          <a:p>
            <a:pPr marL="742950" lvl="1" indent="-285750" algn="l">
              <a:buFont typeface="Arial" panose="020B0604020202020204" pitchFamily="34" charset="0"/>
              <a:buChar char="–"/>
            </a:pP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97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108504" cy="994122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prstClr val="black"/>
                </a:solidFill>
              </a:rPr>
              <a:t>Qu’attend le Ministère de la Santé par rapport aux décès maternels et périnatals ?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/>
          </a:bodyPr>
          <a:lstStyle/>
          <a:p>
            <a:r>
              <a:rPr lang="fr-FR" b="1" dirty="0" smtClean="0"/>
              <a:t>Historique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Audit des décès : maternels – et néonatals – et périnatals</a:t>
            </a:r>
          </a:p>
          <a:p>
            <a:pPr lvl="2"/>
            <a:r>
              <a:rPr lang="fr-FR" dirty="0" smtClean="0"/>
              <a:t>Faible notification des décès maternels (Hôpitaux &gt; DEP)</a:t>
            </a:r>
          </a:p>
          <a:p>
            <a:pPr lvl="2"/>
            <a:r>
              <a:rPr lang="fr-FR" dirty="0" smtClean="0"/>
              <a:t>Problèmes identifiés non transmis niveau régions/districts</a:t>
            </a:r>
          </a:p>
          <a:p>
            <a:pPr lvl="1"/>
            <a:r>
              <a:rPr lang="fr-FR" dirty="0" smtClean="0"/>
              <a:t>SDMR – SDMNR – SDMPR</a:t>
            </a:r>
          </a:p>
          <a:p>
            <a:pPr lvl="2"/>
            <a:r>
              <a:rPr lang="fr-FR" dirty="0" smtClean="0"/>
              <a:t>Amélioration notification niveau central </a:t>
            </a:r>
          </a:p>
          <a:p>
            <a:pPr lvl="2"/>
            <a:r>
              <a:rPr lang="fr-FR" dirty="0" smtClean="0"/>
              <a:t>Abandon audit classiques </a:t>
            </a:r>
          </a:p>
        </p:txBody>
      </p:sp>
    </p:spTree>
    <p:extLst>
      <p:ext uri="{BB962C8B-B14F-4D97-AF65-F5344CB8AC3E}">
        <p14:creationId xmlns:p14="http://schemas.microsoft.com/office/powerpoint/2010/main" val="92588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Qu’attend le Ministère de la Santé par rapport aux décès maternels et périnatals ?  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Surveillance des décès maternels périnatals et riposte (SDMPR)</a:t>
            </a:r>
          </a:p>
          <a:p>
            <a:pPr lvl="1"/>
            <a:r>
              <a:rPr lang="fr-FR" dirty="0" smtClean="0"/>
              <a:t>Chaque cas est « audité » : une fiche est remplie</a:t>
            </a:r>
          </a:p>
          <a:p>
            <a:pPr lvl="1"/>
            <a:r>
              <a:rPr lang="fr-FR" dirty="0" smtClean="0"/>
              <a:t>Envoi hebdomadaire des TLHO </a:t>
            </a:r>
          </a:p>
          <a:p>
            <a:r>
              <a:rPr lang="fr-FR" dirty="0" smtClean="0"/>
              <a:t>Revue décès maternels et </a:t>
            </a:r>
            <a:r>
              <a:rPr lang="fr-FR" dirty="0"/>
              <a:t>périnatals (Audits des décès) </a:t>
            </a:r>
            <a:endParaRPr lang="fr-FR" dirty="0" smtClean="0"/>
          </a:p>
          <a:p>
            <a:pPr lvl="1"/>
            <a:r>
              <a:rPr lang="fr-FR" dirty="0" smtClean="0"/>
              <a:t>C’est ce que la SOGOB doit aidée à mettre en œuvre </a:t>
            </a:r>
          </a:p>
          <a:p>
            <a:r>
              <a:rPr lang="fr-FR" dirty="0" smtClean="0"/>
              <a:t>Rapports (mensuels) à la </a:t>
            </a:r>
            <a:r>
              <a:rPr lang="fr-FR" dirty="0" err="1" smtClean="0"/>
              <a:t>DSSec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Les responsables statistiques des districts  envoient données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985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108504" cy="994122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prstClr val="black"/>
                </a:solidFill>
              </a:rPr>
              <a:t>Qu’attend le Ministère de la Santé par rapport aux décès maternels et périnatals ?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/>
          </a:bodyPr>
          <a:lstStyle/>
          <a:p>
            <a:r>
              <a:rPr lang="fr-FR" b="1" dirty="0" smtClean="0"/>
              <a:t>Confusions par prestataires</a:t>
            </a:r>
          </a:p>
          <a:p>
            <a:pPr lvl="1"/>
            <a:r>
              <a:rPr lang="fr-FR" dirty="0" smtClean="0"/>
              <a:t>SDMPR où tous les cas sont « audités » pour confirmer et permettre riposte régionale/nationale</a:t>
            </a:r>
          </a:p>
          <a:p>
            <a:pPr lvl="1"/>
            <a:r>
              <a:rPr lang="fr-FR" dirty="0" smtClean="0"/>
              <a:t>Audits des décès où tous les cas doivent être identifiés mais dont les cas à audités sont gérés par le comité d’audit. </a:t>
            </a:r>
          </a:p>
        </p:txBody>
      </p:sp>
    </p:spTree>
    <p:extLst>
      <p:ext uri="{BB962C8B-B14F-4D97-AF65-F5344CB8AC3E}">
        <p14:creationId xmlns:p14="http://schemas.microsoft.com/office/powerpoint/2010/main" val="289096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Exemple  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328592"/>
          </a:xfrm>
        </p:spPr>
        <p:txBody>
          <a:bodyPr>
            <a:normAutofit fontScale="92500" lnSpcReduction="10000"/>
          </a:bodyPr>
          <a:lstStyle/>
          <a:p>
            <a:r>
              <a:rPr lang="fr-FR" sz="3600" dirty="0" smtClean="0"/>
              <a:t>Si CHR Tenkodogo enregistre : 24 décès maternels et 10 décès périnatals en 3 mois, CHR doit : </a:t>
            </a:r>
          </a:p>
          <a:p>
            <a:pPr lvl="1"/>
            <a:r>
              <a:rPr lang="fr-FR" sz="3200" dirty="0" smtClean="0"/>
              <a:t>Avoir envoyé de façon hebdomadaire des TLHO </a:t>
            </a:r>
          </a:p>
          <a:p>
            <a:pPr lvl="1"/>
            <a:r>
              <a:rPr lang="fr-FR" sz="3200" dirty="0" smtClean="0"/>
              <a:t>Avoir envoyé ses rapports à la </a:t>
            </a:r>
            <a:r>
              <a:rPr lang="fr-FR" sz="3200" dirty="0" err="1"/>
              <a:t>DSSec</a:t>
            </a:r>
            <a:r>
              <a:rPr lang="fr-FR" sz="3200" dirty="0"/>
              <a:t>  </a:t>
            </a:r>
            <a:r>
              <a:rPr lang="fr-FR" sz="3200" dirty="0" smtClean="0"/>
              <a:t>et </a:t>
            </a:r>
          </a:p>
          <a:p>
            <a:pPr lvl="1"/>
            <a:r>
              <a:rPr lang="fr-FR" sz="3200" dirty="0" smtClean="0"/>
              <a:t>Avoir conduit 1 séance d’audit de décès maternel et 1 séance d’audit de décès néonatal si la périodicité retenue est de tous les 2 mois. </a:t>
            </a:r>
          </a:p>
          <a:p>
            <a:pPr lvl="1"/>
            <a:r>
              <a:rPr lang="fr-FR" sz="3200" dirty="0" smtClean="0"/>
              <a:t>Revue tous </a:t>
            </a:r>
            <a:r>
              <a:rPr lang="fr-FR" sz="3200" dirty="0"/>
              <a:t>les cas </a:t>
            </a:r>
            <a:r>
              <a:rPr lang="fr-FR" sz="3200" dirty="0" smtClean="0"/>
              <a:t>?</a:t>
            </a:r>
          </a:p>
          <a:p>
            <a:pPr lvl="2"/>
            <a:r>
              <a:rPr lang="fr-FR" sz="2800" dirty="0" smtClean="0"/>
              <a:t> audits décès maternels et périnatals : Non </a:t>
            </a:r>
            <a:r>
              <a:rPr lang="fr-FR" sz="2800" dirty="0"/>
              <a:t>et </a:t>
            </a:r>
            <a:endParaRPr lang="fr-FR" sz="2800" dirty="0" smtClean="0"/>
          </a:p>
          <a:p>
            <a:pPr lvl="2"/>
            <a:r>
              <a:rPr lang="fr-FR" sz="2800" dirty="0" smtClean="0"/>
              <a:t>SDMPR : Oui (car SDMPR </a:t>
            </a:r>
            <a:r>
              <a:rPr lang="fr-FR" sz="2800" dirty="0" err="1" smtClean="0"/>
              <a:t>cprd</a:t>
            </a:r>
            <a:r>
              <a:rPr lang="fr-FR" sz="2800" dirty="0" smtClean="0"/>
              <a:t> 1 étape audit du décès)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3541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108504" cy="994122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prstClr val="black"/>
                </a:solidFill>
              </a:rPr>
              <a:t>Qu’attend le Ministère de la Santé par rapport aux décès maternels et périnatals ?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25144"/>
          </a:xfrm>
        </p:spPr>
        <p:txBody>
          <a:bodyPr>
            <a:normAutofit/>
          </a:bodyPr>
          <a:lstStyle/>
          <a:p>
            <a:r>
              <a:rPr lang="fr-FR" b="1" dirty="0"/>
              <a:t>Actuellement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Plupart formations sanitaires : </a:t>
            </a:r>
          </a:p>
          <a:p>
            <a:pPr lvl="2"/>
            <a:r>
              <a:rPr lang="fr-FR" dirty="0" smtClean="0"/>
              <a:t>SDMPR réalisée </a:t>
            </a:r>
          </a:p>
          <a:p>
            <a:pPr lvl="2"/>
            <a:r>
              <a:rPr lang="fr-FR" dirty="0" smtClean="0"/>
              <a:t>RDMP peu réalisée</a:t>
            </a:r>
          </a:p>
          <a:p>
            <a:pPr lvl="1"/>
            <a:r>
              <a:rPr lang="fr-FR" dirty="0" smtClean="0"/>
              <a:t>Idéal : </a:t>
            </a:r>
          </a:p>
          <a:p>
            <a:pPr lvl="2"/>
            <a:r>
              <a:rPr lang="fr-FR" dirty="0" smtClean="0"/>
              <a:t>SDMPR + </a:t>
            </a:r>
          </a:p>
          <a:p>
            <a:pPr lvl="2"/>
            <a:r>
              <a:rPr lang="fr-FR" dirty="0" smtClean="0"/>
              <a:t>RDMP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609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850106"/>
          </a:xfrm>
        </p:spPr>
        <p:txBody>
          <a:bodyPr/>
          <a:lstStyle/>
          <a:p>
            <a:r>
              <a:rPr lang="fr-FR" b="1" dirty="0" smtClean="0"/>
              <a:t>Plan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 smtClean="0"/>
              <a:t>      Introduction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Définitions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Méthodes d’audits des décès maternels et périnatals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Étapes de RDMP et de la SDMPR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CAT devant les décès maternels et périnatals dans nos formations sanitaires ?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Complémentarité audits des décès maternels et périnatals et SDMPR</a:t>
            </a:r>
          </a:p>
          <a:p>
            <a:pPr marL="0" indent="0">
              <a:buNone/>
            </a:pPr>
            <a:r>
              <a:rPr lang="fr-FR" dirty="0" smtClean="0"/>
              <a:t>      Conclusion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84841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352928" cy="2376264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5. Complémentarité audits des </a:t>
            </a:r>
            <a:r>
              <a:rPr lang="fr-FR" sz="5400" b="1" dirty="0"/>
              <a:t>décès </a:t>
            </a:r>
            <a:r>
              <a:rPr lang="fr-FR" sz="5400" b="1" dirty="0" smtClean="0"/>
              <a:t>maternels et périnatals et SDMPR</a:t>
            </a:r>
            <a:endParaRPr lang="fr-FR" sz="5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4797152"/>
            <a:ext cx="8064896" cy="841648"/>
          </a:xfrm>
        </p:spPr>
        <p:txBody>
          <a:bodyPr>
            <a:normAutofit/>
          </a:bodyPr>
          <a:lstStyle/>
          <a:p>
            <a:pPr lvl="1" algn="l"/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8971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/>
              <a:t>Complémentarité audits des décès et SDMPR ?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RDMP permet  </a:t>
            </a:r>
          </a:p>
          <a:p>
            <a:pPr lvl="1" algn="just"/>
            <a:r>
              <a:rPr lang="fr-FR" dirty="0" smtClean="0"/>
              <a:t>faire des recommandations internes aux formations sanitaires </a:t>
            </a:r>
          </a:p>
          <a:p>
            <a:pPr lvl="1" algn="just"/>
            <a:r>
              <a:rPr lang="fr-FR" dirty="0" smtClean="0"/>
              <a:t>réduire décès maternels et périnatals dans une FS</a:t>
            </a:r>
          </a:p>
          <a:p>
            <a:pPr algn="just"/>
            <a:r>
              <a:rPr lang="fr-FR" dirty="0" smtClean="0"/>
              <a:t> SDMPR permet : </a:t>
            </a:r>
          </a:p>
          <a:p>
            <a:pPr lvl="1" algn="just"/>
            <a:r>
              <a:rPr lang="fr-FR" dirty="0" smtClean="0"/>
              <a:t>faire des recommandations régionales/nationales </a:t>
            </a:r>
          </a:p>
          <a:p>
            <a:pPr lvl="1" algn="just"/>
            <a:r>
              <a:rPr lang="fr-FR" dirty="0" smtClean="0"/>
              <a:t>permet d’orienter la conduite d’un audit clinique basé sur des critères (ACBC)</a:t>
            </a:r>
          </a:p>
        </p:txBody>
      </p:sp>
    </p:spTree>
    <p:extLst>
      <p:ext uri="{BB962C8B-B14F-4D97-AF65-F5344CB8AC3E}">
        <p14:creationId xmlns:p14="http://schemas.microsoft.com/office/powerpoint/2010/main" val="4291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648"/>
            <a:ext cx="7793038" cy="911225"/>
          </a:xfrm>
        </p:spPr>
        <p:txBody>
          <a:bodyPr/>
          <a:lstStyle/>
          <a:p>
            <a:pPr algn="ctr" eaLnBrk="1" hangingPunct="1"/>
            <a:r>
              <a:rPr lang="fr-FR" altLang="fr-FR" sz="4000" b="1" dirty="0" smtClean="0"/>
              <a:t>Conclusion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712968" cy="532859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4500"/>
              </a:lnSpc>
            </a:pPr>
            <a:r>
              <a:rPr lang="fr-FR" altLang="fr-FR" i="1" dirty="0" smtClean="0"/>
              <a:t> Il est toujours intéressant d’analyser la façon dont a été géré tout cas de complication sévère aboutissant à un décès maternel/périnatal dans une formation sanitaire.</a:t>
            </a:r>
          </a:p>
          <a:p>
            <a:pPr marL="0" indent="0" eaLnBrk="1" hangingPunct="1">
              <a:lnSpc>
                <a:spcPts val="4500"/>
              </a:lnSpc>
            </a:pPr>
            <a:r>
              <a:rPr lang="fr-FR" altLang="fr-FR" i="1" dirty="0" smtClean="0"/>
              <a:t>Adhésion praticiens à l’approche des revues des décès maternels/périnatals doit avoir un objectif pédagogique afin de réduire les taux de mortalité maternelle et périnatale.</a:t>
            </a:r>
          </a:p>
        </p:txBody>
      </p:sp>
    </p:spTree>
    <p:extLst>
      <p:ext uri="{BB962C8B-B14F-4D97-AF65-F5344CB8AC3E}">
        <p14:creationId xmlns:p14="http://schemas.microsoft.com/office/powerpoint/2010/main" val="102164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D55C99C-C54C-481A-AC3A-AD3948F545ED}" type="slidenum">
              <a:rPr lang="fr-FR" altLang="fr-FR" sz="1400"/>
              <a:pPr eaLnBrk="1" hangingPunct="1"/>
              <a:t>33</a:t>
            </a:fld>
            <a:endParaRPr lang="fr-FR" altLang="fr-FR" sz="1400"/>
          </a:p>
        </p:txBody>
      </p:sp>
      <p:pic>
        <p:nvPicPr>
          <p:cNvPr id="37891" name="Picture 6" descr="Saab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5791200"/>
            <a:ext cx="7772400" cy="838200"/>
          </a:xfrm>
          <a:noFill/>
        </p:spPr>
        <p:txBody>
          <a:bodyPr/>
          <a:lstStyle/>
          <a:p>
            <a:pPr eaLnBrk="1" hangingPunct="1"/>
            <a:r>
              <a:rPr lang="fr-FR" altLang="fr-FR" smtClean="0"/>
              <a:t>Je vous remercie</a:t>
            </a:r>
          </a:p>
        </p:txBody>
      </p:sp>
    </p:spTree>
    <p:extLst>
      <p:ext uri="{BB962C8B-B14F-4D97-AF65-F5344CB8AC3E}">
        <p14:creationId xmlns:p14="http://schemas.microsoft.com/office/powerpoint/2010/main" val="237347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fr-FR" b="1" dirty="0" smtClean="0"/>
              <a:t>Introduction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 algn="just">
              <a:lnSpc>
                <a:spcPts val="4300"/>
              </a:lnSpc>
            </a:pPr>
            <a:r>
              <a:rPr lang="fr-FR" dirty="0" smtClean="0"/>
              <a:t>Ratio de mortalité maternel et taux de mortalité périnatale toujours élevés au Burkina Faso </a:t>
            </a:r>
          </a:p>
          <a:p>
            <a:pPr algn="just">
              <a:lnSpc>
                <a:spcPts val="4300"/>
              </a:lnSpc>
            </a:pPr>
            <a:r>
              <a:rPr lang="fr-FR" dirty="0" smtClean="0"/>
              <a:t>Audit des décès est une méthode participative dont le but est de réduire les décès dans les formations sanitaires </a:t>
            </a:r>
          </a:p>
          <a:p>
            <a:pPr algn="just">
              <a:lnSpc>
                <a:spcPts val="4300"/>
              </a:lnSpc>
            </a:pPr>
            <a:r>
              <a:rPr lang="fr-FR" dirty="0" smtClean="0"/>
              <a:t>Description méthodes de revues des décès maternels et périnatals + attentes du MSHPBE =&gt; amélioration des pratiques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357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424936" cy="2304256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1. Définitions </a:t>
            </a:r>
            <a:endParaRPr lang="fr-FR" sz="5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2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fr-FR" b="1" dirty="0" smtClean="0"/>
              <a:t>Audits cliniques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BE" altLang="fr-FR" sz="3600" dirty="0"/>
              <a:t>Les audits sont un des mécanismes d’auto-évaluation qui peuvent aider les équipes des </a:t>
            </a:r>
            <a:r>
              <a:rPr lang="fr-BE" altLang="fr-FR" sz="3600" dirty="0" smtClean="0"/>
              <a:t>maternités/pédiatries </a:t>
            </a:r>
            <a:r>
              <a:rPr lang="fr-BE" altLang="fr-FR" sz="3600" dirty="0"/>
              <a:t>de référence à maintenir ou élever leur niveau de qualité des soins</a:t>
            </a:r>
            <a:r>
              <a:rPr lang="en-US" altLang="fr-FR" sz="3600" dirty="0"/>
              <a:t> </a:t>
            </a:r>
          </a:p>
          <a:p>
            <a:pPr algn="just"/>
            <a:r>
              <a:rPr lang="fr-BE" altLang="fr-FR" sz="3600" dirty="0"/>
              <a:t>Processus d’amélioration de la qualité et des résultats des soins prodigués aux patients </a:t>
            </a:r>
          </a:p>
          <a:p>
            <a:pPr algn="just"/>
            <a:endParaRPr lang="fr-BE" altLang="fr-FR" sz="3600" dirty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1158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ea typeface="Calibri" panose="020F0502020204030204" pitchFamily="34" charset="0"/>
              </a:rPr>
              <a:t>Surveillance des décès maternels et périnatals et la riposte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ea typeface="Calibri" panose="020F0502020204030204" pitchFamily="34" charset="0"/>
              </a:rPr>
              <a:t>La SDMPR est un processus systématique destiné à notifier, à examiner tous les décès maternels et périnatals et à utiliser ces résultats pour prévenir des décès futurs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9431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F21238-C1D0-4A28-8C3C-7E82BFD36571}" type="slidenum">
              <a:rPr lang="en-US" altLang="fr-FR"/>
              <a:pPr eaLnBrk="1" hangingPunct="1"/>
              <a:t>8</a:t>
            </a:fld>
            <a:endParaRPr lang="en-US" altLang="fr-FR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fr-BE" altLang="fr-FR" b="1" dirty="0" smtClean="0">
                <a:cs typeface="Tahoma" panose="020B0604030504040204" pitchFamily="34" charset="0"/>
              </a:rPr>
              <a:t>Types d’audits cliniques </a:t>
            </a:r>
            <a:endParaRPr lang="fr-BE" altLang="fr-FR" sz="4000" b="1" dirty="0" smtClean="0">
              <a:cs typeface="Tahoma" panose="020B0604030504040204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9"/>
            <a:ext cx="8748712" cy="5288632"/>
          </a:xfrm>
        </p:spPr>
        <p:txBody>
          <a:bodyPr>
            <a:normAutofit/>
          </a:bodyPr>
          <a:lstStyle/>
          <a:p>
            <a:r>
              <a:rPr lang="fr-BE" altLang="fr-FR" sz="3600" dirty="0" smtClean="0"/>
              <a:t>Revue </a:t>
            </a:r>
            <a:r>
              <a:rPr lang="fr-BE" altLang="fr-FR" sz="3600" dirty="0"/>
              <a:t>de cas </a:t>
            </a:r>
            <a:r>
              <a:rPr lang="fr-BE" altLang="fr-FR" sz="3600" dirty="0" smtClean="0"/>
              <a:t>centrée </a:t>
            </a:r>
            <a:r>
              <a:rPr lang="fr-BE" altLang="fr-FR" sz="3600" dirty="0"/>
              <a:t>sur le patient (RCCP) ou revue </a:t>
            </a:r>
            <a:r>
              <a:rPr lang="fr-BE" altLang="fr-FR" sz="3600" dirty="0" smtClean="0"/>
              <a:t>de décès maternel/périnatal :</a:t>
            </a:r>
            <a:endParaRPr lang="fr-BE" altLang="fr-FR" sz="3600" dirty="0"/>
          </a:p>
          <a:p>
            <a:pPr marL="457200" lvl="1" indent="0">
              <a:buNone/>
            </a:pPr>
            <a:r>
              <a:rPr lang="fr-BE" altLang="fr-FR" sz="3200" dirty="0"/>
              <a:t>Auto-évaluation par l’équipe soignante : identification des dysfonctionnements par rapport à des standards de bonnes pratiques et formulation de recommandations </a:t>
            </a:r>
            <a:endParaRPr lang="fr-BE" altLang="fr-FR" sz="3200" b="1" dirty="0" smtClean="0"/>
          </a:p>
          <a:p>
            <a:r>
              <a:rPr lang="fr-BE" altLang="fr-FR" sz="3600" dirty="0"/>
              <a:t>Audit </a:t>
            </a:r>
            <a:r>
              <a:rPr lang="fr-BE" altLang="fr-FR" sz="3600" dirty="0" smtClean="0"/>
              <a:t>clinique basé </a:t>
            </a:r>
            <a:r>
              <a:rPr lang="fr-BE" altLang="fr-FR" sz="3600" dirty="0"/>
              <a:t>sur des </a:t>
            </a:r>
            <a:r>
              <a:rPr lang="fr-BE" altLang="fr-FR" sz="3600" dirty="0" smtClean="0"/>
              <a:t>critères </a:t>
            </a:r>
            <a:r>
              <a:rPr lang="fr-BE" altLang="fr-FR" sz="3600" dirty="0"/>
              <a:t>(ACBC) : </a:t>
            </a:r>
          </a:p>
          <a:p>
            <a:pPr marL="457200" lvl="1" indent="0">
              <a:buNone/>
            </a:pPr>
            <a:r>
              <a:rPr lang="fr-BE" altLang="fr-FR" sz="3200" dirty="0"/>
              <a:t>Compare les soins prodigués à des critères convenus de soins optimaux </a:t>
            </a:r>
          </a:p>
        </p:txBody>
      </p:sp>
    </p:spTree>
    <p:extLst>
      <p:ext uri="{BB962C8B-B14F-4D97-AF65-F5344CB8AC3E}">
        <p14:creationId xmlns:p14="http://schemas.microsoft.com/office/powerpoint/2010/main" val="1358156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424936" cy="2304256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2. Méthodes </a:t>
            </a:r>
            <a:r>
              <a:rPr lang="fr-FR" sz="5400" b="1" dirty="0"/>
              <a:t>d’audits des décès maternels et périnatals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98351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1330</Words>
  <Application>Microsoft Office PowerPoint</Application>
  <PresentationFormat>Affichage à l'écran (4:3)</PresentationFormat>
  <Paragraphs>159</Paragraphs>
  <Slides>33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43" baseType="lpstr">
      <vt:lpstr>Arial</vt:lpstr>
      <vt:lpstr>Arial Black</vt:lpstr>
      <vt:lpstr>Arial Narrow</vt:lpstr>
      <vt:lpstr>Calibri</vt:lpstr>
      <vt:lpstr>Comic Sans MS</vt:lpstr>
      <vt:lpstr>Tahoma</vt:lpstr>
      <vt:lpstr>Times New Roman</vt:lpstr>
      <vt:lpstr>Verdana</vt:lpstr>
      <vt:lpstr>Wingdings</vt:lpstr>
      <vt:lpstr>Thème Office</vt:lpstr>
      <vt:lpstr>Décès maternels, périnatals et audits dans les formations sanitaires au Burkina Faso  </vt:lpstr>
      <vt:lpstr>Objectifs </vt:lpstr>
      <vt:lpstr>Plan </vt:lpstr>
      <vt:lpstr>Introduction </vt:lpstr>
      <vt:lpstr>1. Définitions </vt:lpstr>
      <vt:lpstr>Audits cliniques</vt:lpstr>
      <vt:lpstr>Surveillance des décès maternels et périnatals et la riposte</vt:lpstr>
      <vt:lpstr>Types d’audits cliniques </vt:lpstr>
      <vt:lpstr>2. Méthodes d’audits des décès maternels et périnatals </vt:lpstr>
      <vt:lpstr>5 méthodes : «  Au-delà des nombres »</vt:lpstr>
      <vt:lpstr>Autopsies verbales</vt:lpstr>
      <vt:lpstr>Etude sur les décès maternels et périnatals dans les établissements de soins</vt:lpstr>
      <vt:lpstr>Enquêtes confidentielles sur les décès maternels et périnatals</vt:lpstr>
      <vt:lpstr>Enquêtes sur la morbidité grave (Échappées belles ou near miss)</vt:lpstr>
      <vt:lpstr>Audits cliniques basés sur les critères</vt:lpstr>
      <vt:lpstr>3. Etapes </vt:lpstr>
      <vt:lpstr>RDMP</vt:lpstr>
      <vt:lpstr>Mise en œuvre1/3 </vt:lpstr>
      <vt:lpstr>Mise en œuvre2/3 </vt:lpstr>
      <vt:lpstr>Mise en œuvre3/3 </vt:lpstr>
      <vt:lpstr>SDMPR</vt:lpstr>
      <vt:lpstr>Présentation PowerPoint</vt:lpstr>
      <vt:lpstr>PROCESSUS DE LA SDMPR</vt:lpstr>
      <vt:lpstr>4. CAT devant les décès maternels et périnatals dans nos formations sanitaires ? </vt:lpstr>
      <vt:lpstr>Qu’attend le Ministère de la Santé par rapport aux décès maternels et périnatals ? </vt:lpstr>
      <vt:lpstr>Qu’attend le Ministère de la Santé par rapport aux décès maternels et périnatals ?  </vt:lpstr>
      <vt:lpstr>Qu’attend le Ministère de la Santé par rapport aux décès maternels et périnatals ? </vt:lpstr>
      <vt:lpstr>Exemple  </vt:lpstr>
      <vt:lpstr>Qu’attend le Ministère de la Santé par rapport aux décès maternels et périnatals ? </vt:lpstr>
      <vt:lpstr>5. Complémentarité audits des décès maternels et périnatals et SDMPR</vt:lpstr>
      <vt:lpstr>Complémentarité audits des décès et SDMPR ?</vt:lpstr>
      <vt:lpstr>Conclusion </vt:lpstr>
      <vt:lpstr>Je vous remercie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Observations</dc:title>
  <dc:creator>user</dc:creator>
  <cp:lastModifiedBy>Bill</cp:lastModifiedBy>
  <cp:revision>58</cp:revision>
  <dcterms:created xsi:type="dcterms:W3CDTF">2015-11-12T17:18:50Z</dcterms:created>
  <dcterms:modified xsi:type="dcterms:W3CDTF">2022-05-31T01:00:55Z</dcterms:modified>
</cp:coreProperties>
</file>