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570" r:id="rId2"/>
    <p:sldId id="526" r:id="rId3"/>
    <p:sldId id="551" r:id="rId4"/>
    <p:sldId id="565" r:id="rId5"/>
    <p:sldId id="547" r:id="rId6"/>
    <p:sldId id="562" r:id="rId7"/>
    <p:sldId id="299" r:id="rId8"/>
    <p:sldId id="580" r:id="rId9"/>
    <p:sldId id="585" r:id="rId10"/>
    <p:sldId id="584" r:id="rId11"/>
    <p:sldId id="581" r:id="rId12"/>
    <p:sldId id="582" r:id="rId13"/>
    <p:sldId id="586" r:id="rId14"/>
    <p:sldId id="587" r:id="rId15"/>
    <p:sldId id="588" r:id="rId16"/>
    <p:sldId id="589" r:id="rId17"/>
    <p:sldId id="564" r:id="rId18"/>
    <p:sldId id="594" r:id="rId19"/>
    <p:sldId id="592" r:id="rId20"/>
    <p:sldId id="593" r:id="rId21"/>
    <p:sldId id="283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amadou Fabrice HEBIE" initials="MFH" lastIdx="2" clrIdx="0">
    <p:extLst>
      <p:ext uri="{19B8F6BF-5375-455C-9EA6-DF929625EA0E}">
        <p15:presenceInfo xmlns:p15="http://schemas.microsoft.com/office/powerpoint/2012/main" userId="S::fabrice.hebie@tdh.ch::48d643f2-f12e-4a17-abb0-bb0e7ac837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36"/>
    <p:restoredTop sz="94710"/>
  </p:normalViewPr>
  <p:slideViewPr>
    <p:cSldViewPr snapToGrid="0">
      <p:cViewPr varScale="1">
        <p:scale>
          <a:sx n="59" d="100"/>
          <a:sy n="59" d="100"/>
        </p:scale>
        <p:origin x="3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baseline="0" dirty="0">
                <a:effectLst/>
              </a:rPr>
              <a:t>Figure 3 : Taux d’utilisation du REC pour  les SPN dans le district sanitaire de Toma de janvier à décembre 2021</a:t>
            </a:r>
            <a:endParaRPr lang="fr-BF" sz="2000" b="1" dirty="0">
              <a:effectLst/>
            </a:endParaRPr>
          </a:p>
        </c:rich>
      </c:tx>
      <c:layout>
        <c:manualLayout>
          <c:xMode val="edge"/>
          <c:yMode val="edge"/>
          <c:x val="0.12816201513623632"/>
          <c:y val="0.829500535085168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0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6.697318007662835E-2"/>
          <c:y val="0.1188623056733293"/>
          <c:w val="0.9119540229885057"/>
          <c:h val="0.57537729658792647"/>
        </c:manualLayout>
      </c:layout>
      <c:lineChart>
        <c:grouping val="standard"/>
        <c:varyColors val="0"/>
        <c:ser>
          <c:idx val="0"/>
          <c:order val="0"/>
          <c:tx>
            <c:strRef>
              <c:f>Feuil1!$AR$30</c:f>
              <c:strCache>
                <c:ptCount val="1"/>
                <c:pt idx="0">
                  <c:v>Taux d'urtilisation en SPN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F1F5-DD4C-BAD1-05A1EC7C3365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1F5-DD4C-BAD1-05A1EC7C3365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F1F5-DD4C-BAD1-05A1EC7C3365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1F5-DD4C-BAD1-05A1EC7C3365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1F5-DD4C-BAD1-05A1EC7C3365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1F5-DD4C-BAD1-05A1EC7C3365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1F5-DD4C-BAD1-05A1EC7C3365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F1F5-DD4C-BAD1-05A1EC7C3365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F1F5-DD4C-BAD1-05A1EC7C3365}"/>
              </c:ext>
            </c:extLst>
          </c:dPt>
          <c:dLbls>
            <c:dLbl>
              <c:idx val="12"/>
              <c:layout>
                <c:manualLayout>
                  <c:x val="-1.8976238886170338E-2"/>
                  <c:y val="-0.10358327449392186"/>
                </c:manualLayout>
              </c:layout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F5-DD4C-BAD1-05A1EC7C3365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Feuil1!$AQ$31:$AQ$43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Feuil1!$AR$31:$AR$43</c:f>
              <c:numCache>
                <c:formatCode>0%</c:formatCode>
                <c:ptCount val="13"/>
                <c:pt idx="0">
                  <c:v>0.6982441812984892</c:v>
                </c:pt>
                <c:pt idx="1">
                  <c:v>0.74669909659485756</c:v>
                </c:pt>
                <c:pt idx="2">
                  <c:v>0.74</c:v>
                </c:pt>
                <c:pt idx="3">
                  <c:v>0.81</c:v>
                </c:pt>
                <c:pt idx="4">
                  <c:v>0.74</c:v>
                </c:pt>
                <c:pt idx="5">
                  <c:v>0.83799999999999997</c:v>
                </c:pt>
                <c:pt idx="6">
                  <c:v>0.91</c:v>
                </c:pt>
                <c:pt idx="7">
                  <c:v>0.89</c:v>
                </c:pt>
                <c:pt idx="8">
                  <c:v>0.83</c:v>
                </c:pt>
                <c:pt idx="9">
                  <c:v>0.82</c:v>
                </c:pt>
                <c:pt idx="10">
                  <c:v>0.84</c:v>
                </c:pt>
                <c:pt idx="11">
                  <c:v>0.89</c:v>
                </c:pt>
                <c:pt idx="12">
                  <c:v>0.812745273157779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F5-DD4C-BAD1-05A1EC7C3365}"/>
            </c:ext>
          </c:extLst>
        </c:ser>
        <c:ser>
          <c:idx val="1"/>
          <c:order val="1"/>
          <c:tx>
            <c:strRef>
              <c:f>Feuil1!$AS$30</c:f>
              <c:strCache>
                <c:ptCount val="1"/>
                <c:pt idx="0">
                  <c:v>seuil (80%)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Feuil1!$AQ$31:$AQ$43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Feuil1!$AS$31:$AS$43</c:f>
              <c:numCache>
                <c:formatCode>0%</c:formatCode>
                <c:ptCount val="1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F5-DD4C-BAD1-05A1EC7C3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2443327"/>
        <c:axId val="1222444975"/>
      </c:lineChart>
      <c:catAx>
        <c:axId val="122244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fr-FR"/>
          </a:p>
        </c:txPr>
        <c:crossAx val="1222444975"/>
        <c:crosses val="autoZero"/>
        <c:auto val="1"/>
        <c:lblAlgn val="ctr"/>
        <c:lblOffset val="100"/>
        <c:noMultiLvlLbl val="0"/>
      </c:catAx>
      <c:valAx>
        <c:axId val="122244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22443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u="none" strike="noStrike" baseline="0" dirty="0">
                <a:effectLst/>
              </a:rPr>
              <a:t>Figure 4 : Taux d’utilisation du REC pour  les accouchements dans le district sanitaire de Toma de janvier à décembre 2021</a:t>
            </a:r>
            <a:r>
              <a:rPr lang="fr-FR" sz="2000" b="0" i="0" u="none" strike="noStrike" baseline="0" dirty="0"/>
              <a:t> </a:t>
            </a:r>
            <a:r>
              <a:rPr lang="fr-FR" sz="2000" b="1" i="0" u="none" strike="noStrike" baseline="0" dirty="0">
                <a:effectLst/>
              </a:rPr>
              <a:t> </a:t>
            </a:r>
            <a:endParaRPr lang="fr-FR" sz="2000" dirty="0"/>
          </a:p>
        </c:rich>
      </c:tx>
      <c:layout>
        <c:manualLayout>
          <c:xMode val="edge"/>
          <c:yMode val="edge"/>
          <c:x val="0.12906159949044207"/>
          <c:y val="0.88509787281798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6.1012216404886563E-2"/>
          <c:y val="0.10417145890471556"/>
          <c:w val="0.89710296684118673"/>
          <c:h val="0.65658652570114129"/>
        </c:manualLayout>
      </c:layout>
      <c:lineChart>
        <c:grouping val="standard"/>
        <c:varyColors val="0"/>
        <c:ser>
          <c:idx val="0"/>
          <c:order val="0"/>
          <c:tx>
            <c:strRef>
              <c:f>Feuil1!$AF$30</c:f>
              <c:strCache>
                <c:ptCount val="1"/>
                <c:pt idx="0">
                  <c:v>Taux d'utilisation en accouchement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2"/>
              <c:layout>
                <c:manualLayout>
                  <c:x val="-1.3347457103199963E-2"/>
                  <c:y val="-9.3082628612475946E-2"/>
                </c:manualLayout>
              </c:layout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A7-FC43-8C29-1BE40DDC4641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Feuil1!$AE$31:$AE$43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Feuil1!$AF$31:$AF$43</c:f>
              <c:numCache>
                <c:formatCode>0%</c:formatCode>
                <c:ptCount val="13"/>
                <c:pt idx="0">
                  <c:v>0.9237435008665511</c:v>
                </c:pt>
                <c:pt idx="1">
                  <c:v>0.9213709677419355</c:v>
                </c:pt>
                <c:pt idx="2">
                  <c:v>0.79</c:v>
                </c:pt>
                <c:pt idx="3">
                  <c:v>0.97</c:v>
                </c:pt>
                <c:pt idx="4">
                  <c:v>0.98399999999999999</c:v>
                </c:pt>
                <c:pt idx="5">
                  <c:v>0.98299999999999998</c:v>
                </c:pt>
                <c:pt idx="6">
                  <c:v>0.96</c:v>
                </c:pt>
                <c:pt idx="7">
                  <c:v>0.95</c:v>
                </c:pt>
                <c:pt idx="8">
                  <c:v>0.93</c:v>
                </c:pt>
                <c:pt idx="9">
                  <c:v>0.89</c:v>
                </c:pt>
                <c:pt idx="10">
                  <c:v>0.89</c:v>
                </c:pt>
                <c:pt idx="11">
                  <c:v>0.89</c:v>
                </c:pt>
                <c:pt idx="12">
                  <c:v>0.92350953905070732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A7-FC43-8C29-1BE40DDC4641}"/>
            </c:ext>
          </c:extLst>
        </c:ser>
        <c:ser>
          <c:idx val="1"/>
          <c:order val="1"/>
          <c:tx>
            <c:strRef>
              <c:f>Feuil1!$AG$30</c:f>
              <c:strCache>
                <c:ptCount val="1"/>
                <c:pt idx="0">
                  <c:v>seuil (80%)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Feuil1!$AE$31:$AE$43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Feuil1!$AG$31:$AG$43</c:f>
              <c:numCache>
                <c:formatCode>0%</c:formatCode>
                <c:ptCount val="1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A7-FC43-8C29-1BE40DDC4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1141263"/>
        <c:axId val="1170224431"/>
      </c:lineChart>
      <c:catAx>
        <c:axId val="199114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fr-FR"/>
          </a:p>
        </c:txPr>
        <c:crossAx val="1170224431"/>
        <c:crosses val="autoZero"/>
        <c:auto val="1"/>
        <c:lblAlgn val="ctr"/>
        <c:lblOffset val="100"/>
        <c:noMultiLvlLbl val="0"/>
      </c:catAx>
      <c:valAx>
        <c:axId val="117022443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9114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u="none" strike="noStrike" baseline="0" dirty="0">
                <a:effectLst/>
              </a:rPr>
              <a:t>Figure 5 : Taux d’utilisation du REC pour la planification familiale dans le district sanitaire de Toma de janvier à décembre 2021</a:t>
            </a:r>
            <a:r>
              <a:rPr lang="fr-FR" sz="2000" b="0" i="0" u="none" strike="noStrike" baseline="0" dirty="0"/>
              <a:t> </a:t>
            </a:r>
            <a:endParaRPr lang="fr-FR" sz="2000" dirty="0"/>
          </a:p>
        </c:rich>
      </c:tx>
      <c:layout>
        <c:manualLayout>
          <c:xMode val="edge"/>
          <c:yMode val="edge"/>
          <c:x val="0.13571458835654976"/>
          <c:y val="0.86446994316460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6.1876106194690264E-2"/>
          <c:y val="4.5436865572526325E-2"/>
          <c:w val="0.91865486725663714"/>
          <c:h val="0.67023408595009959"/>
        </c:manualLayout>
      </c:layout>
      <c:lineChart>
        <c:grouping val="standard"/>
        <c:varyColors val="0"/>
        <c:ser>
          <c:idx val="0"/>
          <c:order val="0"/>
          <c:tx>
            <c:strRef>
              <c:f>Feuil1!$AJ$30</c:f>
              <c:strCache>
                <c:ptCount val="1"/>
                <c:pt idx="0">
                  <c:v>Taux d'urtilisation en PF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5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CD31-1947-B7AF-A535C5498978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D31-1947-B7AF-A535C5498978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CD31-1947-B7AF-A535C5498978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D31-1947-B7AF-A535C5498978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D31-1947-B7AF-A535C5498978}"/>
              </c:ext>
            </c:extLst>
          </c:dPt>
          <c:dLbls>
            <c:dLbl>
              <c:idx val="4"/>
              <c:layout>
                <c:manualLayout>
                  <c:x val="-2.4466704109213512E-2"/>
                  <c:y val="2.0658936231903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31-1947-B7AF-A535C5498978}"/>
                </c:ext>
              </c:extLst>
            </c:dLbl>
            <c:dLbl>
              <c:idx val="5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D31-1947-B7AF-A535C5498978}"/>
                </c:ext>
              </c:extLst>
            </c:dLbl>
            <c:dLbl>
              <c:idx val="6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D31-1947-B7AF-A535C5498978}"/>
                </c:ext>
              </c:extLst>
            </c:dLbl>
            <c:dLbl>
              <c:idx val="7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D31-1947-B7AF-A535C5498978}"/>
                </c:ext>
              </c:extLst>
            </c:dLbl>
            <c:dLbl>
              <c:idx val="9"/>
              <c:layout>
                <c:manualLayout>
                  <c:x val="-2.5637359808219028E-2"/>
                  <c:y val="3.225687143414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31-1947-B7AF-A535C5498978}"/>
                </c:ext>
              </c:extLst>
            </c:dLbl>
            <c:dLbl>
              <c:idx val="10"/>
              <c:layout>
                <c:manualLayout>
                  <c:x val="-2.7978671206229978E-2"/>
                  <c:y val="2.6457903833026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31-1947-B7AF-A535C5498978}"/>
                </c:ext>
              </c:extLst>
            </c:dLbl>
            <c:dLbl>
              <c:idx val="12"/>
              <c:layout>
                <c:manualLayout>
                  <c:x val="-2.4466704109213512E-2"/>
                  <c:y val="3.9505580935551551E-2"/>
                </c:manualLayout>
              </c:layout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738818325389003E-2"/>
                      <c:h val="5.72648050610832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D31-1947-B7AF-A535C5498978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Feuil1!$AI$31:$AI$43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Feuil1!$AJ$31:$AJ$43</c:f>
              <c:numCache>
                <c:formatCode>0%</c:formatCode>
                <c:ptCount val="13"/>
                <c:pt idx="0">
                  <c:v>0.54</c:v>
                </c:pt>
                <c:pt idx="1">
                  <c:v>0.59</c:v>
                </c:pt>
                <c:pt idx="2">
                  <c:v>0.56000000000000005</c:v>
                </c:pt>
                <c:pt idx="3">
                  <c:v>0.57999999999999996</c:v>
                </c:pt>
                <c:pt idx="4">
                  <c:v>0.78200000000000003</c:v>
                </c:pt>
                <c:pt idx="5">
                  <c:v>0.90600000000000003</c:v>
                </c:pt>
                <c:pt idx="6">
                  <c:v>0.92</c:v>
                </c:pt>
                <c:pt idx="7">
                  <c:v>0.88</c:v>
                </c:pt>
                <c:pt idx="8">
                  <c:v>0.91</c:v>
                </c:pt>
                <c:pt idx="9">
                  <c:v>0.77</c:v>
                </c:pt>
                <c:pt idx="10">
                  <c:v>0.76</c:v>
                </c:pt>
                <c:pt idx="11">
                  <c:v>0.76</c:v>
                </c:pt>
                <c:pt idx="12">
                  <c:v>0.74650000000000005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31-1947-B7AF-A535C5498978}"/>
            </c:ext>
          </c:extLst>
        </c:ser>
        <c:ser>
          <c:idx val="1"/>
          <c:order val="1"/>
          <c:tx>
            <c:strRef>
              <c:f>Feuil1!$AK$30</c:f>
              <c:strCache>
                <c:ptCount val="1"/>
                <c:pt idx="0">
                  <c:v>seuil (80%)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Feuil1!$AI$31:$AI$43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Feuil1!$AK$31:$AK$43</c:f>
              <c:numCache>
                <c:formatCode>0%</c:formatCode>
                <c:ptCount val="1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31-1947-B7AF-A535C5498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7526079"/>
        <c:axId val="1177527727"/>
      </c:lineChart>
      <c:catAx>
        <c:axId val="117752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fr-FR"/>
          </a:p>
        </c:txPr>
        <c:crossAx val="1177527727"/>
        <c:crosses val="autoZero"/>
        <c:auto val="1"/>
        <c:lblAlgn val="ctr"/>
        <c:lblOffset val="100"/>
        <c:noMultiLvlLbl val="0"/>
      </c:catAx>
      <c:valAx>
        <c:axId val="1177527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77526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u="none" strike="noStrike" baseline="0" dirty="0">
                <a:effectLst/>
              </a:rPr>
              <a:t>Figure 6: Taux d’utilisation du REC pour la Consultation post natale dans le district sanitaire de Toma de janvier à décembre 2021</a:t>
            </a:r>
            <a:r>
              <a:rPr lang="fr-FR" sz="2000" b="0" i="0" u="none" strike="noStrike" baseline="0" dirty="0"/>
              <a:t> </a:t>
            </a:r>
            <a:r>
              <a:rPr lang="fr-FR" sz="2000" b="0" i="0" u="none" strike="noStrike" baseline="0" dirty="0">
                <a:effectLst/>
              </a:rPr>
              <a:t> </a:t>
            </a:r>
            <a:endParaRPr lang="fr-FR" sz="2000" dirty="0"/>
          </a:p>
        </c:rich>
      </c:tx>
      <c:layout>
        <c:manualLayout>
          <c:xMode val="edge"/>
          <c:yMode val="edge"/>
          <c:x val="0.12893931914811305"/>
          <c:y val="0.883626156956811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6.5102420856610804E-2"/>
          <c:y val="0.12001630864103152"/>
          <c:w val="0.91441340782122904"/>
          <c:h val="0.60038095966159566"/>
        </c:manualLayout>
      </c:layout>
      <c:lineChart>
        <c:grouping val="standard"/>
        <c:varyColors val="0"/>
        <c:ser>
          <c:idx val="0"/>
          <c:order val="0"/>
          <c:tx>
            <c:strRef>
              <c:f>Feuil1!$AN$30</c:f>
              <c:strCache>
                <c:ptCount val="1"/>
                <c:pt idx="0">
                  <c:v>Taux d'urtilisation en CPoN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4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8BE-D241-9378-8DAE4E4D57AA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8BE-D241-9378-8DAE4E4D57AA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8BE-D241-9378-8DAE4E4D57AA}"/>
              </c:ext>
            </c:extLst>
          </c:dPt>
          <c:dLbls>
            <c:dLbl>
              <c:idx val="12"/>
              <c:layout>
                <c:manualLayout>
                  <c:x val="-2.0806805608295894E-2"/>
                  <c:y val="3.0350717275341447E-2"/>
                </c:manualLayout>
              </c:layout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BE-D241-9378-8DAE4E4D57AA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Feuil1!$AM$31:$AM$43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Feuil1!$AN$31:$AN$43</c:f>
              <c:numCache>
                <c:formatCode>0%</c:formatCode>
                <c:ptCount val="13"/>
                <c:pt idx="0">
                  <c:v>0.86388888888888893</c:v>
                </c:pt>
                <c:pt idx="1">
                  <c:v>0.69792531120331947</c:v>
                </c:pt>
                <c:pt idx="2">
                  <c:v>0.56999999999999995</c:v>
                </c:pt>
                <c:pt idx="3">
                  <c:v>0.77</c:v>
                </c:pt>
                <c:pt idx="4">
                  <c:v>0.81100000000000005</c:v>
                </c:pt>
                <c:pt idx="5">
                  <c:v>0.79200000000000004</c:v>
                </c:pt>
                <c:pt idx="6">
                  <c:v>0.79</c:v>
                </c:pt>
                <c:pt idx="7">
                  <c:v>0.78</c:v>
                </c:pt>
                <c:pt idx="8">
                  <c:v>0.79</c:v>
                </c:pt>
                <c:pt idx="9">
                  <c:v>0.8</c:v>
                </c:pt>
                <c:pt idx="10">
                  <c:v>0.87</c:v>
                </c:pt>
                <c:pt idx="11">
                  <c:v>0.82</c:v>
                </c:pt>
                <c:pt idx="12">
                  <c:v>0.77956785000768403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BE-D241-9378-8DAE4E4D57AA}"/>
            </c:ext>
          </c:extLst>
        </c:ser>
        <c:ser>
          <c:idx val="1"/>
          <c:order val="1"/>
          <c:tx>
            <c:strRef>
              <c:f>Feuil1!$AO$30</c:f>
              <c:strCache>
                <c:ptCount val="1"/>
                <c:pt idx="0">
                  <c:v>seuil (80%)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18BE-D241-9378-8DAE4E4D57AA}"/>
              </c:ext>
            </c:extLst>
          </c:dPt>
          <c:cat>
            <c:strRef>
              <c:f>Feuil1!$AM$31:$AM$43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Feuil1!$AO$31:$AO$43</c:f>
              <c:numCache>
                <c:formatCode>0%</c:formatCode>
                <c:ptCount val="1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BE-D241-9378-8DAE4E4D5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6194367"/>
        <c:axId val="1206235999"/>
      </c:lineChart>
      <c:catAx>
        <c:axId val="120619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fr-FR"/>
          </a:p>
        </c:txPr>
        <c:crossAx val="1206235999"/>
        <c:crosses val="autoZero"/>
        <c:auto val="1"/>
        <c:lblAlgn val="ctr"/>
        <c:lblOffset val="100"/>
        <c:noMultiLvlLbl val="0"/>
      </c:catAx>
      <c:valAx>
        <c:axId val="1206235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06194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baseline="0" dirty="0">
                <a:effectLst/>
              </a:rPr>
              <a:t>Figure 7: Taux d’utilisation du REC pour les SAA dans le district sanitaire de Toma de janvier à décembre</a:t>
            </a:r>
            <a:r>
              <a:rPr lang="fr-FR" sz="2000" b="0" i="0" baseline="0" dirty="0">
                <a:effectLst/>
              </a:rPr>
              <a:t> </a:t>
            </a:r>
            <a:r>
              <a:rPr lang="fr-FR" sz="2000" b="1" i="0" baseline="0" dirty="0">
                <a:effectLst/>
              </a:rPr>
              <a:t>2021</a:t>
            </a:r>
            <a:endParaRPr lang="fr-BF" sz="2000" b="1" dirty="0">
              <a:effectLst/>
            </a:endParaRPr>
          </a:p>
        </c:rich>
      </c:tx>
      <c:layout>
        <c:manualLayout>
          <c:xMode val="edge"/>
          <c:yMode val="edge"/>
          <c:x val="0.1449484396445857"/>
          <c:y val="0.83534258527591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3697473687532539E-2"/>
          <c:y val="0.11589074803149606"/>
          <c:w val="0.89425843813611472"/>
          <c:h val="0.60786786417322836"/>
        </c:manualLayout>
      </c:layout>
      <c:lineChart>
        <c:grouping val="standard"/>
        <c:varyColors val="0"/>
        <c:ser>
          <c:idx val="0"/>
          <c:order val="0"/>
          <c:tx>
            <c:strRef>
              <c:f>Feuil1!$AV$30</c:f>
              <c:strCache>
                <c:ptCount val="1"/>
                <c:pt idx="0">
                  <c:v>Taux d'urtilisation en SAA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6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01BA-4347-A777-529871CB89CE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BA-4347-A777-529871CB89CE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01BA-4347-A777-529871CB89CE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BA-4347-A777-529871CB89CE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1BA-4347-A777-529871CB89CE}"/>
              </c:ext>
            </c:extLst>
          </c:dPt>
          <c:dLbls>
            <c:dLbl>
              <c:idx val="12"/>
              <c:layout>
                <c:manualLayout>
                  <c:x val="-1.619843964458571E-2"/>
                  <c:y val="-8.2976302186224149E-2"/>
                </c:manualLayout>
              </c:layout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BA-4347-A777-529871CB89CE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Feuil1!$AU$31:$AU$43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Feuil1!$AV$31:$AV$43</c:f>
              <c:numCache>
                <c:formatCode>0%</c:formatCode>
                <c:ptCount val="13"/>
                <c:pt idx="0">
                  <c:v>0.6982441812984892</c:v>
                </c:pt>
                <c:pt idx="1">
                  <c:v>0.74669909659485756</c:v>
                </c:pt>
                <c:pt idx="2">
                  <c:v>0.55000000000000004</c:v>
                </c:pt>
                <c:pt idx="3">
                  <c:v>0.65</c:v>
                </c:pt>
                <c:pt idx="4">
                  <c:v>0.76900000000000002</c:v>
                </c:pt>
                <c:pt idx="5">
                  <c:v>0.78100000000000003</c:v>
                </c:pt>
                <c:pt idx="6">
                  <c:v>1</c:v>
                </c:pt>
                <c:pt idx="7">
                  <c:v>0.9</c:v>
                </c:pt>
                <c:pt idx="8">
                  <c:v>0.77</c:v>
                </c:pt>
                <c:pt idx="9">
                  <c:v>0.76</c:v>
                </c:pt>
                <c:pt idx="10">
                  <c:v>0.96</c:v>
                </c:pt>
                <c:pt idx="11">
                  <c:v>1</c:v>
                </c:pt>
                <c:pt idx="12">
                  <c:v>0.79874527315777899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BA-4347-A777-529871CB89CE}"/>
            </c:ext>
          </c:extLst>
        </c:ser>
        <c:ser>
          <c:idx val="1"/>
          <c:order val="1"/>
          <c:tx>
            <c:strRef>
              <c:f>Feuil1!$AW$30</c:f>
              <c:strCache>
                <c:ptCount val="1"/>
                <c:pt idx="0">
                  <c:v>seuil (80%)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Feuil1!$AU$31:$AU$43</c:f>
              <c:strCache>
                <c:ptCount val="13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  <c:pt idx="12">
                  <c:v>Moyenne</c:v>
                </c:pt>
              </c:strCache>
            </c:strRef>
          </c:cat>
          <c:val>
            <c:numRef>
              <c:f>Feuil1!$AW$31:$AW$43</c:f>
              <c:numCache>
                <c:formatCode>0%</c:formatCode>
                <c:ptCount val="1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BA-4347-A777-529871CB8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7458639"/>
        <c:axId val="1214227103"/>
      </c:lineChart>
      <c:catAx>
        <c:axId val="122745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14227103"/>
        <c:crosses val="autoZero"/>
        <c:auto val="1"/>
        <c:lblAlgn val="ctr"/>
        <c:lblOffset val="100"/>
        <c:noMultiLvlLbl val="0"/>
      </c:catAx>
      <c:valAx>
        <c:axId val="121422710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2745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3500B-A22A-462E-A9A6-3E29EDD177EF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E308C-3069-4E13-B1B4-490035F7C9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32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* </a:t>
            </a:r>
            <a:r>
              <a:rPr lang="fr-FR" dirty="0" err="1"/>
              <a:t>Hin</a:t>
            </a:r>
            <a:r>
              <a:rPr lang="fr-FR" dirty="0"/>
              <a:t> 1995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E308C-3069-4E13-B1B4-490035F7C9E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802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Extrait de naissance: 689/7252 accouchements = </a:t>
            </a:r>
            <a:r>
              <a:rPr lang="fr-FR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9,5%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BCG : 126/7252 accouchements = </a:t>
            </a:r>
            <a:r>
              <a:rPr lang="fr-FR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1,7%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E308C-3069-4E13-B1B4-490035F7C9E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506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A9AA2-7F6E-45D3-9FD0-5D0E6622AB83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83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74AE23-4535-4AF9-BBCB-353899B08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1AD2D4-04B9-4CFF-AC48-F70213D96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75F728-62A6-4D63-A039-0EA124FD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963D9C-7159-4707-9B15-D7E414CD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3F0A9A-9218-4288-9DC3-BE426EFD5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42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7A95C0-90DA-4259-AA2C-CEDC35DAF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683B87-3C20-4B1D-930B-E99053883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B1467A-5A67-4866-A640-A369CADD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899056-9ECF-4F93-B0B6-138540D9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3D6BE8-0F1C-4F19-9EDE-0ED648E6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85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A8901C-5448-4A0B-90D7-93BE7A7EE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C0E9CA-3FF2-4A2C-8B51-D0EF89844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A9016A-F335-43F7-BB1A-B1518DBBA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0D0C76-33AB-432B-B6CA-CFCBB1E90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385DAE-5F16-4FEE-B579-606ADDD7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059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bh\Desktop\PPT choix photo\Base\burkina-faso_h&amp;n_ollivier-girard_2014_Office_15096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8099" y="1"/>
            <a:ext cx="12230100" cy="47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99610" y="99976"/>
            <a:ext cx="123111" cy="2288894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800" dirty="0">
                <a:solidFill>
                  <a:prstClr val="black"/>
                </a:solidFill>
                <a:ea typeface="Geneva" charset="-128"/>
              </a:rPr>
              <a:t>©</a:t>
            </a:r>
            <a:r>
              <a:rPr lang="en-GB" sz="800" dirty="0" err="1">
                <a:solidFill>
                  <a:prstClr val="black"/>
                </a:solidFill>
                <a:ea typeface="Geneva" charset="-128"/>
              </a:rPr>
              <a:t>Tdh</a:t>
            </a:r>
            <a:r>
              <a:rPr lang="en-GB" sz="800" dirty="0">
                <a:solidFill>
                  <a:prstClr val="black"/>
                </a:solidFill>
                <a:ea typeface="Geneva" charset="-128"/>
              </a:rPr>
              <a:t>/</a:t>
            </a:r>
            <a:r>
              <a:rPr lang="en-GB" sz="800" dirty="0" err="1">
                <a:solidFill>
                  <a:prstClr val="black"/>
                </a:solidFill>
                <a:ea typeface="Geneva" charset="-128"/>
              </a:rPr>
              <a:t>Ollivier</a:t>
            </a:r>
            <a:r>
              <a:rPr lang="en-GB" sz="800" dirty="0">
                <a:solidFill>
                  <a:prstClr val="black"/>
                </a:solidFill>
                <a:ea typeface="Geneva" charset="-128"/>
              </a:rPr>
              <a:t> Girard – Burkina Faso</a:t>
            </a:r>
          </a:p>
        </p:txBody>
      </p:sp>
      <p:pic>
        <p:nvPicPr>
          <p:cNvPr id="6" name="Bild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73588"/>
            <a:ext cx="121920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0934" y="5995988"/>
            <a:ext cx="3934884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platzhalter 30"/>
          <p:cNvSpPr>
            <a:spLocks noGrp="1"/>
          </p:cNvSpPr>
          <p:nvPr>
            <p:ph type="body" sz="quarter" idx="13"/>
          </p:nvPr>
        </p:nvSpPr>
        <p:spPr>
          <a:xfrm>
            <a:off x="349251" y="5203189"/>
            <a:ext cx="10572749" cy="56673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EE7F00"/>
                </a:solidFill>
              </a:defRPr>
            </a:lvl1pPr>
          </a:lstStyle>
          <a:p>
            <a:pPr lvl="0"/>
            <a:r>
              <a:rPr lang="fr-FR" altLang="fr-FR"/>
              <a:t>Modifiez les styles du texte du masque</a:t>
            </a:r>
          </a:p>
        </p:txBody>
      </p:sp>
      <p:sp>
        <p:nvSpPr>
          <p:cNvPr id="11" name="Textplatzhalter 25"/>
          <p:cNvSpPr>
            <a:spLocks noGrp="1"/>
          </p:cNvSpPr>
          <p:nvPr>
            <p:ph type="body" sz="quarter" idx="11"/>
          </p:nvPr>
        </p:nvSpPr>
        <p:spPr>
          <a:xfrm>
            <a:off x="349252" y="6154741"/>
            <a:ext cx="5168481" cy="365125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 algn="l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fr-FR" alt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76141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"/>
          <p:cNvSpPr>
            <a:spLocks noChangeArrowheads="1"/>
          </p:cNvSpPr>
          <p:nvPr/>
        </p:nvSpPr>
        <p:spPr bwMode="auto">
          <a:xfrm>
            <a:off x="381001" y="6508751"/>
            <a:ext cx="86783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fld id="{D76B753B-845A-4E4E-B47F-A85ED711B454}" type="slidenum">
              <a:rPr lang="de-CH" sz="900"/>
              <a:pPr/>
              <a:t>‹N°›</a:t>
            </a:fld>
            <a:endParaRPr lang="de-DE" sz="900"/>
          </a:p>
        </p:txBody>
      </p:sp>
      <p:pic>
        <p:nvPicPr>
          <p:cNvPr id="5" name="Bild 2" descr="Logo_TdH_neutral_RGB_bi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0518" y="6253164"/>
            <a:ext cx="305858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0"/>
            <a:ext cx="1219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80198" y="381073"/>
            <a:ext cx="11483829" cy="55338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ctr">
              <a:spcBef>
                <a:spcPts val="0"/>
              </a:spcBef>
              <a:buNone/>
              <a:defRPr sz="2800" b="1" i="0">
                <a:solidFill>
                  <a:srgbClr val="EE7F00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380198" y="1161137"/>
            <a:ext cx="11483828" cy="4946768"/>
          </a:xfrm>
          <a:prstGeom prst="rect">
            <a:avLst/>
          </a:prstGeom>
        </p:spPr>
        <p:txBody>
          <a:bodyPr vert="horz" lIns="0" tIns="0" rIns="0" bIns="0"/>
          <a:lstStyle>
            <a:lvl1pPr marL="342900" indent="-342900"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2400"/>
            </a:lvl1pPr>
            <a:lvl2pPr marL="742950" indent="-285750"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2400"/>
            </a:lvl2pPr>
            <a:lvl3pPr marL="1076325" indent="-274638"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1900"/>
            </a:lvl3pPr>
            <a:lvl4pPr marL="1600200" indent="-228600"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1900"/>
            </a:lvl4pPr>
            <a:lvl5pPr>
              <a:spcBef>
                <a:spcPts val="0"/>
              </a:spcBef>
              <a:defRPr sz="19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107906"/>
            <a:ext cx="3840488" cy="68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40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81001" y="6426200"/>
            <a:ext cx="186449" cy="127000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137" name="Bild 3" descr="Bild 3"/>
          <p:cNvPicPr>
            <a:picLocks noChangeAspect="1"/>
          </p:cNvPicPr>
          <p:nvPr/>
        </p:nvPicPr>
        <p:blipFill>
          <a:blip r:embed="rId2"/>
          <a:srcRect b="30528"/>
          <a:stretch>
            <a:fillRect/>
          </a:stretch>
        </p:blipFill>
        <p:spPr>
          <a:xfrm>
            <a:off x="0" y="6711950"/>
            <a:ext cx="12192000" cy="1460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0934" y="5995988"/>
            <a:ext cx="3934885" cy="51435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380198" y="646112"/>
            <a:ext cx="11483829" cy="10091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defRPr sz="2800"/>
            </a:lvl2pPr>
            <a:lvl3pPr marL="1181100" indent="-266700">
              <a:defRPr sz="2800"/>
            </a:lvl3pPr>
            <a:lvl4pPr marL="1691639" indent="-320039">
              <a:defRPr sz="2800"/>
            </a:lvl4pPr>
            <a:lvl5pPr marL="2148839" indent="-320039"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0" name="Textplatzhalter 13"/>
          <p:cNvSpPr>
            <a:spLocks noGrp="1"/>
          </p:cNvSpPr>
          <p:nvPr>
            <p:ph type="body" idx="13"/>
          </p:nvPr>
        </p:nvSpPr>
        <p:spPr>
          <a:xfrm>
            <a:off x="380197" y="1863502"/>
            <a:ext cx="11483831" cy="400072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EE7F00"/>
              </a:buClr>
              <a:buSzPct val="100000"/>
              <a:buFont typeface="Arial"/>
              <a:buChar char="•"/>
              <a:defRPr sz="2400" b="0">
                <a:solidFill>
                  <a:srgbClr val="000000"/>
                </a:solidFill>
              </a:defRPr>
            </a:lvl1pPr>
          </a:lstStyle>
          <a:p>
            <a:pPr marL="342900" indent="-342900">
              <a:buClr>
                <a:srgbClr val="EE7F00"/>
              </a:buClr>
              <a:buSzPct val="100000"/>
              <a:buFont typeface="Arial"/>
              <a:buChar char="•"/>
              <a:defRPr sz="2400" b="0">
                <a:solidFill>
                  <a:srgbClr val="000000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51449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F4F1DE-4CB5-4B59-83F8-F10085D9C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8A4EDB-23D0-443A-8E2A-BA77C8633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0D2247-8A3E-46B7-8AF4-B71F2E22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15E1AF-2105-40CC-952A-AD06F500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7A48BC-F22C-4587-8F8D-2CEFA465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36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8356D5-B7C7-4BA2-A04B-D64383C9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40978-82CB-49AE-85CD-BA73BAB3F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00C39D-0BCF-4451-B92D-05079296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E83E54-F7FA-4250-9DCC-94ED568F1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5751E2-2B32-4E73-AF8E-85C8579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14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5178EE-D90B-4E72-A975-7046A7AD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2E0762-467C-4DDA-A7BB-74C097CEC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D9096-6593-4933-BD5B-AD0DE4E6E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8DBC7B-C3F3-4559-A6BD-81E3B49F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6F7E16-11CA-4E31-8FF4-319EC7E99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9B6EF7-B2C3-4F41-9159-09D6BC48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13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ECF55E-625E-4EB9-A8CF-5A094E2DC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B1109-7AE9-4D64-9DB1-6765B42B6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77D72D-2057-4FB2-9A05-36E320F95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982A74C-F66E-41CB-B91F-E9A70F8AD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55DAD8-5535-47AD-AE9D-8BF6909CF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723777F-537C-4FA8-97B1-524107D5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CB2430-2870-406C-BC86-ADD0C2BC0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71AE85-066A-44A1-BE8A-DD3B2C70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35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5B9DA-22A3-4EAA-B528-C862DE21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8CF784-B491-4706-A371-C74DBFF48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5C72024-6147-4058-B67B-73439D50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EEA95D-9D73-40BB-8AC0-07F3E6ED8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24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A7CE916-A32B-4ED5-9845-7771A0AFD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8AB0A0-33C2-485B-9DE7-21B247B3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9D961E-DBF0-49BD-A542-3306C946D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00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1B146-2609-453E-8FDF-85D5E684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D319F3-422A-4078-9B0A-0BED7891E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0F9889-5393-4B6E-9C6C-32DF9994E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A43B02-62FB-427A-840D-C96346177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87AD2E-3489-4539-8F30-57CE133C1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24B38E-FC75-4F5D-940E-59B66465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33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19B74-4A19-449C-8980-396E7F820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5C98736-6D0B-42C2-935F-B7757C223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0762CA-84C2-4956-8275-290588944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C97A53-6371-4D82-AAFC-D1698CA81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FC712B-F30C-46A1-AE44-6EB19A4D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3A337C-6AF9-469D-8D1A-BE54FF4F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08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BF3EB0-5F5B-40C5-9004-78B9EC44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48E037-DD90-4132-ABF1-74CE1EE88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BE965C-CAA2-4338-A948-4E1E23560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2042A-A387-4523-87BD-A1C63E3DA6F1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B2F76-EFA4-4C6B-9EF4-587B7377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A47D80-5819-4959-B5BC-AF5E79E5E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FF0F-F349-4876-A9FE-4642872D1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22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minata.sawadogo@tdh.ch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tiff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3.tiff"/><Relationship Id="rId5" Type="http://schemas.openxmlformats.org/officeDocument/2006/relationships/image" Target="../media/image12.tiff"/><Relationship Id="rId10" Type="http://schemas.openxmlformats.org/officeDocument/2006/relationships/image" Target="../media/image17.svg"/><Relationship Id="rId4" Type="http://schemas.openxmlformats.org/officeDocument/2006/relationships/image" Target="../media/image11.tiff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texte 1"/>
          <p:cNvSpPr>
            <a:spLocks noGrp="1"/>
          </p:cNvSpPr>
          <p:nvPr>
            <p:ph type="body" sz="quarter" idx="13"/>
          </p:nvPr>
        </p:nvSpPr>
        <p:spPr bwMode="auto">
          <a:xfrm>
            <a:off x="762000" y="4710431"/>
            <a:ext cx="10668000" cy="8103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CH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fr-CH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igitalisation des protocoles des soins maternels et néo-natals dans le district sanitaire de Toma</a:t>
            </a:r>
            <a:endParaRPr lang="fr-FR" altLang="fr-FR" sz="3600" dirty="0">
              <a:solidFill>
                <a:srgbClr val="F79646"/>
              </a:solidFill>
              <a:latin typeface="Arial" panose="020B0604020202020204" pitchFamily="34" charset="0"/>
              <a:ea typeface="Genev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B6FB81-A015-4A7E-A4AE-21507C565FEC}"/>
              </a:ext>
            </a:extLst>
          </p:cNvPr>
          <p:cNvSpPr/>
          <p:nvPr/>
        </p:nvSpPr>
        <p:spPr>
          <a:xfrm>
            <a:off x="-348" y="6448140"/>
            <a:ext cx="345638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Bef>
                <a:spcPts val="5"/>
              </a:spcBef>
              <a:spcAft>
                <a:spcPts val="5"/>
              </a:spcAft>
            </a:pPr>
            <a:r>
              <a:rPr lang="fr-FR" sz="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Contact auteurs:</a:t>
            </a:r>
            <a:r>
              <a:rPr lang="fr-FR" dirty="0"/>
              <a:t> </a:t>
            </a:r>
            <a:r>
              <a:rPr lang="fr-FR" sz="1000" u="sng" dirty="0">
                <a:hlinkClick r:id="rId2"/>
              </a:rPr>
              <a:t>aminata.sawadogo@tdh.ch</a:t>
            </a:r>
            <a:r>
              <a:rPr lang="fr-BF" sz="300" dirty="0"/>
              <a:t> </a:t>
            </a:r>
            <a:endParaRPr lang="fr-FR" sz="3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ts val="1200"/>
              </a:lnSpc>
              <a:spcBef>
                <a:spcPts val="5"/>
              </a:spcBef>
              <a:spcAft>
                <a:spcPts val="5"/>
              </a:spcAft>
            </a:pPr>
            <a:r>
              <a:rPr lang="fr-FR" sz="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ONG Terre des hommes -Lausanne</a:t>
            </a:r>
            <a:endParaRPr lang="fr-FR" sz="9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6D09399-CC51-4C4E-AEBD-53393FF0C232}"/>
              </a:ext>
            </a:extLst>
          </p:cNvPr>
          <p:cNvSpPr txBox="1"/>
          <p:nvPr/>
        </p:nvSpPr>
        <p:spPr>
          <a:xfrm>
            <a:off x="478134" y="5678699"/>
            <a:ext cx="8997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Auteurs: </a:t>
            </a:r>
            <a:r>
              <a:rPr lang="fr-FR" sz="1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Aminata SAWADOGO/OUEDRAOGO</a:t>
            </a:r>
            <a:r>
              <a:rPr lang="fr-F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Ferdinand KABORE, Fabrice M. HEBIE, Assétou ZONGO, Wendyam S. T. BAZIE, Noel NACOULMA, Parfait R. OUEDRAOGO, Sylvain TOE</a:t>
            </a:r>
            <a:endParaRPr lang="fr-BF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7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CCD4A3A9-9BEC-43B9-94C4-AD394485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4676" y="404888"/>
            <a:ext cx="8642647" cy="1011868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5/11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des formulaires digitalisés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9CBBEC1-B38F-574B-B8B1-4A92BCBB26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004643"/>
              </p:ext>
            </p:extLst>
          </p:nvPr>
        </p:nvGraphicFramePr>
        <p:xfrm>
          <a:off x="541867" y="1416756"/>
          <a:ext cx="11322756" cy="4758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747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CCD4A3A9-9BEC-43B9-94C4-AD394485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9564" y="369049"/>
            <a:ext cx="8612872" cy="882976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6/11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des formulaires digitalisés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5A5042DC-83FB-4646-B60F-64F64F5D4F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66962"/>
              </p:ext>
            </p:extLst>
          </p:nvPr>
        </p:nvGraphicFramePr>
        <p:xfrm>
          <a:off x="529939" y="1702492"/>
          <a:ext cx="10848621" cy="438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267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CCD4A3A9-9BEC-43B9-94C4-AD394485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4294" y="327804"/>
            <a:ext cx="8608142" cy="981706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7/11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des formulaires digitalisés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F56C5EB7-AC6F-704C-9774-44478481E1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391325"/>
              </p:ext>
            </p:extLst>
          </p:nvPr>
        </p:nvGraphicFramePr>
        <p:xfrm>
          <a:off x="903111" y="1309510"/>
          <a:ext cx="11063111" cy="470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4841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7B108CC-FB88-4D62-8681-11A70AD657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198" y="381072"/>
            <a:ext cx="11483829" cy="81554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8/11</a:t>
            </a:r>
          </a:p>
          <a:p>
            <a:r>
              <a:rPr lang="fr-FR" sz="2800" b="1" dirty="0">
                <a:solidFill>
                  <a:schemeClr val="tx1"/>
                </a:solidFill>
              </a:rPr>
              <a:t>Utilisation des formulaires digitalisés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1522C9-5258-4F4D-9941-3C33C29454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828" y="1248385"/>
            <a:ext cx="11484198" cy="485952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3F782837-8349-7344-B4AA-9FD78204A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234311"/>
              </p:ext>
            </p:extLst>
          </p:nvPr>
        </p:nvGraphicFramePr>
        <p:xfrm>
          <a:off x="471838" y="1196622"/>
          <a:ext cx="11074400" cy="485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323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7B108CC-FB88-4D62-8681-11A70AD657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035" y="310550"/>
            <a:ext cx="11523086" cy="79239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9/11</a:t>
            </a:r>
          </a:p>
          <a:p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essages de rappels de RDV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1522C9-5258-4F4D-9941-3C33C29454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9919" y="1497355"/>
            <a:ext cx="11484198" cy="4988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b="1" dirty="0">
              <a:latin typeface="Garamond" panose="02020404030301010803" pitchFamily="18" charset="0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7C1CCE0E-E958-4680-A520-79C1E56A271A}"/>
              </a:ext>
            </a:extLst>
          </p:cNvPr>
          <p:cNvSpPr txBox="1">
            <a:spLocks/>
          </p:cNvSpPr>
          <p:nvPr/>
        </p:nvSpPr>
        <p:spPr>
          <a:xfrm>
            <a:off x="2965125" y="5585872"/>
            <a:ext cx="6006905" cy="250691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6325" indent="-274638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EE7F00"/>
              </a:buClr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/>
              <a:t>M</a:t>
            </a:r>
            <a:r>
              <a:rPr lang="fr-FR" sz="2400" b="1" dirty="0">
                <a:solidFill>
                  <a:schemeClr val="tx1"/>
                </a:solidFill>
              </a:rPr>
              <a:t>essages de rappels de RDV envoyés</a:t>
            </a:r>
          </a:p>
          <a:p>
            <a:pPr marL="0" indent="0">
              <a:buFont typeface="Arial"/>
              <a:buNone/>
            </a:pPr>
            <a:endParaRPr lang="fr-FR" dirty="0"/>
          </a:p>
        </p:txBody>
      </p:sp>
      <p:sp>
        <p:nvSpPr>
          <p:cNvPr id="6" name="Bulle rectangulaire à coins arrondis 5">
            <a:extLst>
              <a:ext uri="{FF2B5EF4-FFF2-40B4-BE49-F238E27FC236}">
                <a16:creationId xmlns:a16="http://schemas.microsoft.com/office/drawing/2014/main" id="{398AC1C5-F43C-3941-8450-2C22684D2663}"/>
              </a:ext>
            </a:extLst>
          </p:cNvPr>
          <p:cNvSpPr/>
          <p:nvPr/>
        </p:nvSpPr>
        <p:spPr>
          <a:xfrm>
            <a:off x="3788132" y="3694725"/>
            <a:ext cx="2352415" cy="931689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F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total de sms de rappel</a:t>
            </a:r>
          </a:p>
          <a:p>
            <a:pPr algn="ctr"/>
            <a:r>
              <a:rPr lang="fr-BF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3716</a:t>
            </a:r>
            <a:endParaRPr lang="fr-BF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Bulle rectangulaire à coins arrondis 6">
            <a:extLst>
              <a:ext uri="{FF2B5EF4-FFF2-40B4-BE49-F238E27FC236}">
                <a16:creationId xmlns:a16="http://schemas.microsoft.com/office/drawing/2014/main" id="{E44F6681-BC3D-524C-B47E-1ADF98A985D2}"/>
              </a:ext>
            </a:extLst>
          </p:cNvPr>
          <p:cNvSpPr/>
          <p:nvPr/>
        </p:nvSpPr>
        <p:spPr>
          <a:xfrm>
            <a:off x="6039729" y="1898717"/>
            <a:ext cx="2179269" cy="991878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F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sms de rappel pour la CPoN</a:t>
            </a:r>
          </a:p>
          <a:p>
            <a:pPr algn="ctr"/>
            <a:r>
              <a:rPr lang="fr-BF" sz="1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2106</a:t>
            </a:r>
          </a:p>
        </p:txBody>
      </p:sp>
      <p:sp>
        <p:nvSpPr>
          <p:cNvPr id="8" name="Bulle rectangulaire à coins arrondis 7">
            <a:extLst>
              <a:ext uri="{FF2B5EF4-FFF2-40B4-BE49-F238E27FC236}">
                <a16:creationId xmlns:a16="http://schemas.microsoft.com/office/drawing/2014/main" id="{D85D995A-B694-A34E-96C6-3A72F913F78A}"/>
              </a:ext>
            </a:extLst>
          </p:cNvPr>
          <p:cNvSpPr/>
          <p:nvPr/>
        </p:nvSpPr>
        <p:spPr>
          <a:xfrm>
            <a:off x="3443132" y="1940776"/>
            <a:ext cx="2377405" cy="931689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F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sms de rappel pour le 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r-BF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fr-BF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</a:t>
            </a:r>
          </a:p>
        </p:txBody>
      </p:sp>
      <p:sp>
        <p:nvSpPr>
          <p:cNvPr id="9" name="Bulle rectangulaire à coins arrondis 8">
            <a:extLst>
              <a:ext uri="{FF2B5EF4-FFF2-40B4-BE49-F238E27FC236}">
                <a16:creationId xmlns:a16="http://schemas.microsoft.com/office/drawing/2014/main" id="{974F34A0-C3CE-974B-B0C6-1619F962F18C}"/>
              </a:ext>
            </a:extLst>
          </p:cNvPr>
          <p:cNvSpPr/>
          <p:nvPr/>
        </p:nvSpPr>
        <p:spPr>
          <a:xfrm>
            <a:off x="675250" y="1868158"/>
            <a:ext cx="2377406" cy="1030487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F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sms de rappel pour l’extrait de naissance</a:t>
            </a:r>
          </a:p>
          <a:p>
            <a:pPr algn="ctr"/>
            <a:r>
              <a:rPr lang="fr-BF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689</a:t>
            </a:r>
          </a:p>
        </p:txBody>
      </p:sp>
      <p:sp>
        <p:nvSpPr>
          <p:cNvPr id="10" name="Bulle rectangulaire à coins arrondis 9">
            <a:extLst>
              <a:ext uri="{FF2B5EF4-FFF2-40B4-BE49-F238E27FC236}">
                <a16:creationId xmlns:a16="http://schemas.microsoft.com/office/drawing/2014/main" id="{648413A1-1477-2148-82F1-87A760BFA691}"/>
              </a:ext>
            </a:extLst>
          </p:cNvPr>
          <p:cNvSpPr/>
          <p:nvPr/>
        </p:nvSpPr>
        <p:spPr>
          <a:xfrm>
            <a:off x="8588418" y="1868158"/>
            <a:ext cx="2377405" cy="1060517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F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sms de rappel pour la planification familiale</a:t>
            </a:r>
          </a:p>
          <a:p>
            <a:pPr algn="ctr"/>
            <a:r>
              <a:rPr lang="fr-BF" sz="1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795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6D10B94-49A3-6D4B-B3DF-84358434EE3B}"/>
              </a:ext>
            </a:extLst>
          </p:cNvPr>
          <p:cNvCxnSpPr>
            <a:cxnSpLocks/>
          </p:cNvCxnSpPr>
          <p:nvPr/>
        </p:nvCxnSpPr>
        <p:spPr>
          <a:xfrm flipV="1">
            <a:off x="6083221" y="2972523"/>
            <a:ext cx="2934171" cy="776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8DCA330-1BFD-FD40-BA26-2D9BFB8D87CF}"/>
              </a:ext>
            </a:extLst>
          </p:cNvPr>
          <p:cNvCxnSpPr>
            <a:cxnSpLocks/>
          </p:cNvCxnSpPr>
          <p:nvPr/>
        </p:nvCxnSpPr>
        <p:spPr>
          <a:xfrm>
            <a:off x="1863953" y="2928675"/>
            <a:ext cx="1924179" cy="90168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15418C1-7871-5743-9262-20DE0ABC8649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4136550" y="2988926"/>
            <a:ext cx="495284" cy="70579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6583315-9AB6-824B-8AB5-D5E1D29D2681}"/>
              </a:ext>
            </a:extLst>
          </p:cNvPr>
          <p:cNvCxnSpPr>
            <a:cxnSpLocks/>
            <a:stCxn id="7" idx="4"/>
          </p:cNvCxnSpPr>
          <p:nvPr/>
        </p:nvCxnSpPr>
        <p:spPr>
          <a:xfrm flipH="1">
            <a:off x="5596140" y="3014580"/>
            <a:ext cx="1079216" cy="68014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102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7B108CC-FB88-4D62-8681-11A70AD657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198" y="381072"/>
            <a:ext cx="11483829" cy="800613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10/11</a:t>
            </a:r>
          </a:p>
          <a:p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Retours d’utilisateurs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1522C9-5258-4F4D-9941-3C33C29454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7973" y="1280160"/>
            <a:ext cx="11484198" cy="530604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Selon les témoignages, l’application REC-Maternité sert de guide aux  agents de santé pendant la consultation et les contraint à suivre toutes les étapes requises.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u="sng" dirty="0">
                <a:latin typeface="Arial" panose="020B0604020202020204" pitchFamily="34" charset="0"/>
                <a:cs typeface="Arial" panose="020B0604020202020204" pitchFamily="34" charset="0"/>
              </a:rPr>
              <a:t>Propos de prestataires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« Avant on prenait la femme selon le protocole mais souvent on arrive pas à poser toutes les questions à la femme »</a:t>
            </a:r>
          </a:p>
          <a:p>
            <a:pPr marL="0" indent="0">
              <a:lnSpc>
                <a:spcPct val="150000"/>
              </a:lnSpc>
              <a:buNone/>
            </a:pPr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86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7B108CC-FB88-4D62-8681-11A70AD657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084" y="256537"/>
            <a:ext cx="11483829" cy="85708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11/11</a:t>
            </a:r>
          </a:p>
          <a:p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Retours des bénéficiaires indirects 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1522C9-5258-4F4D-9941-3C33C29454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4084" y="1286145"/>
            <a:ext cx="11228587" cy="5705498"/>
          </a:xfrm>
        </p:spPr>
        <p:txBody>
          <a:bodyPr>
            <a:normAutofit/>
          </a:bodyPr>
          <a:lstStyle/>
          <a:p>
            <a:pPr marL="10800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Patientes l’application REC-Maternité : bon diagnostic de la maladie </a:t>
            </a:r>
          </a:p>
          <a:p>
            <a:pPr marL="10800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u="sng" dirty="0">
                <a:latin typeface="Arial" panose="020B0604020202020204" pitchFamily="34" charset="0"/>
                <a:cs typeface="Arial" panose="020B0604020202020204" pitchFamily="34" charset="0"/>
              </a:rPr>
              <a:t>Propos d’une patiente 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10800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« vraiment y’a beaucoup d’amélioration, maintenant y’a beaucoup de questions, bon moi je me suis dit qu’avec ces questions on peut facilement connaitre ce que vous avez réellement »</a:t>
            </a:r>
          </a:p>
          <a:p>
            <a:pPr marL="10800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Certains époux, l’application REC-maternité : bon diagnostic et réduction des évacuations</a:t>
            </a:r>
          </a:p>
          <a:p>
            <a:pPr marL="1080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fr-FR" u="sng" dirty="0">
                <a:latin typeface="Arial" panose="020B0604020202020204" pitchFamily="34" charset="0"/>
                <a:cs typeface="Arial" panose="020B0604020202020204" pitchFamily="34" charset="0"/>
              </a:rPr>
              <a:t>Propos de l’époux d’une patiente :  </a:t>
            </a:r>
          </a:p>
          <a:p>
            <a:pPr marL="10800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« avant l’arrivée des tablettes la consultation est rapide et l’ordonnance est longue par rapport à actuellement, de plus, nous avons remarqué qu’il n’y a pas d’évacuation par rapport à avant »</a:t>
            </a:r>
          </a:p>
          <a:p>
            <a:pPr marL="10800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375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D808BB-CC4C-4BB9-A47F-E854481A23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6043" y="685801"/>
            <a:ext cx="11619913" cy="56714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Limites : contexte local du district, pas d’extrapolation</a:t>
            </a:r>
          </a:p>
          <a:p>
            <a:pPr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Commentaires : avantages de la digitalisation des soins</a:t>
            </a:r>
          </a:p>
          <a:p>
            <a:pPr lvl="1"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Rapportage : disponibilité des données en temps opportun</a:t>
            </a:r>
          </a:p>
          <a:p>
            <a:pPr lvl="1"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Standardisation de la prise en charge des patientes</a:t>
            </a:r>
          </a:p>
          <a:p>
            <a:pPr lvl="1"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Limitation des erreurs diagnostiques et thérapeutiques</a:t>
            </a:r>
          </a:p>
          <a:p>
            <a:pPr lvl="1"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Bases de données : recherche</a:t>
            </a:r>
          </a:p>
          <a:p>
            <a:pPr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Difficultés : bug, surcharge de travail (non documenté), retard synchronisation</a:t>
            </a:r>
          </a:p>
          <a:p>
            <a:pPr algn="just"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Autres études nécessaires pour apprécier les effets</a:t>
            </a:r>
          </a:p>
          <a:p>
            <a:pPr lvl="1" algn="just">
              <a:lnSpc>
                <a:spcPct val="150000"/>
              </a:lnSpc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2F87F8E8-7FE4-4534-980F-3ED5DC5B8F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9564" y="283332"/>
            <a:ext cx="8612872" cy="55338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186445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D808BB-CC4C-4BB9-A47F-E854481A23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6043" y="836712"/>
            <a:ext cx="11619913" cy="5671456"/>
          </a:xfrm>
        </p:spPr>
        <p:txBody>
          <a:bodyPr>
            <a:noAutofit/>
          </a:bodyPr>
          <a:lstStyle/>
          <a:p>
            <a:pPr algn="just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600" b="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Bonne mise en œuvre de la stratégie tributaire de l’engagement et leadership affiché du MoH à travers ses structures centrales et déconcentrées</a:t>
            </a:r>
          </a:p>
          <a:p>
            <a:pPr algn="just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600" b="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Calisto MT" panose="02040603050505030304" pitchFamily="18" charset="0"/>
                <a:cs typeface="Arial" panose="020B0604020202020204" pitchFamily="34" charset="0"/>
              </a:rPr>
              <a:t>Sessions de partage d'expérience et de revue des performance : excellents cadres d’analyse des données et d’appropriation de la stratégie par les acteurs </a:t>
            </a:r>
          </a:p>
          <a:p>
            <a:pPr algn="just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600" dirty="0"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Calisto MT" panose="02040603050505030304" pitchFamily="18" charset="0"/>
                <a:cs typeface="Arial" panose="020B0604020202020204" pitchFamily="34" charset="0"/>
              </a:rPr>
              <a:t>Coaching des agents de santé des CSPS : facteur capital pour améliorer l’utilisation de l’application</a:t>
            </a:r>
          </a:p>
        </p:txBody>
      </p:sp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2F87F8E8-7FE4-4534-980F-3ED5DC5B8F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9564" y="283332"/>
            <a:ext cx="8612872" cy="55338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Leçons apprises</a:t>
            </a:r>
          </a:p>
        </p:txBody>
      </p:sp>
    </p:spTree>
    <p:extLst>
      <p:ext uri="{BB962C8B-B14F-4D97-AF65-F5344CB8AC3E}">
        <p14:creationId xmlns:p14="http://schemas.microsoft.com/office/powerpoint/2010/main" val="1892368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80143FF-1CDB-437C-A2C0-4FC9997EB9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68" y="362309"/>
            <a:ext cx="11449959" cy="572144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Défis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F8E0330-3D87-42DE-96AD-CED4669592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5083" y="1105319"/>
            <a:ext cx="11788726" cy="500179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Ajout d’autres formulaires</a:t>
            </a: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Optimisation de l’application </a:t>
            </a: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Passage à l’échelle des autres districts utilisant le REC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8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EFB5A43-C1FC-4EE6-843A-013113BF18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9148" y="381073"/>
            <a:ext cx="8612872" cy="77939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A9AAD6E-2D78-445F-9BD1-9B3EFF4BC4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63" y="980728"/>
            <a:ext cx="10013975" cy="49466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Objectifs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Méthodologie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Leçons apprises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40447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80143FF-1CDB-437C-A2C0-4FC9997EB9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68" y="362309"/>
            <a:ext cx="11449959" cy="572144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F8E0330-3D87-42DE-96AD-CED4669592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5083" y="1105319"/>
            <a:ext cx="11788726" cy="500179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TIC dans la santé = opportunité de contribuer à améliorer les indicateurs santé maternelle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Digitalisation des soins peut contribuer à améliorer la qualité de la prise en charge des patients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413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2069272" y="2616591"/>
            <a:ext cx="8612872" cy="2855026"/>
          </a:xfrm>
        </p:spPr>
        <p:txBody>
          <a:bodyPr>
            <a:normAutofit/>
          </a:bodyPr>
          <a:lstStyle/>
          <a:p>
            <a:r>
              <a:rPr lang="fr-CH" sz="44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74293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EFB5A43-C1FC-4EE6-843A-013113BF18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14732" y="407963"/>
            <a:ext cx="8607288" cy="464234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A9AAD6E-2D78-445F-9BD1-9B3EFF4BC4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6437" y="928468"/>
            <a:ext cx="11549576" cy="49562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Santé maternelle et infantile préoccupante au Burkina Faso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Enquête démographique modulaire 2015: mortalité maternelle et néonatale élevées avec 330/100.000 vs 23,2/1.000 naissances vivantes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Insuffisance de qualité des prestations des services de santé reproductive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Plusieurs interventions mises en œuvre par Etat et PTF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Digitalisation des soins avec le Registre électronique de consultation en maternité (REC maternité)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1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EFB5A43-C1FC-4EE6-843A-013113BF18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665" y="351693"/>
            <a:ext cx="8621355" cy="647114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fr-F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A9AAD6E-2D78-445F-9BD1-9B3EFF4BC4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742" y="998807"/>
            <a:ext cx="11484931" cy="53457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Général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: décrire l’implémentation d’une solution digitale en santé maternelle et néonatale dans le district sanitaire de Toma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Spécifiques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Décrire le processus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Présenter un aperçu de l’application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Présenter les principaux résultats d’utilisation obtenus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Présenter les difficultés identifiés dans la mise en œuvre </a:t>
            </a:r>
          </a:p>
          <a:p>
            <a:pPr marL="457200" lvl="1" indent="0">
              <a:buNone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97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8703FA0-DDAF-484D-AE4F-48C1B89561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198" y="352937"/>
            <a:ext cx="11483829" cy="55338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Méthodologie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ADD99D-1A72-4768-A415-362D180244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4286" y="906317"/>
            <a:ext cx="11465154" cy="54693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Type d’étude : étude de cas 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Site : district sanitaire de Toma, DRS Boucle du Mouhoun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Période:  janvier à décembre 2021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Collecte données : routine du REC maternité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Population cible : femmes et nouveau-nés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Analyse : Excel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Éthiques: données secondaires, respect de la confidentialité et de l’anonymat des patientes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600" dirty="0"/>
          </a:p>
          <a:p>
            <a:pPr marL="0" indent="0" algn="ctr">
              <a:lnSpc>
                <a:spcPct val="150000"/>
              </a:lnSpc>
              <a:buNone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79160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483E8BD-D088-4352-AD6E-386445B03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3525" y="362309"/>
            <a:ext cx="8709328" cy="806299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1/11</a:t>
            </a:r>
          </a:p>
          <a:p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en œuvre de la stratégie REC Maternité 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C29E9D-E87D-4EC3-8026-18685D62A9A8}"/>
              </a:ext>
            </a:extLst>
          </p:cNvPr>
          <p:cNvSpPr/>
          <p:nvPr/>
        </p:nvSpPr>
        <p:spPr>
          <a:xfrm>
            <a:off x="3126865" y="2207117"/>
            <a:ext cx="1155324" cy="330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EB385C-A7C0-4DAA-A19D-977DDB04B35B}"/>
              </a:ext>
            </a:extLst>
          </p:cNvPr>
          <p:cNvSpPr/>
          <p:nvPr/>
        </p:nvSpPr>
        <p:spPr>
          <a:xfrm>
            <a:off x="3126864" y="3328531"/>
            <a:ext cx="1130739" cy="3784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DRS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D1CD56-943C-4120-A0CC-FFCF1A31ED0A}"/>
              </a:ext>
            </a:extLst>
          </p:cNvPr>
          <p:cNvSpPr/>
          <p:nvPr/>
        </p:nvSpPr>
        <p:spPr>
          <a:xfrm>
            <a:off x="3126863" y="4530566"/>
            <a:ext cx="1155325" cy="3889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FS : REC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B5CD37-F4D8-47C5-B5CB-F60C3F48747D}"/>
              </a:ext>
            </a:extLst>
          </p:cNvPr>
          <p:cNvSpPr/>
          <p:nvPr/>
        </p:nvSpPr>
        <p:spPr>
          <a:xfrm>
            <a:off x="7815819" y="2232062"/>
            <a:ext cx="1987613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Convention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58F16F-881A-41BB-8F4F-6D827E5B4105}"/>
              </a:ext>
            </a:extLst>
          </p:cNvPr>
          <p:cNvSpPr/>
          <p:nvPr/>
        </p:nvSpPr>
        <p:spPr>
          <a:xfrm>
            <a:off x="2783633" y="5536797"/>
            <a:ext cx="1473970" cy="4305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Population 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97F4A44-6E96-46F6-A789-D66EB86DE2E4}"/>
              </a:ext>
            </a:extLst>
          </p:cNvPr>
          <p:cNvCxnSpPr>
            <a:cxnSpLocks/>
            <a:stCxn id="9" idx="1"/>
            <a:endCxn id="6" idx="3"/>
          </p:cNvCxnSpPr>
          <p:nvPr/>
        </p:nvCxnSpPr>
        <p:spPr>
          <a:xfrm flipH="1" flipV="1">
            <a:off x="4282189" y="2372609"/>
            <a:ext cx="3533630" cy="394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85F0DC13-B610-4E1E-8F18-1F668E01D48B}"/>
              </a:ext>
            </a:extLst>
          </p:cNvPr>
          <p:cNvCxnSpPr>
            <a:cxnSpLocks/>
            <a:stCxn id="51" idx="1"/>
            <a:endCxn id="7" idx="3"/>
          </p:cNvCxnSpPr>
          <p:nvPr/>
        </p:nvCxnSpPr>
        <p:spPr>
          <a:xfrm flipH="1">
            <a:off x="4257603" y="3505518"/>
            <a:ext cx="3430044" cy="1222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863FCD5E-64D9-4E47-940D-C72C7E2128AB}"/>
              </a:ext>
            </a:extLst>
          </p:cNvPr>
          <p:cNvCxnSpPr>
            <a:cxnSpLocks/>
            <a:stCxn id="52" idx="1"/>
            <a:endCxn id="8" idx="3"/>
          </p:cNvCxnSpPr>
          <p:nvPr/>
        </p:nvCxnSpPr>
        <p:spPr>
          <a:xfrm flipH="1">
            <a:off x="4282188" y="4668263"/>
            <a:ext cx="3361566" cy="5679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004CCFB2-3CDD-41E9-8022-AF297B779830}"/>
              </a:ext>
            </a:extLst>
          </p:cNvPr>
          <p:cNvCxnSpPr>
            <a:cxnSpLocks/>
            <a:stCxn id="53" idx="1"/>
            <a:endCxn id="10" idx="3"/>
          </p:cNvCxnSpPr>
          <p:nvPr/>
        </p:nvCxnSpPr>
        <p:spPr>
          <a:xfrm flipH="1" flipV="1">
            <a:off x="4257603" y="5752078"/>
            <a:ext cx="3430044" cy="1595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82EB57B9-F1A5-4DEA-8AB1-544D7447EE1D}"/>
              </a:ext>
            </a:extLst>
          </p:cNvPr>
          <p:cNvSpPr/>
          <p:nvPr/>
        </p:nvSpPr>
        <p:spPr>
          <a:xfrm>
            <a:off x="4795489" y="2223145"/>
            <a:ext cx="1987613" cy="33709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conception 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1FB11B3-8330-4384-9F79-26504B58FBBC}"/>
              </a:ext>
            </a:extLst>
          </p:cNvPr>
          <p:cNvSpPr/>
          <p:nvPr/>
        </p:nvSpPr>
        <p:spPr>
          <a:xfrm>
            <a:off x="7687647" y="3325498"/>
            <a:ext cx="2201941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Appuis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C078052-EEF3-4F55-BC5D-D489F396B770}"/>
              </a:ext>
            </a:extLst>
          </p:cNvPr>
          <p:cNvSpPr/>
          <p:nvPr/>
        </p:nvSpPr>
        <p:spPr>
          <a:xfrm>
            <a:off x="7643754" y="4445919"/>
            <a:ext cx="2245834" cy="4446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Offre de services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8CDF2A4-027F-435A-A337-75B15B0828BE}"/>
              </a:ext>
            </a:extLst>
          </p:cNvPr>
          <p:cNvSpPr/>
          <p:nvPr/>
        </p:nvSpPr>
        <p:spPr>
          <a:xfrm>
            <a:off x="7687647" y="5514281"/>
            <a:ext cx="2016224" cy="5075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Utilisation des services</a:t>
            </a: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D18AAA95-EFB8-48AD-842A-EA49D90F36E7}"/>
              </a:ext>
            </a:extLst>
          </p:cNvPr>
          <p:cNvSpPr/>
          <p:nvPr/>
        </p:nvSpPr>
        <p:spPr>
          <a:xfrm>
            <a:off x="4795490" y="3280593"/>
            <a:ext cx="22366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F1F188DE-C108-4176-9DA2-3A2EA9AEE5FD}"/>
              </a:ext>
            </a:extLst>
          </p:cNvPr>
          <p:cNvSpPr/>
          <p:nvPr/>
        </p:nvSpPr>
        <p:spPr>
          <a:xfrm>
            <a:off x="4946898" y="4459264"/>
            <a:ext cx="1872208" cy="4179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Production </a:t>
            </a: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9D0006B0-F45C-4863-A7EA-9ED5A6A4362D}"/>
              </a:ext>
            </a:extLst>
          </p:cNvPr>
          <p:cNvSpPr/>
          <p:nvPr/>
        </p:nvSpPr>
        <p:spPr>
          <a:xfrm>
            <a:off x="5303912" y="5533819"/>
            <a:ext cx="1872208" cy="43056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Utilisation</a:t>
            </a:r>
          </a:p>
        </p:txBody>
      </p:sp>
      <p:sp>
        <p:nvSpPr>
          <p:cNvPr id="61" name="Flèche : double flèche verticale 60">
            <a:extLst>
              <a:ext uri="{FF2B5EF4-FFF2-40B4-BE49-F238E27FC236}">
                <a16:creationId xmlns:a16="http://schemas.microsoft.com/office/drawing/2014/main" id="{710D9CBA-EDDA-4552-8F5A-4E1A1741977E}"/>
              </a:ext>
            </a:extLst>
          </p:cNvPr>
          <p:cNvSpPr/>
          <p:nvPr/>
        </p:nvSpPr>
        <p:spPr>
          <a:xfrm>
            <a:off x="3414885" y="2572544"/>
            <a:ext cx="216049" cy="828091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7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lèche : double flèche verticale 61">
            <a:extLst>
              <a:ext uri="{FF2B5EF4-FFF2-40B4-BE49-F238E27FC236}">
                <a16:creationId xmlns:a16="http://schemas.microsoft.com/office/drawing/2014/main" id="{CA584040-D41C-4C4E-884F-6CBA950D76BC}"/>
              </a:ext>
            </a:extLst>
          </p:cNvPr>
          <p:cNvSpPr/>
          <p:nvPr/>
        </p:nvSpPr>
        <p:spPr>
          <a:xfrm>
            <a:off x="3418319" y="3702476"/>
            <a:ext cx="216049" cy="828091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7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Flèche : double flèche verticale 62">
            <a:extLst>
              <a:ext uri="{FF2B5EF4-FFF2-40B4-BE49-F238E27FC236}">
                <a16:creationId xmlns:a16="http://schemas.microsoft.com/office/drawing/2014/main" id="{CB248A81-F1BE-4EA7-9D5E-349F6DB9E8A6}"/>
              </a:ext>
            </a:extLst>
          </p:cNvPr>
          <p:cNvSpPr/>
          <p:nvPr/>
        </p:nvSpPr>
        <p:spPr>
          <a:xfrm>
            <a:off x="3496242" y="4936102"/>
            <a:ext cx="216049" cy="638569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7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1B0691D-227D-47DF-8C89-475EBC057C6B}"/>
              </a:ext>
            </a:extLst>
          </p:cNvPr>
          <p:cNvSpPr/>
          <p:nvPr/>
        </p:nvSpPr>
        <p:spPr>
          <a:xfrm rot="16200000">
            <a:off x="1200287" y="3286415"/>
            <a:ext cx="1872208" cy="6160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Système de santé</a:t>
            </a:r>
          </a:p>
        </p:txBody>
      </p:sp>
      <p:sp>
        <p:nvSpPr>
          <p:cNvPr id="74" name="Accolade ouvrante 73">
            <a:extLst>
              <a:ext uri="{FF2B5EF4-FFF2-40B4-BE49-F238E27FC236}">
                <a16:creationId xmlns:a16="http://schemas.microsoft.com/office/drawing/2014/main" id="{D0274B4B-7E5A-4941-ACF1-6399C27DD75D}"/>
              </a:ext>
            </a:extLst>
          </p:cNvPr>
          <p:cNvSpPr/>
          <p:nvPr/>
        </p:nvSpPr>
        <p:spPr>
          <a:xfrm>
            <a:off x="2494923" y="2311248"/>
            <a:ext cx="638809" cy="24859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7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E19503C-F91E-43A7-80C6-75C91E8638C3}"/>
              </a:ext>
            </a:extLst>
          </p:cNvPr>
          <p:cNvSpPr/>
          <p:nvPr/>
        </p:nvSpPr>
        <p:spPr>
          <a:xfrm>
            <a:off x="7878970" y="1746657"/>
            <a:ext cx="1957122" cy="26016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3793678-6F7F-4C59-92C1-943F1D6E2494}"/>
              </a:ext>
            </a:extLst>
          </p:cNvPr>
          <p:cNvSpPr/>
          <p:nvPr/>
        </p:nvSpPr>
        <p:spPr>
          <a:xfrm>
            <a:off x="2698903" y="1717877"/>
            <a:ext cx="1614129" cy="26016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Niveaux 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05E4E49-BA72-4058-9B98-B7439F85CB74}"/>
              </a:ext>
            </a:extLst>
          </p:cNvPr>
          <p:cNvSpPr/>
          <p:nvPr/>
        </p:nvSpPr>
        <p:spPr>
          <a:xfrm>
            <a:off x="4946897" y="1746657"/>
            <a:ext cx="1606303" cy="22365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00" b="1" dirty="0">
                <a:latin typeface="Arial" panose="020B0604020202020204" pitchFamily="34" charset="0"/>
                <a:cs typeface="Arial" panose="020B0604020202020204" pitchFamily="34" charset="0"/>
              </a:rPr>
              <a:t>stratégies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057C84-E881-4BEB-8BA4-5057A36EAC76}"/>
              </a:ext>
            </a:extLst>
          </p:cNvPr>
          <p:cNvSpPr/>
          <p:nvPr/>
        </p:nvSpPr>
        <p:spPr>
          <a:xfrm>
            <a:off x="1828344" y="2181434"/>
            <a:ext cx="792088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7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Tdh</a:t>
            </a:r>
            <a:endParaRPr lang="fr-FR" sz="17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F555026D-A353-4F20-97CF-742604AF07CA}"/>
              </a:ext>
            </a:extLst>
          </p:cNvPr>
          <p:cNvCxnSpPr>
            <a:stCxn id="28" idx="3"/>
            <a:endCxn id="74" idx="0"/>
          </p:cNvCxnSpPr>
          <p:nvPr/>
        </p:nvCxnSpPr>
        <p:spPr>
          <a:xfrm flipV="1">
            <a:off x="2620433" y="2311248"/>
            <a:ext cx="513299" cy="50207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DBE186AD-C0D7-4517-A294-EFC5F133E353}"/>
              </a:ext>
            </a:extLst>
          </p:cNvPr>
          <p:cNvCxnSpPr>
            <a:cxnSpLocks/>
            <a:stCxn id="28" idx="3"/>
            <a:endCxn id="7" idx="1"/>
          </p:cNvCxnSpPr>
          <p:nvPr/>
        </p:nvCxnSpPr>
        <p:spPr>
          <a:xfrm>
            <a:off x="2620432" y="2361454"/>
            <a:ext cx="506432" cy="115628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885ED884-8BDB-42BD-B4AB-400CAB678077}"/>
              </a:ext>
            </a:extLst>
          </p:cNvPr>
          <p:cNvCxnSpPr>
            <a:cxnSpLocks/>
            <a:stCxn id="28" idx="3"/>
            <a:endCxn id="8" idx="1"/>
          </p:cNvCxnSpPr>
          <p:nvPr/>
        </p:nvCxnSpPr>
        <p:spPr>
          <a:xfrm>
            <a:off x="2620432" y="2361454"/>
            <a:ext cx="506431" cy="2363602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4DAC680-3B6E-4D99-8D55-1AEDA4E618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59458" y="6288037"/>
            <a:ext cx="3953022" cy="390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Figure 1 : Approche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108023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space réservé du texte 1">
            <a:extLst>
              <a:ext uri="{FF2B5EF4-FFF2-40B4-BE49-F238E27FC236}">
                <a16:creationId xmlns:a16="http://schemas.microsoft.com/office/drawing/2014/main" id="{BA714985-681E-7F42-A014-9216E4E489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587468" y="982609"/>
            <a:ext cx="5265388" cy="43834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Architecture de l’application</a:t>
            </a:r>
          </a:p>
        </p:txBody>
      </p:sp>
      <p:pic>
        <p:nvPicPr>
          <p:cNvPr id="52" name="Image 51" descr="Une image contenant carte&#10;&#10;Description générée automatiquement">
            <a:extLst>
              <a:ext uri="{FF2B5EF4-FFF2-40B4-BE49-F238E27FC236}">
                <a16:creationId xmlns:a16="http://schemas.microsoft.com/office/drawing/2014/main" id="{9F9F8191-816C-4D40-A57D-4AF0D4CE26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6" y="559770"/>
            <a:ext cx="3613466" cy="1431940"/>
          </a:xfrm>
          <a:prstGeom prst="rect">
            <a:avLst/>
          </a:prstGeom>
        </p:spPr>
      </p:pic>
      <p:sp>
        <p:nvSpPr>
          <p:cNvPr id="74" name="Google Shape;130;p24">
            <a:extLst>
              <a:ext uri="{FF2B5EF4-FFF2-40B4-BE49-F238E27FC236}">
                <a16:creationId xmlns:a16="http://schemas.microsoft.com/office/drawing/2014/main" id="{D5E92B6D-7C50-4A9C-B847-7D6053051B2A}"/>
              </a:ext>
            </a:extLst>
          </p:cNvPr>
          <p:cNvSpPr txBox="1">
            <a:spLocks/>
          </p:cNvSpPr>
          <p:nvPr/>
        </p:nvSpPr>
        <p:spPr>
          <a:xfrm>
            <a:off x="0" y="51347"/>
            <a:ext cx="1730917" cy="5546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indent="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45720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91440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137160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1828800" algn="l" defTabSz="180975" rtl="0" latinLnBrk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457200">
              <a:lnSpc>
                <a:spcPct val="100000"/>
              </a:lnSpc>
            </a:pPr>
            <a:r>
              <a:rPr lang="fr-FR" sz="1400" b="0" dirty="0"/>
              <a:t>Plate-forme de développement</a:t>
            </a:r>
            <a:endParaRPr lang="fr-BF" sz="1400" b="0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E5A2A869-AFC3-4FA1-8942-8817F0274D07}"/>
              </a:ext>
            </a:extLst>
          </p:cNvPr>
          <p:cNvSpPr/>
          <p:nvPr/>
        </p:nvSpPr>
        <p:spPr>
          <a:xfrm>
            <a:off x="4267154" y="1450784"/>
            <a:ext cx="3701846" cy="34051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Recherche ou identification de la femme</a:t>
            </a:r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25705A79-450F-43EA-A35F-E5EC820EFE56}"/>
              </a:ext>
            </a:extLst>
          </p:cNvPr>
          <p:cNvSpPr/>
          <p:nvPr/>
        </p:nvSpPr>
        <p:spPr>
          <a:xfrm>
            <a:off x="3594268" y="2540131"/>
            <a:ext cx="1345772" cy="3405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Accouchement</a:t>
            </a:r>
            <a:endParaRPr kumimoji="0" lang="fr-BF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03A1530-3765-4D24-B023-F2928966FE13}"/>
              </a:ext>
            </a:extLst>
          </p:cNvPr>
          <p:cNvSpPr/>
          <p:nvPr/>
        </p:nvSpPr>
        <p:spPr>
          <a:xfrm>
            <a:off x="5340027" y="2526322"/>
            <a:ext cx="1556092" cy="3405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Soins postnatals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E176E86-3188-4628-B3F0-8A86E2434126}"/>
              </a:ext>
            </a:extLst>
          </p:cNvPr>
          <p:cNvSpPr/>
          <p:nvPr/>
        </p:nvSpPr>
        <p:spPr>
          <a:xfrm>
            <a:off x="7022019" y="2549933"/>
            <a:ext cx="1830837" cy="3405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Plan</a:t>
            </a:r>
            <a:r>
              <a:rPr kumimoji="0" lang="fr-FR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ification</a:t>
            </a: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familial</a:t>
            </a:r>
            <a:r>
              <a:rPr kumimoji="0" lang="fr-FR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e</a:t>
            </a: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FBFE00D1-09B7-4562-B244-765DF4116F01}"/>
              </a:ext>
            </a:extLst>
          </p:cNvPr>
          <p:cNvCxnSpPr/>
          <p:nvPr/>
        </p:nvCxnSpPr>
        <p:spPr>
          <a:xfrm flipH="1">
            <a:off x="6118073" y="1776133"/>
            <a:ext cx="1" cy="260815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2" name="Ellipse 61">
            <a:extLst>
              <a:ext uri="{FF2B5EF4-FFF2-40B4-BE49-F238E27FC236}">
                <a16:creationId xmlns:a16="http://schemas.microsoft.com/office/drawing/2014/main" id="{16E939CF-022B-46E7-86FA-6A6287F7917F}"/>
              </a:ext>
            </a:extLst>
          </p:cNvPr>
          <p:cNvSpPr/>
          <p:nvPr/>
        </p:nvSpPr>
        <p:spPr>
          <a:xfrm>
            <a:off x="6041874" y="2036948"/>
            <a:ext cx="154738" cy="148892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5" name="Connecteur en angle 9">
            <a:extLst>
              <a:ext uri="{FF2B5EF4-FFF2-40B4-BE49-F238E27FC236}">
                <a16:creationId xmlns:a16="http://schemas.microsoft.com/office/drawing/2014/main" id="{9C7FD9CF-FA2D-48F5-A934-963E168D4A60}"/>
              </a:ext>
            </a:extLst>
          </p:cNvPr>
          <p:cNvCxnSpPr>
            <a:cxnSpLocks/>
            <a:stCxn id="62" idx="2"/>
            <a:endCxn id="55" idx="0"/>
          </p:cNvCxnSpPr>
          <p:nvPr/>
        </p:nvCxnSpPr>
        <p:spPr>
          <a:xfrm rot="10800000" flipV="1">
            <a:off x="4267154" y="2111393"/>
            <a:ext cx="1774720" cy="428737"/>
          </a:xfrm>
          <a:prstGeom prst="bentConnector2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B766B7FB-E9D7-4172-9B4F-4DA97EA03BC7}"/>
              </a:ext>
            </a:extLst>
          </p:cNvPr>
          <p:cNvCxnSpPr>
            <a:cxnSpLocks/>
            <a:stCxn id="62" idx="4"/>
            <a:endCxn id="57" idx="0"/>
          </p:cNvCxnSpPr>
          <p:nvPr/>
        </p:nvCxnSpPr>
        <p:spPr>
          <a:xfrm flipH="1">
            <a:off x="6118073" y="2185840"/>
            <a:ext cx="1170" cy="34048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9" name="Connecteur en angle 11">
            <a:extLst>
              <a:ext uri="{FF2B5EF4-FFF2-40B4-BE49-F238E27FC236}">
                <a16:creationId xmlns:a16="http://schemas.microsoft.com/office/drawing/2014/main" id="{84C33663-BF7C-4F87-8A6E-8DFFC5447482}"/>
              </a:ext>
            </a:extLst>
          </p:cNvPr>
          <p:cNvCxnSpPr>
            <a:cxnSpLocks/>
            <a:stCxn id="62" idx="6"/>
            <a:endCxn id="59" idx="0"/>
          </p:cNvCxnSpPr>
          <p:nvPr/>
        </p:nvCxnSpPr>
        <p:spPr>
          <a:xfrm>
            <a:off x="6196612" y="2111394"/>
            <a:ext cx="1740826" cy="438539"/>
          </a:xfrm>
          <a:prstGeom prst="bentConnector2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1" name="Rectangle : coins arrondis 80">
            <a:extLst>
              <a:ext uri="{FF2B5EF4-FFF2-40B4-BE49-F238E27FC236}">
                <a16:creationId xmlns:a16="http://schemas.microsoft.com/office/drawing/2014/main" id="{4C01F257-B5F1-4917-B95E-14836168A3A6}"/>
              </a:ext>
            </a:extLst>
          </p:cNvPr>
          <p:cNvSpPr/>
          <p:nvPr/>
        </p:nvSpPr>
        <p:spPr>
          <a:xfrm>
            <a:off x="1730917" y="2526322"/>
            <a:ext cx="1556092" cy="3405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Soins prénatals</a:t>
            </a:r>
          </a:p>
        </p:txBody>
      </p:sp>
      <p:cxnSp>
        <p:nvCxnSpPr>
          <p:cNvPr id="82" name="Connecteur en angle 38">
            <a:extLst>
              <a:ext uri="{FF2B5EF4-FFF2-40B4-BE49-F238E27FC236}">
                <a16:creationId xmlns:a16="http://schemas.microsoft.com/office/drawing/2014/main" id="{AAD01D46-CF83-4A1E-B0D3-ADF0413CCAFA}"/>
              </a:ext>
            </a:extLst>
          </p:cNvPr>
          <p:cNvCxnSpPr>
            <a:cxnSpLocks/>
            <a:stCxn id="62" idx="2"/>
            <a:endCxn id="81" idx="0"/>
          </p:cNvCxnSpPr>
          <p:nvPr/>
        </p:nvCxnSpPr>
        <p:spPr>
          <a:xfrm rot="10800000" flipV="1">
            <a:off x="2508964" y="2111394"/>
            <a:ext cx="3532911" cy="414928"/>
          </a:xfrm>
          <a:prstGeom prst="bentConnector2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2A6297DF-D552-4C58-A5D7-4EEB7320CE52}"/>
              </a:ext>
            </a:extLst>
          </p:cNvPr>
          <p:cNvSpPr/>
          <p:nvPr/>
        </p:nvSpPr>
        <p:spPr>
          <a:xfrm>
            <a:off x="8946320" y="2540130"/>
            <a:ext cx="2265631" cy="3405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Soins</a:t>
            </a:r>
            <a:r>
              <a:rPr kumimoji="0" lang="fr-BF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après avortement</a:t>
            </a:r>
            <a:endParaRPr kumimoji="0" lang="fr-BF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6" name="Connecteur en angle 45">
            <a:extLst>
              <a:ext uri="{FF2B5EF4-FFF2-40B4-BE49-F238E27FC236}">
                <a16:creationId xmlns:a16="http://schemas.microsoft.com/office/drawing/2014/main" id="{961F9420-A5CD-4DC2-81EF-8C4CBD34D5BF}"/>
              </a:ext>
            </a:extLst>
          </p:cNvPr>
          <p:cNvCxnSpPr>
            <a:cxnSpLocks/>
            <a:stCxn id="62" idx="6"/>
            <a:endCxn id="85" idx="0"/>
          </p:cNvCxnSpPr>
          <p:nvPr/>
        </p:nvCxnSpPr>
        <p:spPr>
          <a:xfrm>
            <a:off x="6196612" y="2111394"/>
            <a:ext cx="3882524" cy="428736"/>
          </a:xfrm>
          <a:prstGeom prst="bentConnector2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7" name="Rectangle : coins arrondis 86">
            <a:extLst>
              <a:ext uri="{FF2B5EF4-FFF2-40B4-BE49-F238E27FC236}">
                <a16:creationId xmlns:a16="http://schemas.microsoft.com/office/drawing/2014/main" id="{4BFA6FA1-0C15-4CEF-B338-8B9FFF7FE4EA}"/>
              </a:ext>
            </a:extLst>
          </p:cNvPr>
          <p:cNvSpPr/>
          <p:nvPr/>
        </p:nvSpPr>
        <p:spPr>
          <a:xfrm>
            <a:off x="3739742" y="3483548"/>
            <a:ext cx="1060151" cy="3405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Admission</a:t>
            </a:r>
            <a:endParaRPr kumimoji="0" lang="fr-BF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Rectangle : coins arrondis 87">
            <a:extLst>
              <a:ext uri="{FF2B5EF4-FFF2-40B4-BE49-F238E27FC236}">
                <a16:creationId xmlns:a16="http://schemas.microsoft.com/office/drawing/2014/main" id="{E41D4153-7F6A-4655-8843-B22DF26418D9}"/>
              </a:ext>
            </a:extLst>
          </p:cNvPr>
          <p:cNvSpPr/>
          <p:nvPr/>
        </p:nvSpPr>
        <p:spPr>
          <a:xfrm>
            <a:off x="3563094" y="4344824"/>
            <a:ext cx="1411581" cy="3405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F" sz="1400" dirty="0"/>
              <a:t>Accouchement</a:t>
            </a:r>
            <a:endParaRPr kumimoji="0" lang="fr-BF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E5076F79-1977-42D5-B018-190262020D4F}"/>
              </a:ext>
            </a:extLst>
          </p:cNvPr>
          <p:cNvSpPr/>
          <p:nvPr/>
        </p:nvSpPr>
        <p:spPr>
          <a:xfrm>
            <a:off x="3389425" y="5494691"/>
            <a:ext cx="1769312" cy="5788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fr-FR" sz="1400" dirty="0"/>
              <a:t>Visite avant la sortie de la maternité</a:t>
            </a:r>
            <a:endParaRPr kumimoji="0" lang="fr-BF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A0E82351-26E1-462B-90B8-C119D12EFBF5}"/>
              </a:ext>
            </a:extLst>
          </p:cNvPr>
          <p:cNvSpPr txBox="1"/>
          <p:nvPr/>
        </p:nvSpPr>
        <p:spPr>
          <a:xfrm>
            <a:off x="4507066" y="5115474"/>
            <a:ext cx="865948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SMS pour BCG</a:t>
            </a:r>
          </a:p>
        </p:txBody>
      </p:sp>
      <p:sp>
        <p:nvSpPr>
          <p:cNvPr id="97" name="Éclair 96">
            <a:extLst>
              <a:ext uri="{FF2B5EF4-FFF2-40B4-BE49-F238E27FC236}">
                <a16:creationId xmlns:a16="http://schemas.microsoft.com/office/drawing/2014/main" id="{42FF27D3-1292-4082-8045-121C9DF7D7C1}"/>
              </a:ext>
            </a:extLst>
          </p:cNvPr>
          <p:cNvSpPr/>
          <p:nvPr/>
        </p:nvSpPr>
        <p:spPr>
          <a:xfrm>
            <a:off x="4319448" y="5160657"/>
            <a:ext cx="371295" cy="340517"/>
          </a:xfrm>
          <a:prstGeom prst="lightningBol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Connecteur droit avec flèche 98">
            <a:extLst>
              <a:ext uri="{FF2B5EF4-FFF2-40B4-BE49-F238E27FC236}">
                <a16:creationId xmlns:a16="http://schemas.microsoft.com/office/drawing/2014/main" id="{8B25B86E-102F-4DF3-9849-0D4E7D699D4A}"/>
              </a:ext>
            </a:extLst>
          </p:cNvPr>
          <p:cNvCxnSpPr>
            <a:cxnSpLocks/>
            <a:stCxn id="55" idx="2"/>
            <a:endCxn id="87" idx="0"/>
          </p:cNvCxnSpPr>
          <p:nvPr/>
        </p:nvCxnSpPr>
        <p:spPr>
          <a:xfrm>
            <a:off x="4267154" y="2880648"/>
            <a:ext cx="2664" cy="60290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3B03411C-129D-46A0-96AC-0323F23CB530}"/>
              </a:ext>
            </a:extLst>
          </p:cNvPr>
          <p:cNvCxnSpPr>
            <a:cxnSpLocks/>
            <a:stCxn id="87" idx="2"/>
            <a:endCxn id="88" idx="0"/>
          </p:cNvCxnSpPr>
          <p:nvPr/>
        </p:nvCxnSpPr>
        <p:spPr>
          <a:xfrm flipH="1">
            <a:off x="4268885" y="3824065"/>
            <a:ext cx="933" cy="520759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806015BC-1292-467E-B7F9-0B6D87520975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>
            <a:off x="4268885" y="4685341"/>
            <a:ext cx="5196" cy="80935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3" name="Rectangle : coins arrondis 102">
            <a:extLst>
              <a:ext uri="{FF2B5EF4-FFF2-40B4-BE49-F238E27FC236}">
                <a16:creationId xmlns:a16="http://schemas.microsoft.com/office/drawing/2014/main" id="{2385D6F7-EBB4-4544-BA78-7EBCD9E481E2}"/>
              </a:ext>
            </a:extLst>
          </p:cNvPr>
          <p:cNvSpPr/>
          <p:nvPr/>
        </p:nvSpPr>
        <p:spPr>
          <a:xfrm>
            <a:off x="4972342" y="3486689"/>
            <a:ext cx="1556092" cy="3405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Suivi</a:t>
            </a:r>
            <a:r>
              <a:rPr lang="fr-BF" sz="1400" dirty="0"/>
              <a:t> de la mère</a:t>
            </a:r>
          </a:p>
        </p:txBody>
      </p:sp>
      <p:sp>
        <p:nvSpPr>
          <p:cNvPr id="104" name="Rectangle : coins arrondis 103">
            <a:extLst>
              <a:ext uri="{FF2B5EF4-FFF2-40B4-BE49-F238E27FC236}">
                <a16:creationId xmlns:a16="http://schemas.microsoft.com/office/drawing/2014/main" id="{A014E63A-7940-4377-8753-0AD4D83A0DD3}"/>
              </a:ext>
            </a:extLst>
          </p:cNvPr>
          <p:cNvSpPr/>
          <p:nvPr/>
        </p:nvSpPr>
        <p:spPr>
          <a:xfrm>
            <a:off x="7034207" y="3506371"/>
            <a:ext cx="1463536" cy="3405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Suivi</a:t>
            </a:r>
            <a:r>
              <a:rPr lang="fr-BF" sz="1400" dirty="0"/>
              <a:t> de l’enfant</a:t>
            </a:r>
          </a:p>
        </p:txBody>
      </p:sp>
      <p:sp>
        <p:nvSpPr>
          <p:cNvPr id="107" name="Double flèche horizontale 66">
            <a:extLst>
              <a:ext uri="{FF2B5EF4-FFF2-40B4-BE49-F238E27FC236}">
                <a16:creationId xmlns:a16="http://schemas.microsoft.com/office/drawing/2014/main" id="{B48B5FC3-5BBC-4950-9595-2001CB39D50B}"/>
              </a:ext>
            </a:extLst>
          </p:cNvPr>
          <p:cNvSpPr/>
          <p:nvPr/>
        </p:nvSpPr>
        <p:spPr>
          <a:xfrm>
            <a:off x="6528434" y="3584922"/>
            <a:ext cx="481287" cy="158904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Rectangle : coins arrondis 108">
            <a:extLst>
              <a:ext uri="{FF2B5EF4-FFF2-40B4-BE49-F238E27FC236}">
                <a16:creationId xmlns:a16="http://schemas.microsoft.com/office/drawing/2014/main" id="{5446D37D-1FB7-4E05-897D-6CF5BC2923C9}"/>
              </a:ext>
            </a:extLst>
          </p:cNvPr>
          <p:cNvSpPr/>
          <p:nvPr/>
        </p:nvSpPr>
        <p:spPr>
          <a:xfrm>
            <a:off x="5661392" y="4373113"/>
            <a:ext cx="1974273" cy="34051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4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Enregistrer nouveau né</a:t>
            </a:r>
          </a:p>
        </p:txBody>
      </p:sp>
      <p:sp>
        <p:nvSpPr>
          <p:cNvPr id="110" name="Flèche vers la droite 68">
            <a:extLst>
              <a:ext uri="{FF2B5EF4-FFF2-40B4-BE49-F238E27FC236}">
                <a16:creationId xmlns:a16="http://schemas.microsoft.com/office/drawing/2014/main" id="{2F34E6B9-E79E-4D09-ADE3-B1F2DB63957A}"/>
              </a:ext>
            </a:extLst>
          </p:cNvPr>
          <p:cNvSpPr/>
          <p:nvPr/>
        </p:nvSpPr>
        <p:spPr>
          <a:xfrm>
            <a:off x="5016240" y="4460287"/>
            <a:ext cx="624370" cy="96782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Flèche en arc 69">
            <a:extLst>
              <a:ext uri="{FF2B5EF4-FFF2-40B4-BE49-F238E27FC236}">
                <a16:creationId xmlns:a16="http://schemas.microsoft.com/office/drawing/2014/main" id="{379F405D-DFED-44A2-8C81-1CE0205CA37A}"/>
              </a:ext>
            </a:extLst>
          </p:cNvPr>
          <p:cNvSpPr/>
          <p:nvPr/>
        </p:nvSpPr>
        <p:spPr>
          <a:xfrm rot="14755993">
            <a:off x="7362541" y="3702900"/>
            <a:ext cx="711262" cy="867807"/>
          </a:xfrm>
          <a:prstGeom prst="circularArrow">
            <a:avLst>
              <a:gd name="adj1" fmla="val 11369"/>
              <a:gd name="adj2" fmla="val 1142319"/>
              <a:gd name="adj3" fmla="val 20633976"/>
              <a:gd name="adj4" fmla="val 15352531"/>
              <a:gd name="adj5" fmla="val 13825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Éclair 111">
            <a:extLst>
              <a:ext uri="{FF2B5EF4-FFF2-40B4-BE49-F238E27FC236}">
                <a16:creationId xmlns:a16="http://schemas.microsoft.com/office/drawing/2014/main" id="{0049E580-B81F-45A2-A4DE-C0C1503C8071}"/>
              </a:ext>
            </a:extLst>
          </p:cNvPr>
          <p:cNvSpPr/>
          <p:nvPr/>
        </p:nvSpPr>
        <p:spPr>
          <a:xfrm>
            <a:off x="5964303" y="4082259"/>
            <a:ext cx="307540" cy="340517"/>
          </a:xfrm>
          <a:prstGeom prst="lightningBol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822792E6-8F76-4371-ADED-849AC3E92FBB}"/>
              </a:ext>
            </a:extLst>
          </p:cNvPr>
          <p:cNvSpPr txBox="1"/>
          <p:nvPr/>
        </p:nvSpPr>
        <p:spPr>
          <a:xfrm>
            <a:off x="5709566" y="3866494"/>
            <a:ext cx="1637736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SMS pour acte de naissance</a:t>
            </a:r>
            <a:r>
              <a:rPr kumimoji="0" lang="fr-FR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lang="fr-BF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Flèche en arc 75">
            <a:extLst>
              <a:ext uri="{FF2B5EF4-FFF2-40B4-BE49-F238E27FC236}">
                <a16:creationId xmlns:a16="http://schemas.microsoft.com/office/drawing/2014/main" id="{573E6C3E-F4F7-4142-9EE2-1EC9DEBCC691}"/>
              </a:ext>
            </a:extLst>
          </p:cNvPr>
          <p:cNvSpPr/>
          <p:nvPr/>
        </p:nvSpPr>
        <p:spPr>
          <a:xfrm rot="4277084">
            <a:off x="7247856" y="3660836"/>
            <a:ext cx="747555" cy="844392"/>
          </a:xfrm>
          <a:prstGeom prst="circularArrow">
            <a:avLst>
              <a:gd name="adj1" fmla="val 11369"/>
              <a:gd name="adj2" fmla="val 1142319"/>
              <a:gd name="adj3" fmla="val 20633976"/>
              <a:gd name="adj4" fmla="val 15352531"/>
              <a:gd name="adj5" fmla="val 13825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Connecteur droit avec flèche 114">
            <a:extLst>
              <a:ext uri="{FF2B5EF4-FFF2-40B4-BE49-F238E27FC236}">
                <a16:creationId xmlns:a16="http://schemas.microsoft.com/office/drawing/2014/main" id="{AD6C0A83-D886-4E8D-B5D7-57B6ECE46005}"/>
              </a:ext>
            </a:extLst>
          </p:cNvPr>
          <p:cNvCxnSpPr>
            <a:stCxn id="57" idx="2"/>
            <a:endCxn id="103" idx="0"/>
          </p:cNvCxnSpPr>
          <p:nvPr/>
        </p:nvCxnSpPr>
        <p:spPr>
          <a:xfrm flipH="1">
            <a:off x="5750388" y="2866839"/>
            <a:ext cx="367685" cy="61985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6" name="Connecteur droit avec flèche 115">
            <a:extLst>
              <a:ext uri="{FF2B5EF4-FFF2-40B4-BE49-F238E27FC236}">
                <a16:creationId xmlns:a16="http://schemas.microsoft.com/office/drawing/2014/main" id="{E725A018-3DA9-4925-8F25-30CC021FC788}"/>
              </a:ext>
            </a:extLst>
          </p:cNvPr>
          <p:cNvCxnSpPr>
            <a:stCxn id="57" idx="2"/>
          </p:cNvCxnSpPr>
          <p:nvPr/>
        </p:nvCxnSpPr>
        <p:spPr>
          <a:xfrm>
            <a:off x="6118073" y="2866839"/>
            <a:ext cx="983755" cy="63953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7" name="Connecteur droit avec flèche 116">
            <a:extLst>
              <a:ext uri="{FF2B5EF4-FFF2-40B4-BE49-F238E27FC236}">
                <a16:creationId xmlns:a16="http://schemas.microsoft.com/office/drawing/2014/main" id="{E73F6415-AF02-4840-A8DD-95CA0196268D}"/>
              </a:ext>
            </a:extLst>
          </p:cNvPr>
          <p:cNvCxnSpPr>
            <a:cxnSpLocks/>
            <a:endCxn id="118" idx="0"/>
          </p:cNvCxnSpPr>
          <p:nvPr/>
        </p:nvCxnSpPr>
        <p:spPr>
          <a:xfrm>
            <a:off x="2508962" y="2866839"/>
            <a:ext cx="1" cy="1471175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8" name="Rectangle : coins arrondis 117">
            <a:extLst>
              <a:ext uri="{FF2B5EF4-FFF2-40B4-BE49-F238E27FC236}">
                <a16:creationId xmlns:a16="http://schemas.microsoft.com/office/drawing/2014/main" id="{C368A927-E87F-47ED-949B-D4EEA3C303EF}"/>
              </a:ext>
            </a:extLst>
          </p:cNvPr>
          <p:cNvSpPr/>
          <p:nvPr/>
        </p:nvSpPr>
        <p:spPr>
          <a:xfrm>
            <a:off x="1662237" y="4338014"/>
            <a:ext cx="1693451" cy="3405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F" sz="1400" dirty="0"/>
              <a:t>C</a:t>
            </a:r>
            <a:r>
              <a:rPr kumimoji="0" lang="fr-BF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ontacts </a:t>
            </a:r>
            <a:r>
              <a:rPr lang="fr-FR" sz="1400" dirty="0"/>
              <a:t>SPN</a:t>
            </a:r>
            <a:endParaRPr kumimoji="0" lang="fr-BF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Flèche courbée vers le bas 89">
            <a:extLst>
              <a:ext uri="{FF2B5EF4-FFF2-40B4-BE49-F238E27FC236}">
                <a16:creationId xmlns:a16="http://schemas.microsoft.com/office/drawing/2014/main" id="{220B2E65-29CE-4057-AE8B-55CF4E4B92BF}"/>
              </a:ext>
            </a:extLst>
          </p:cNvPr>
          <p:cNvSpPr/>
          <p:nvPr/>
        </p:nvSpPr>
        <p:spPr>
          <a:xfrm rot="1549365">
            <a:off x="2948666" y="3943642"/>
            <a:ext cx="505899" cy="492156"/>
          </a:xfrm>
          <a:prstGeom prst="curvedDownArrow">
            <a:avLst>
              <a:gd name="adj1" fmla="val 17161"/>
              <a:gd name="adj2" fmla="val 42054"/>
              <a:gd name="adj3" fmla="val 1971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01214085-EF43-4FFB-9FFB-CA3344725929}"/>
              </a:ext>
            </a:extLst>
          </p:cNvPr>
          <p:cNvSpPr txBox="1"/>
          <p:nvPr/>
        </p:nvSpPr>
        <p:spPr>
          <a:xfrm>
            <a:off x="3288754" y="3912017"/>
            <a:ext cx="67621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800" dirty="0">
                <a:solidFill>
                  <a:srgbClr val="0070C0"/>
                </a:solidFill>
              </a:rPr>
              <a:t> </a:t>
            </a:r>
            <a:r>
              <a:rPr lang="fr-FR" sz="1200" b="1" i="1" dirty="0">
                <a:solidFill>
                  <a:srgbClr val="0070C0"/>
                </a:solidFill>
              </a:rPr>
              <a:t>x</a:t>
            </a:r>
            <a:r>
              <a:rPr lang="fr-BF" sz="1200" b="1" i="1" dirty="0">
                <a:solidFill>
                  <a:srgbClr val="0070C0"/>
                </a:solidFill>
              </a:rPr>
              <a:t> fois</a:t>
            </a:r>
            <a:endParaRPr kumimoji="0" lang="fr-BF" sz="1600" b="1" i="1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sym typeface="Arial"/>
            </a:endParaRPr>
          </a:p>
        </p:txBody>
      </p:sp>
      <p:sp>
        <p:nvSpPr>
          <p:cNvPr id="121" name="Rectangle : coins arrondis 120">
            <a:extLst>
              <a:ext uri="{FF2B5EF4-FFF2-40B4-BE49-F238E27FC236}">
                <a16:creationId xmlns:a16="http://schemas.microsoft.com/office/drawing/2014/main" id="{4F2950DC-DFBA-4B94-811B-72452ADC035C}"/>
              </a:ext>
            </a:extLst>
          </p:cNvPr>
          <p:cNvSpPr/>
          <p:nvPr/>
        </p:nvSpPr>
        <p:spPr>
          <a:xfrm>
            <a:off x="8827873" y="3509359"/>
            <a:ext cx="1675168" cy="3405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400" dirty="0"/>
              <a:t>SAA: Admission</a:t>
            </a:r>
            <a:endParaRPr kumimoji="0" lang="fr-BF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DC31F0C8-CC03-4760-99D7-8F64893BEFC3}"/>
              </a:ext>
            </a:extLst>
          </p:cNvPr>
          <p:cNvSpPr/>
          <p:nvPr/>
        </p:nvSpPr>
        <p:spPr>
          <a:xfrm>
            <a:off x="8946321" y="4317192"/>
            <a:ext cx="1463536" cy="5788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400" dirty="0"/>
              <a:t>SAA : Soins intégrés</a:t>
            </a:r>
            <a:endParaRPr kumimoji="0" lang="fr-BF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14C7006B-8520-45EC-8D43-DCBF9D9F61C4}"/>
              </a:ext>
            </a:extLst>
          </p:cNvPr>
          <p:cNvSpPr/>
          <p:nvPr/>
        </p:nvSpPr>
        <p:spPr>
          <a:xfrm>
            <a:off x="8946321" y="5324433"/>
            <a:ext cx="1463536" cy="5788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400" dirty="0"/>
              <a:t>SAA: </a:t>
            </a:r>
            <a:r>
              <a:rPr lang="fr-BF" sz="1400" dirty="0"/>
              <a:t>Visite de suivi</a:t>
            </a:r>
            <a:endParaRPr kumimoji="0" lang="fr-BF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Connecteur droit avec flèche 123">
            <a:extLst>
              <a:ext uri="{FF2B5EF4-FFF2-40B4-BE49-F238E27FC236}">
                <a16:creationId xmlns:a16="http://schemas.microsoft.com/office/drawing/2014/main" id="{8CEA659F-C150-4739-B09D-1333B6A1CBF8}"/>
              </a:ext>
            </a:extLst>
          </p:cNvPr>
          <p:cNvCxnSpPr>
            <a:cxnSpLocks/>
            <a:stCxn id="85" idx="2"/>
            <a:endCxn id="121" idx="0"/>
          </p:cNvCxnSpPr>
          <p:nvPr/>
        </p:nvCxnSpPr>
        <p:spPr>
          <a:xfrm flipH="1">
            <a:off x="9665457" y="2880647"/>
            <a:ext cx="413679" cy="62871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5" name="Connecteur droit avec flèche 124">
            <a:extLst>
              <a:ext uri="{FF2B5EF4-FFF2-40B4-BE49-F238E27FC236}">
                <a16:creationId xmlns:a16="http://schemas.microsoft.com/office/drawing/2014/main" id="{50D9047B-8382-4032-99E5-8595EDEBBE45}"/>
              </a:ext>
            </a:extLst>
          </p:cNvPr>
          <p:cNvCxnSpPr>
            <a:cxnSpLocks/>
            <a:stCxn id="121" idx="2"/>
            <a:endCxn id="122" idx="0"/>
          </p:cNvCxnSpPr>
          <p:nvPr/>
        </p:nvCxnSpPr>
        <p:spPr>
          <a:xfrm>
            <a:off x="9665457" y="3849876"/>
            <a:ext cx="12632" cy="46731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6" name="Connecteur droit avec flèche 125">
            <a:extLst>
              <a:ext uri="{FF2B5EF4-FFF2-40B4-BE49-F238E27FC236}">
                <a16:creationId xmlns:a16="http://schemas.microsoft.com/office/drawing/2014/main" id="{DD839E98-4011-499B-9FBF-81F210383DBA}"/>
              </a:ext>
            </a:extLst>
          </p:cNvPr>
          <p:cNvCxnSpPr>
            <a:stCxn id="122" idx="2"/>
            <a:endCxn id="123" idx="0"/>
          </p:cNvCxnSpPr>
          <p:nvPr/>
        </p:nvCxnSpPr>
        <p:spPr>
          <a:xfrm>
            <a:off x="9678089" y="4896072"/>
            <a:ext cx="0" cy="428361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7" name="Éclair 126">
            <a:extLst>
              <a:ext uri="{FF2B5EF4-FFF2-40B4-BE49-F238E27FC236}">
                <a16:creationId xmlns:a16="http://schemas.microsoft.com/office/drawing/2014/main" id="{B77BC9CF-2438-47D6-AE9E-185C3F60CA45}"/>
              </a:ext>
            </a:extLst>
          </p:cNvPr>
          <p:cNvSpPr/>
          <p:nvPr/>
        </p:nvSpPr>
        <p:spPr>
          <a:xfrm>
            <a:off x="6741311" y="2185713"/>
            <a:ext cx="253081" cy="313121"/>
          </a:xfrm>
          <a:prstGeom prst="lightningBol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ZoneTexte 127">
            <a:extLst>
              <a:ext uri="{FF2B5EF4-FFF2-40B4-BE49-F238E27FC236}">
                <a16:creationId xmlns:a16="http://schemas.microsoft.com/office/drawing/2014/main" id="{77D972D2-F75B-4D27-92A4-6D75FBC6E803}"/>
              </a:ext>
            </a:extLst>
          </p:cNvPr>
          <p:cNvSpPr txBox="1"/>
          <p:nvPr/>
        </p:nvSpPr>
        <p:spPr>
          <a:xfrm>
            <a:off x="6424849" y="2059398"/>
            <a:ext cx="1851297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defTabSz="457200" hangingPunct="0"/>
            <a:r>
              <a:rPr lang="fr-BF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SMS de </a:t>
            </a:r>
            <a:r>
              <a:rPr lang="fr-FR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rappel de RDV</a:t>
            </a:r>
            <a:endParaRPr lang="fr-BF"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Éclair 128">
            <a:extLst>
              <a:ext uri="{FF2B5EF4-FFF2-40B4-BE49-F238E27FC236}">
                <a16:creationId xmlns:a16="http://schemas.microsoft.com/office/drawing/2014/main" id="{08B92827-0847-4E5C-99DF-D8A24A4DEE54}"/>
              </a:ext>
            </a:extLst>
          </p:cNvPr>
          <p:cNvSpPr/>
          <p:nvPr/>
        </p:nvSpPr>
        <p:spPr>
          <a:xfrm>
            <a:off x="5049518" y="2335846"/>
            <a:ext cx="307540" cy="340517"/>
          </a:xfrm>
          <a:prstGeom prst="lightningBol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BF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522484C7-443D-45CD-AB07-15B1F9F5D23B}"/>
              </a:ext>
            </a:extLst>
          </p:cNvPr>
          <p:cNvSpPr txBox="1"/>
          <p:nvPr/>
        </p:nvSpPr>
        <p:spPr>
          <a:xfrm>
            <a:off x="4931520" y="2147924"/>
            <a:ext cx="1637736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F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SMS de </a:t>
            </a:r>
            <a:r>
              <a:rPr kumimoji="0" lang="fr-FR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rappel</a:t>
            </a:r>
            <a:r>
              <a:rPr kumimoji="0" lang="fr-FR" sz="11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de RDV</a:t>
            </a:r>
            <a:endParaRPr kumimoji="0" lang="fr-BF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D9B8FDD0-D788-4199-A63A-9295B71D7FAF}"/>
              </a:ext>
            </a:extLst>
          </p:cNvPr>
          <p:cNvSpPr txBox="1"/>
          <p:nvPr/>
        </p:nvSpPr>
        <p:spPr>
          <a:xfrm>
            <a:off x="2231630" y="-20391"/>
            <a:ext cx="932897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Résultat  2/11</a:t>
            </a:r>
          </a:p>
          <a:p>
            <a:pPr algn="ctr"/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Aperçu du REC maternité</a:t>
            </a:r>
            <a:endPara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Espace réservé du texte 1">
            <a:extLst>
              <a:ext uri="{FF2B5EF4-FFF2-40B4-BE49-F238E27FC236}">
                <a16:creationId xmlns:a16="http://schemas.microsoft.com/office/drawing/2014/main" id="{F4268426-CF06-4AC2-A709-2C3FAA8DB2AD}"/>
              </a:ext>
            </a:extLst>
          </p:cNvPr>
          <p:cNvSpPr txBox="1">
            <a:spLocks/>
          </p:cNvSpPr>
          <p:nvPr/>
        </p:nvSpPr>
        <p:spPr>
          <a:xfrm>
            <a:off x="1383140" y="6396278"/>
            <a:ext cx="6585860" cy="438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100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1639" indent="-320039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8839" indent="-320039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Figure 2: architecture de l’application REC maternité</a:t>
            </a:r>
          </a:p>
        </p:txBody>
      </p:sp>
    </p:spTree>
    <p:extLst>
      <p:ext uri="{BB962C8B-B14F-4D97-AF65-F5344CB8AC3E}">
        <p14:creationId xmlns:p14="http://schemas.microsoft.com/office/powerpoint/2010/main" val="2867402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6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7" grpId="0" animBg="1"/>
      <p:bldP spid="59" grpId="0" animBg="1"/>
      <p:bldP spid="62" grpId="0" animBg="1"/>
      <p:bldP spid="81" grpId="0" animBg="1"/>
      <p:bldP spid="85" grpId="0" animBg="1"/>
      <p:bldP spid="87" grpId="0" animBg="1"/>
      <p:bldP spid="88" grpId="0" animBg="1"/>
      <p:bldP spid="89" grpId="0" animBg="1"/>
      <p:bldP spid="95" grpId="0"/>
      <p:bldP spid="97" grpId="0" animBg="1"/>
      <p:bldP spid="103" grpId="0" animBg="1"/>
      <p:bldP spid="104" grpId="0" animBg="1"/>
      <p:bldP spid="107" grpId="0" animBg="1"/>
      <p:bldP spid="109" grpId="0" animBg="1"/>
      <p:bldP spid="110" grpId="0" animBg="1"/>
      <p:bldP spid="111" grpId="0" animBg="1"/>
      <p:bldP spid="112" grpId="0" animBg="1"/>
      <p:bldP spid="113" grpId="0"/>
      <p:bldP spid="114" grpId="0" animBg="1"/>
      <p:bldP spid="118" grpId="0" animBg="1"/>
      <p:bldP spid="119" grpId="0" animBg="1"/>
      <p:bldP spid="120" grpId="0"/>
      <p:bldP spid="121" grpId="0" animBg="1"/>
      <p:bldP spid="122" grpId="0" animBg="1"/>
      <p:bldP spid="123" grpId="0" animBg="1"/>
      <p:bldP spid="127" grpId="0" animBg="1"/>
      <p:bldP spid="128" grpId="0"/>
      <p:bldP spid="129" grpId="0" animBg="1"/>
      <p:bldP spid="1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CCD4A3A9-9BEC-43B9-94C4-AD394485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197" y="260649"/>
            <a:ext cx="10747347" cy="73305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3/11</a:t>
            </a:r>
          </a:p>
          <a:p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globaux d’utilisation</a:t>
            </a:r>
          </a:p>
          <a:p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44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DEA0B4-F15D-4B00-BCB8-247CEC9EBE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0196" y="1254347"/>
            <a:ext cx="11483828" cy="49522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D28DDCCA-2396-4978-9385-F484C752B5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629176" y="1357146"/>
            <a:ext cx="848226" cy="848226"/>
          </a:xfrm>
          <a:prstGeom prst="rect">
            <a:avLst/>
          </a:prstGeom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509FFA10-F556-4BDD-A133-6953FA4078E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830" y="1356539"/>
            <a:ext cx="749032" cy="749032"/>
          </a:xfrm>
          <a:prstGeom prst="rect">
            <a:avLst/>
          </a:prstGeom>
        </p:spPr>
      </p:pic>
      <p:grpSp>
        <p:nvGrpSpPr>
          <p:cNvPr id="8" name="Group 3">
            <a:extLst>
              <a:ext uri="{FF2B5EF4-FFF2-40B4-BE49-F238E27FC236}">
                <a16:creationId xmlns:a16="http://schemas.microsoft.com/office/drawing/2014/main" id="{E12AC93C-D68D-4A99-BBAC-17C8BDB95680}"/>
              </a:ext>
            </a:extLst>
          </p:cNvPr>
          <p:cNvGrpSpPr/>
          <p:nvPr/>
        </p:nvGrpSpPr>
        <p:grpSpPr>
          <a:xfrm>
            <a:off x="591301" y="2551524"/>
            <a:ext cx="11272723" cy="3347269"/>
            <a:chOff x="280582" y="3893777"/>
            <a:chExt cx="7577815" cy="334726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49E3EC1-02E8-45D0-AEC8-61B937FB9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29918" y="3893777"/>
              <a:ext cx="773655" cy="773655"/>
            </a:xfrm>
            <a:prstGeom prst="rect">
              <a:avLst/>
            </a:prstGeom>
          </p:spPr>
        </p:pic>
        <p:pic>
          <p:nvPicPr>
            <p:cNvPr id="10" name="Picture 11">
              <a:extLst>
                <a:ext uri="{FF2B5EF4-FFF2-40B4-BE49-F238E27FC236}">
                  <a16:creationId xmlns:a16="http://schemas.microsoft.com/office/drawing/2014/main" id="{6A6D341A-CEF0-4CD8-B6E4-129A92CE2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582" y="6164557"/>
              <a:ext cx="781349" cy="781349"/>
            </a:xfrm>
            <a:prstGeom prst="rect">
              <a:avLst/>
            </a:prstGeom>
          </p:spPr>
        </p:pic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C74C61F-F816-4EBF-8673-D903DF5C2C45}"/>
                </a:ext>
              </a:extLst>
            </p:cNvPr>
            <p:cNvSpPr txBox="1"/>
            <p:nvPr/>
          </p:nvSpPr>
          <p:spPr>
            <a:xfrm>
              <a:off x="1415721" y="6225383"/>
              <a:ext cx="64426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7881 de nouveau-</a:t>
              </a:r>
              <a:r>
                <a:rPr lang="en-US" sz="2000" b="1" dirty="0" err="1">
                  <a:solidFill>
                    <a:prstClr val="black"/>
                  </a:solidFill>
                  <a:latin typeface="Arial" pitchFamily="34" charset="0"/>
                  <a:ea typeface="Geneva"/>
                </a:rPr>
                <a:t>nés</a:t>
              </a:r>
              <a:r>
                <a:rPr lang="en-US" sz="2000" b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 enregistrées </a:t>
              </a:r>
              <a:r>
                <a:rPr lang="en-US" sz="2000" b="1" dirty="0" err="1">
                  <a:solidFill>
                    <a:prstClr val="black"/>
                  </a:solidFill>
                  <a:latin typeface="Arial" pitchFamily="34" charset="0"/>
                  <a:ea typeface="Geneva"/>
                </a:rPr>
                <a:t>dont</a:t>
              </a:r>
              <a:r>
                <a:rPr lang="en-US" sz="2000" b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 92 mort né (40 mort né frais et 52 </a:t>
              </a:r>
              <a:r>
                <a:rPr lang="en-US" sz="2000" b="1" dirty="0" err="1">
                  <a:solidFill>
                    <a:prstClr val="black"/>
                  </a:solidFill>
                  <a:latin typeface="Arial" pitchFamily="34" charset="0"/>
                  <a:ea typeface="Geneva"/>
                </a:rPr>
                <a:t>maceré</a:t>
              </a:r>
              <a:r>
                <a:rPr lang="en-US" sz="2000" b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) </a:t>
              </a:r>
              <a:r>
                <a:rPr lang="en-US" sz="2000" i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(</a:t>
              </a:r>
              <a:r>
                <a:rPr lang="en-US" sz="2000" i="1" dirty="0" err="1">
                  <a:solidFill>
                    <a:prstClr val="black"/>
                  </a:solidFill>
                  <a:latin typeface="Arial" pitchFamily="34" charset="0"/>
                  <a:ea typeface="Geneva"/>
                </a:rPr>
                <a:t>soit</a:t>
              </a:r>
              <a:r>
                <a:rPr lang="en-US" sz="2000" i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 92% des accouchements des CSPS du DS)</a:t>
              </a:r>
            </a:p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 dirty="0">
                <a:solidFill>
                  <a:prstClr val="black"/>
                </a:solidFill>
                <a:latin typeface="Arial" pitchFamily="34" charset="0"/>
                <a:ea typeface="Geneva"/>
              </a:endParaRP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4988AD-72AA-4C78-99AB-43B08B3CC3F2}"/>
                </a:ext>
              </a:extLst>
            </p:cNvPr>
            <p:cNvSpPr txBox="1"/>
            <p:nvPr/>
          </p:nvSpPr>
          <p:spPr>
            <a:xfrm>
              <a:off x="2425216" y="3961374"/>
              <a:ext cx="359648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Arial" panose="020B0604020202020204" pitchFamily="34" charset="0"/>
                  <a:ea typeface="Geneva"/>
                </a:rPr>
                <a:t>+ 5314 </a:t>
              </a: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consultations par </a:t>
              </a:r>
              <a:r>
                <a:rPr lang="en-US" sz="2000" dirty="0" err="1">
                  <a:solidFill>
                    <a:prstClr val="black"/>
                  </a:solidFill>
                  <a:latin typeface="Arial" pitchFamily="34" charset="0"/>
                  <a:ea typeface="Geneva"/>
                </a:rPr>
                <a:t>mois</a:t>
              </a: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 en </a:t>
              </a:r>
              <a:r>
                <a:rPr lang="en-US" sz="2000" dirty="0" err="1">
                  <a:solidFill>
                    <a:prstClr val="black"/>
                  </a:solidFill>
                  <a:latin typeface="Arial" pitchFamily="34" charset="0"/>
                  <a:ea typeface="Geneva"/>
                </a:rPr>
                <a:t>moyenne</a:t>
              </a:r>
              <a:r>
                <a:rPr lang="en-US" sz="2000" b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 </a:t>
              </a:r>
            </a:p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+ 63774 </a:t>
              </a: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ea typeface="Geneva"/>
                </a:rPr>
                <a:t>consultations</a:t>
              </a:r>
            </a:p>
          </p:txBody>
        </p: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36E00293-E713-40D5-B660-63D7B0F08CB5}"/>
              </a:ext>
            </a:extLst>
          </p:cNvPr>
          <p:cNvSpPr txBox="1"/>
          <p:nvPr/>
        </p:nvSpPr>
        <p:spPr>
          <a:xfrm>
            <a:off x="6601132" y="1345014"/>
            <a:ext cx="5210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/>
              </a:rPr>
              <a:t>188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utilisateurs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ea typeface="Geneva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actifs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ea typeface="Geneva"/>
              </a:rPr>
              <a:t> ; plus de 81</a:t>
            </a: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/>
              </a:rPr>
              <a:t> %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ea typeface="Geneva"/>
              </a:rPr>
              <a:t>des consultations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réalisées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ea typeface="Geneva"/>
              </a:rPr>
              <a:t> avec le REC maternité</a:t>
            </a:r>
          </a:p>
        </p:txBody>
      </p:sp>
      <p:sp>
        <p:nvSpPr>
          <p:cNvPr id="14" name="ZoneTexte 1">
            <a:extLst>
              <a:ext uri="{FF2B5EF4-FFF2-40B4-BE49-F238E27FC236}">
                <a16:creationId xmlns:a16="http://schemas.microsoft.com/office/drawing/2014/main" id="{9BD24999-9E95-43A4-AAFB-AD8659EF0F01}"/>
              </a:ext>
            </a:extLst>
          </p:cNvPr>
          <p:cNvSpPr txBox="1"/>
          <p:nvPr/>
        </p:nvSpPr>
        <p:spPr>
          <a:xfrm>
            <a:off x="1180862" y="1702123"/>
            <a:ext cx="3856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 charset="-128"/>
              </a:rPr>
              <a:t>100% des CSPS du DS</a:t>
            </a:r>
            <a:endParaRPr lang="en-US" sz="2000" i="1" dirty="0">
              <a:solidFill>
                <a:prstClr val="black"/>
              </a:solidFill>
              <a:latin typeface="Arial" pitchFamily="34" charset="0"/>
              <a:ea typeface="Geneva" charset="-128"/>
            </a:endParaRPr>
          </a:p>
        </p:txBody>
      </p:sp>
      <p:pic>
        <p:nvPicPr>
          <p:cNvPr id="3" name="Graphique 2" descr="Femme enceinte contour">
            <a:extLst>
              <a:ext uri="{FF2B5EF4-FFF2-40B4-BE49-F238E27FC236}">
                <a16:creationId xmlns:a16="http://schemas.microsoft.com/office/drawing/2014/main" id="{BB802634-E921-4B84-917A-D067ADD11C9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5086" y="3700361"/>
            <a:ext cx="914400" cy="914400"/>
          </a:xfrm>
          <a:prstGeom prst="rect">
            <a:avLst/>
          </a:prstGeom>
        </p:spPr>
      </p:pic>
      <p:pic>
        <p:nvPicPr>
          <p:cNvPr id="21" name="Graphique 20" descr="Femme contour">
            <a:extLst>
              <a:ext uri="{FF2B5EF4-FFF2-40B4-BE49-F238E27FC236}">
                <a16:creationId xmlns:a16="http://schemas.microsoft.com/office/drawing/2014/main" id="{876EDC32-9D34-4740-A062-6419BF6B59C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2286" y="3718792"/>
            <a:ext cx="914400" cy="9144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F5E9A8FC-73A0-4C12-B8EF-19330A11BDFB}"/>
              </a:ext>
            </a:extLst>
          </p:cNvPr>
          <p:cNvSpPr txBox="1"/>
          <p:nvPr/>
        </p:nvSpPr>
        <p:spPr>
          <a:xfrm>
            <a:off x="1964999" y="3759150"/>
            <a:ext cx="7924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/>
              </a:rPr>
              <a:t>21969 de femmes </a:t>
            </a:r>
            <a:r>
              <a:rPr lang="en-US" sz="2000" b="1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ont</a:t>
            </a: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été</a:t>
            </a: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consultées</a:t>
            </a:r>
            <a:r>
              <a:rPr lang="en-US" sz="2000" b="1" dirty="0">
                <a:solidFill>
                  <a:prstClr val="black"/>
                </a:solidFill>
                <a:latin typeface="Arial" pitchFamily="34" charset="0"/>
                <a:ea typeface="Geneva"/>
              </a:rPr>
              <a:t> avec le REC-Maternité</a:t>
            </a:r>
            <a:endParaRPr lang="en-US" sz="2000" dirty="0">
              <a:solidFill>
                <a:prstClr val="black"/>
              </a:solidFill>
              <a:latin typeface="Arial" pitchFamily="34" charset="0"/>
              <a:ea typeface="Geneva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dirty="0">
                <a:solidFill>
                  <a:prstClr val="black"/>
                </a:solidFill>
                <a:latin typeface="Arial" pitchFamily="34" charset="0"/>
                <a:ea typeface="Geneva"/>
              </a:rPr>
              <a:t>(</a:t>
            </a:r>
            <a:r>
              <a:rPr lang="en-US" sz="2000" i="1" dirty="0" err="1">
                <a:solidFill>
                  <a:prstClr val="black"/>
                </a:solidFill>
                <a:latin typeface="Arial" pitchFamily="34" charset="0"/>
                <a:ea typeface="Geneva"/>
              </a:rPr>
              <a:t>soit</a:t>
            </a:r>
            <a:r>
              <a:rPr lang="en-US" sz="2000" i="1" dirty="0">
                <a:solidFill>
                  <a:prstClr val="black"/>
                </a:solidFill>
                <a:latin typeface="Arial" pitchFamily="34" charset="0"/>
                <a:ea typeface="Geneva"/>
              </a:rPr>
              <a:t> 42% des femmes en age de procréer du DS)</a:t>
            </a:r>
          </a:p>
        </p:txBody>
      </p:sp>
    </p:spTree>
    <p:extLst>
      <p:ext uri="{BB962C8B-B14F-4D97-AF65-F5344CB8AC3E}">
        <p14:creationId xmlns:p14="http://schemas.microsoft.com/office/powerpoint/2010/main" val="3613868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7B108CC-FB88-4D62-8681-11A70AD657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198" y="352938"/>
            <a:ext cx="11483829" cy="55338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4/11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1522C9-5258-4F4D-9941-3C33C29454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585" y="801859"/>
            <a:ext cx="10415053" cy="4905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b="1" dirty="0">
                <a:solidFill>
                  <a:schemeClr val="tx1"/>
                </a:solidFill>
              </a:rPr>
              <a:t>Utilisation des formulaires digitalisés</a:t>
            </a:r>
          </a:p>
          <a:p>
            <a:pPr marL="0" indent="0">
              <a:buNone/>
            </a:pPr>
            <a:endParaRPr lang="fr-FR" sz="2800" dirty="0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203B583-5DD6-4A43-9BAD-A7B20AF791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3093"/>
              </p:ext>
            </p:extLst>
          </p:nvPr>
        </p:nvGraphicFramePr>
        <p:xfrm>
          <a:off x="541866" y="1128889"/>
          <a:ext cx="11270305" cy="4927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4547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1016</Words>
  <Application>Microsoft Office PowerPoint</Application>
  <PresentationFormat>Grand écran</PresentationFormat>
  <Paragraphs>180</Paragraphs>
  <Slides>21</Slides>
  <Notes>3</Notes>
  <HiddenSlides>2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Calisto MT</vt:lpstr>
      <vt:lpstr>Garamond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Aminata SAWADOGO OUEDRAOGO</dc:creator>
  <cp:lastModifiedBy>Mahamadou Fabrice HEBIE</cp:lastModifiedBy>
  <cp:revision>92</cp:revision>
  <dcterms:created xsi:type="dcterms:W3CDTF">2021-07-26T23:19:18Z</dcterms:created>
  <dcterms:modified xsi:type="dcterms:W3CDTF">2022-06-03T12:20:51Z</dcterms:modified>
</cp:coreProperties>
</file>