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6"/>
  </p:notesMasterIdLst>
  <p:sldIdLst>
    <p:sldId id="339" r:id="rId2"/>
    <p:sldId id="258" r:id="rId3"/>
    <p:sldId id="259" r:id="rId4"/>
    <p:sldId id="307" r:id="rId5"/>
    <p:sldId id="308" r:id="rId6"/>
    <p:sldId id="261" r:id="rId7"/>
    <p:sldId id="262" r:id="rId8"/>
    <p:sldId id="263" r:id="rId9"/>
    <p:sldId id="264" r:id="rId10"/>
    <p:sldId id="265" r:id="rId11"/>
    <p:sldId id="291" r:id="rId12"/>
    <p:sldId id="266" r:id="rId13"/>
    <p:sldId id="267" r:id="rId14"/>
    <p:sldId id="268" r:id="rId15"/>
    <p:sldId id="269" r:id="rId16"/>
    <p:sldId id="270" r:id="rId17"/>
    <p:sldId id="271" r:id="rId18"/>
    <p:sldId id="275" r:id="rId19"/>
    <p:sldId id="292" r:id="rId20"/>
    <p:sldId id="272" r:id="rId21"/>
    <p:sldId id="293" r:id="rId22"/>
    <p:sldId id="273" r:id="rId23"/>
    <p:sldId id="284" r:id="rId24"/>
    <p:sldId id="285" r:id="rId25"/>
    <p:sldId id="287" r:id="rId26"/>
    <p:sldId id="288" r:id="rId27"/>
    <p:sldId id="290" r:id="rId28"/>
    <p:sldId id="301" r:id="rId29"/>
    <p:sldId id="302" r:id="rId30"/>
    <p:sldId id="305" r:id="rId31"/>
    <p:sldId id="306" r:id="rId32"/>
    <p:sldId id="315" r:id="rId33"/>
    <p:sldId id="317" r:id="rId34"/>
    <p:sldId id="318" r:id="rId35"/>
    <p:sldId id="319" r:id="rId36"/>
    <p:sldId id="320" r:id="rId37"/>
    <p:sldId id="338" r:id="rId38"/>
    <p:sldId id="323" r:id="rId39"/>
    <p:sldId id="324" r:id="rId40"/>
    <p:sldId id="325" r:id="rId41"/>
    <p:sldId id="326" r:id="rId42"/>
    <p:sldId id="303" r:id="rId43"/>
    <p:sldId id="304" r:id="rId44"/>
    <p:sldId id="337" r:id="rId4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cer" initials="a" lastIdx="0" clrIdx="0">
    <p:extLst>
      <p:ext uri="{19B8F6BF-5375-455C-9EA6-DF929625EA0E}">
        <p15:presenceInfo xmlns:p15="http://schemas.microsoft.com/office/powerpoint/2012/main" userId="ac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69273" autoAdjust="0"/>
  </p:normalViewPr>
  <p:slideViewPr>
    <p:cSldViewPr snapToGrid="0">
      <p:cViewPr varScale="1">
        <p:scale>
          <a:sx n="51" d="100"/>
          <a:sy n="51" d="100"/>
        </p:scale>
        <p:origin x="1416" y="54"/>
      </p:cViewPr>
      <p:guideLst/>
    </p:cSldViewPr>
  </p:slideViewPr>
  <p:outlineViewPr>
    <p:cViewPr>
      <p:scale>
        <a:sx n="33" d="100"/>
        <a:sy n="33" d="100"/>
      </p:scale>
      <p:origin x="0" y="-17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856" y="78"/>
      </p:cViewPr>
      <p:guideLst/>
    </p:cSldViewPr>
  </p:notesViewPr>
  <p:gridSpacing cx="59999" cy="59999"/>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BB1CB2-4C47-47A7-8E04-4187FB4DCDBF}" type="datetimeFigureOut">
              <a:rPr lang="fr-FR" smtClean="0"/>
              <a:t>02/06/2022</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2AFF7A-8F86-4394-AFDB-53B03174916E}" type="slidenum">
              <a:rPr lang="fr-FR" smtClean="0"/>
              <a:t>‹N°›</a:t>
            </a:fld>
            <a:endParaRPr lang="fr-FR" dirty="0"/>
          </a:p>
        </p:txBody>
      </p:sp>
    </p:spTree>
    <p:extLst>
      <p:ext uri="{BB962C8B-B14F-4D97-AF65-F5344CB8AC3E}">
        <p14:creationId xmlns:p14="http://schemas.microsoft.com/office/powerpoint/2010/main" val="1445721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1</a:t>
            </a:fld>
            <a:endParaRPr lang="fr-FR" dirty="0"/>
          </a:p>
        </p:txBody>
      </p:sp>
    </p:spTree>
    <p:extLst>
      <p:ext uri="{BB962C8B-B14F-4D97-AF65-F5344CB8AC3E}">
        <p14:creationId xmlns:p14="http://schemas.microsoft.com/office/powerpoint/2010/main" val="34105725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2400" b="1" baseline="0" dirty="0" smtClean="0">
                <a:latin typeface="Times New Roman" panose="02020603050405020304" pitchFamily="18" charset="0"/>
                <a:cs typeface="Times New Roman" panose="02020603050405020304" pitchFamily="18" charset="0"/>
              </a:rPr>
              <a:t>au </a:t>
            </a:r>
            <a:r>
              <a:rPr lang="fr-FR" sz="2400" b="1" baseline="0" dirty="0" smtClean="0">
                <a:latin typeface="Times New Roman" panose="02020603050405020304" pitchFamily="18" charset="0"/>
                <a:cs typeface="Times New Roman" panose="02020603050405020304" pitchFamily="18" charset="0"/>
              </a:rPr>
              <a:t>30 Juin 2021. </a:t>
            </a:r>
            <a:endParaRPr lang="fr-FR" sz="2400" b="1"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10</a:t>
            </a:fld>
            <a:endParaRPr lang="fr-FR" dirty="0"/>
          </a:p>
        </p:txBody>
      </p:sp>
    </p:spTree>
    <p:extLst>
      <p:ext uri="{BB962C8B-B14F-4D97-AF65-F5344CB8AC3E}">
        <p14:creationId xmlns:p14="http://schemas.microsoft.com/office/powerpoint/2010/main" val="3414693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11</a:t>
            </a:fld>
            <a:endParaRPr lang="fr-FR" dirty="0"/>
          </a:p>
        </p:txBody>
      </p:sp>
    </p:spTree>
    <p:extLst>
      <p:ext uri="{BB962C8B-B14F-4D97-AF65-F5344CB8AC3E}">
        <p14:creationId xmlns:p14="http://schemas.microsoft.com/office/powerpoint/2010/main" val="3960744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12</a:t>
            </a:fld>
            <a:endParaRPr lang="fr-FR" dirty="0"/>
          </a:p>
        </p:txBody>
      </p:sp>
    </p:spTree>
    <p:extLst>
      <p:ext uri="{BB962C8B-B14F-4D97-AF65-F5344CB8AC3E}">
        <p14:creationId xmlns:p14="http://schemas.microsoft.com/office/powerpoint/2010/main" val="2487707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FR"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13</a:t>
            </a:fld>
            <a:endParaRPr lang="fr-FR" dirty="0"/>
          </a:p>
        </p:txBody>
      </p:sp>
    </p:spTree>
    <p:extLst>
      <p:ext uri="{BB962C8B-B14F-4D97-AF65-F5344CB8AC3E}">
        <p14:creationId xmlns:p14="http://schemas.microsoft.com/office/powerpoint/2010/main" val="13456387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sz="2800" b="1"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14</a:t>
            </a:fld>
            <a:endParaRPr lang="fr-FR" dirty="0"/>
          </a:p>
        </p:txBody>
      </p:sp>
    </p:spTree>
    <p:extLst>
      <p:ext uri="{BB962C8B-B14F-4D97-AF65-F5344CB8AC3E}">
        <p14:creationId xmlns:p14="http://schemas.microsoft.com/office/powerpoint/2010/main" val="21109788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sz="2800" b="1"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15</a:t>
            </a:fld>
            <a:endParaRPr lang="fr-FR" dirty="0"/>
          </a:p>
        </p:txBody>
      </p:sp>
    </p:spTree>
    <p:extLst>
      <p:ext uri="{BB962C8B-B14F-4D97-AF65-F5344CB8AC3E}">
        <p14:creationId xmlns:p14="http://schemas.microsoft.com/office/powerpoint/2010/main" val="34007709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16</a:t>
            </a:fld>
            <a:endParaRPr lang="fr-FR" dirty="0"/>
          </a:p>
        </p:txBody>
      </p:sp>
    </p:spTree>
    <p:extLst>
      <p:ext uri="{BB962C8B-B14F-4D97-AF65-F5344CB8AC3E}">
        <p14:creationId xmlns:p14="http://schemas.microsoft.com/office/powerpoint/2010/main" val="21839791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mn-lt"/>
                <a:ea typeface="+mn-ea"/>
                <a:cs typeface="+mn-cs"/>
              </a:rPr>
              <a:t>La tranche d'âge la plus représentée était celle inférieur à 30 ans avec un taux de  59,7 %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mn-lt"/>
                <a:ea typeface="+mn-ea"/>
                <a:cs typeface="+mn-cs"/>
              </a:rPr>
              <a:t>L’âge moyen de nos patientes était de 27,8 ans avec des extrême de 16 et 44 ans avec les sans activités rémunératrices a un taux de 79,7 %.</a:t>
            </a:r>
          </a:p>
          <a:p>
            <a:endParaRPr lang="fr-FR"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17</a:t>
            </a:fld>
            <a:endParaRPr lang="fr-FR" dirty="0"/>
          </a:p>
        </p:txBody>
      </p:sp>
    </p:spTree>
    <p:extLst>
      <p:ext uri="{BB962C8B-B14F-4D97-AF65-F5344CB8AC3E}">
        <p14:creationId xmlns:p14="http://schemas.microsoft.com/office/powerpoint/2010/main" val="25000082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Cependant, 71 %  des patientes décédées étaient non scolarisées.</a:t>
            </a:r>
            <a:endParaRPr lang="fr-FR"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mn-lt"/>
                <a:ea typeface="+mn-ea"/>
                <a:cs typeface="+mn-cs"/>
              </a:rPr>
              <a:t>89 % des femmes décédées menaient une vie maritale.</a:t>
            </a:r>
          </a:p>
          <a:p>
            <a:endParaRPr lang="fr-FR" baseline="0" dirty="0" smtClean="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mn-lt"/>
                <a:ea typeface="+mn-ea"/>
                <a:cs typeface="+mn-cs"/>
              </a:rPr>
              <a:t>La majorité des femmes décédées résidaient à Ouagadougou soit un taux de 51,1 % .</a:t>
            </a:r>
            <a:endParaRPr kumimoji="0" lang="fr-FR" sz="1200" b="0" i="0" u="none" strike="noStrike" kern="1200" cap="none" spc="0" normalizeH="0" baseline="0" noProof="0" dirty="0" smtClean="0">
              <a:ln>
                <a:noFill/>
              </a:ln>
              <a:solidFill>
                <a:prstClr val="black"/>
              </a:solidFill>
              <a:effectLst/>
              <a:uLnTx/>
              <a:uFillTx/>
              <a:latin typeface="+mn-lt"/>
              <a:ea typeface="+mn-ea"/>
              <a:cs typeface="+mn-cs"/>
            </a:endParaRPr>
          </a:p>
          <a:p>
            <a:endParaRPr lang="fr-FR" sz="2800" b="1" dirty="0" smtClean="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En effet, 63,1 % des patientes avaient au moins 3 gestes avec le geste moyen qui était de 3,6 et des extrêmes de 1 à 10.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La parité moyenne était de 2,2 avec des extrêmes de 0 à 9. et les nullipares étant les plus représentées avec 25,6 %.</a:t>
            </a:r>
          </a:p>
          <a:p>
            <a:endParaRPr lang="fr-FR"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18</a:t>
            </a:fld>
            <a:endParaRPr lang="fr-FR" dirty="0"/>
          </a:p>
        </p:txBody>
      </p:sp>
    </p:spTree>
    <p:extLst>
      <p:ext uri="{BB962C8B-B14F-4D97-AF65-F5344CB8AC3E}">
        <p14:creationId xmlns:p14="http://schemas.microsoft.com/office/powerpoint/2010/main" val="933780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1" i="0" u="none" strike="noStrike" kern="1200" cap="none" spc="0" normalizeH="0" baseline="0" noProof="0" dirty="0" smtClean="0">
                <a:ln>
                  <a:noFill/>
                </a:ln>
                <a:solidFill>
                  <a:prstClr val="black"/>
                </a:solidFill>
                <a:effectLst/>
                <a:uLnTx/>
                <a:uFillTx/>
                <a:latin typeface="+mn-lt"/>
                <a:ea typeface="+mn-ea"/>
                <a:cs typeface="+mn-cs"/>
              </a:rPr>
              <a:t>Le mode d’admission était dominé par les référées soit un taux de 84,6 %.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2800" b="1"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La journée et l’hémorragie étaient respectivement le moment d’admission et le motif d’admission les plus représentés avec un taux de 58,4 et 27,2 %.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1" i="0" u="none" strike="noStrike" kern="1200" cap="none" spc="0" normalizeH="0" baseline="0" noProof="0" dirty="0" smtClean="0">
                <a:ln>
                  <a:noFill/>
                </a:ln>
                <a:solidFill>
                  <a:prstClr val="black"/>
                </a:solidFill>
                <a:effectLst/>
                <a:uLnTx/>
                <a:uFillTx/>
                <a:latin typeface="+mn-lt"/>
                <a:ea typeface="+mn-ea"/>
                <a:cs typeface="+mn-cs"/>
              </a:rPr>
              <a:t>L’âge gestationnel moyen était de 32,41 semaines d’aménorrhée avec des extrêmes de 9 à 41 SA.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1" i="0" u="none" strike="noStrike" kern="1200" cap="none" spc="0" normalizeH="0" baseline="0" noProof="0" dirty="0" smtClean="0">
                <a:ln>
                  <a:noFill/>
                </a:ln>
                <a:solidFill>
                  <a:prstClr val="black"/>
                </a:solidFill>
                <a:effectLst/>
                <a:uLnTx/>
                <a:uFillTx/>
                <a:latin typeface="+mn-lt"/>
                <a:ea typeface="+mn-ea"/>
                <a:cs typeface="+mn-cs"/>
              </a:rPr>
              <a:t>La majorité soit 80,5 % des femmes avaient atteint un âge gestationnel supérieur à 28 semaines d’aménorrhées.</a:t>
            </a:r>
            <a:endParaRPr kumimoji="0" lang="fr-FR"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19</a:t>
            </a:fld>
            <a:endParaRPr lang="fr-FR" dirty="0"/>
          </a:p>
        </p:txBody>
      </p:sp>
    </p:spTree>
    <p:extLst>
      <p:ext uri="{BB962C8B-B14F-4D97-AF65-F5344CB8AC3E}">
        <p14:creationId xmlns:p14="http://schemas.microsoft.com/office/powerpoint/2010/main" val="2496420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2</a:t>
            </a:fld>
            <a:endParaRPr lang="fr-FR" dirty="0"/>
          </a:p>
        </p:txBody>
      </p:sp>
    </p:spTree>
    <p:extLst>
      <p:ext uri="{BB962C8B-B14F-4D97-AF65-F5344CB8AC3E}">
        <p14:creationId xmlns:p14="http://schemas.microsoft.com/office/powerpoint/2010/main" val="13351702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fr-FR" sz="2800" b="1" i="0" u="none" strike="noStrike" kern="1200" cap="none" spc="0" normalizeH="0" baseline="0" noProof="0" dirty="0" smtClean="0">
                <a:ln>
                  <a:noFill/>
                </a:ln>
                <a:solidFill>
                  <a:prstClr val="black"/>
                </a:solidFill>
                <a:effectLst/>
                <a:uLnTx/>
                <a:uFillTx/>
                <a:latin typeface="+mn-lt"/>
                <a:ea typeface="+mn-ea"/>
                <a:cs typeface="+mn-cs"/>
              </a:rPr>
              <a:t>Plus de la moitié des femmes soit 52,9 % avaient un mauvais état général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fr-FR" sz="2800" b="1" i="0" u="none" strike="noStrike" kern="1200" cap="none" spc="0" normalizeH="0" baseline="0" noProof="0" dirty="0" smtClean="0">
                <a:ln>
                  <a:noFill/>
                </a:ln>
                <a:solidFill>
                  <a:prstClr val="black"/>
                </a:solidFill>
                <a:effectLst/>
                <a:uLnTx/>
                <a:uFillTx/>
                <a:latin typeface="+mn-lt"/>
                <a:ea typeface="+mn-ea"/>
                <a:cs typeface="+mn-cs"/>
              </a:rPr>
              <a:t>Et  74,3 % étaient dans un état d’anémie à l’admission.</a:t>
            </a:r>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20</a:t>
            </a:fld>
            <a:endParaRPr lang="fr-FR" dirty="0"/>
          </a:p>
        </p:txBody>
      </p:sp>
    </p:spTree>
    <p:extLst>
      <p:ext uri="{BB962C8B-B14F-4D97-AF65-F5344CB8AC3E}">
        <p14:creationId xmlns:p14="http://schemas.microsoft.com/office/powerpoint/2010/main" val="3316572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mn-lt"/>
                <a:ea typeface="+mn-ea"/>
                <a:cs typeface="+mn-cs"/>
              </a:rPr>
              <a:t>Le travail d’accouchement spontané constituait le diagnostic le plus retenu.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mn-lt"/>
                <a:ea typeface="+mn-ea"/>
                <a:cs typeface="+mn-cs"/>
              </a:rPr>
              <a:t>En effet 52,1 % de nos patientes avaient accouchées par voie basse. </a:t>
            </a:r>
            <a:endParaRPr lang="fr-FR"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21</a:t>
            </a:fld>
            <a:endParaRPr lang="fr-FR" dirty="0"/>
          </a:p>
        </p:txBody>
      </p:sp>
    </p:spTree>
    <p:extLst>
      <p:ext uri="{BB962C8B-B14F-4D97-AF65-F5344CB8AC3E}">
        <p14:creationId xmlns:p14="http://schemas.microsoft.com/office/powerpoint/2010/main" val="2172760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mn-lt"/>
                <a:ea typeface="+mn-ea"/>
                <a:cs typeface="+mn-cs"/>
              </a:rPr>
              <a:t>les nouveau-né vivant étaient de 60,3 %.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72,6% des patientes étaient décédées dans le post partum Et </a:t>
            </a:r>
            <a:r>
              <a:rPr kumimoji="0" lang="fr-FR" sz="1200" b="1" i="0" u="none" strike="noStrike" kern="1200" cap="none" spc="0" normalizeH="0" baseline="0" noProof="0" dirty="0" smtClean="0">
                <a:ln>
                  <a:noFill/>
                </a:ln>
                <a:solidFill>
                  <a:prstClr val="black"/>
                </a:solidFill>
                <a:effectLst/>
                <a:uLnTx/>
                <a:uFillTx/>
                <a:latin typeface="+mn-lt"/>
                <a:ea typeface="+mn-ea"/>
                <a:cs typeface="+mn-cs"/>
              </a:rPr>
              <a:t>67,3 % durant la garde.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mn-lt"/>
                <a:ea typeface="+mn-ea"/>
                <a:cs typeface="+mn-cs"/>
              </a:rPr>
              <a:t>Quant au délai de survenu du décès, plus de la moitié des femmes (52,4 %) étaient décédées durant les 24 premières heures.</a:t>
            </a:r>
          </a:p>
          <a:p>
            <a:endParaRPr kumimoji="0" lang="fr-FR" sz="1200" b="1"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22</a:t>
            </a:fld>
            <a:endParaRPr lang="fr-FR" dirty="0"/>
          </a:p>
        </p:txBody>
      </p:sp>
    </p:spTree>
    <p:extLst>
      <p:ext uri="{BB962C8B-B14F-4D97-AF65-F5344CB8AC3E}">
        <p14:creationId xmlns:p14="http://schemas.microsoft.com/office/powerpoint/2010/main" val="26407875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marR="0" lvl="0" indent="-171450" algn="l" defTabSz="91435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1" i="0" u="none" strike="noStrike" kern="1200" cap="none" spc="0" normalizeH="0" baseline="0" noProof="0" dirty="0" smtClean="0">
                <a:ln>
                  <a:noFill/>
                </a:ln>
                <a:solidFill>
                  <a:prstClr val="black"/>
                </a:solidFill>
                <a:effectLst/>
                <a:uLnTx/>
                <a:uFillTx/>
                <a:latin typeface="+mn-lt"/>
                <a:ea typeface="+mn-ea"/>
                <a:cs typeface="+mn-cs"/>
              </a:rPr>
              <a:t>Les causes directes étaient représentées par les hémorragies à hauteur de 60 % avec les complications d’HTA et des infections à un taux identique de 13,8 %.</a:t>
            </a:r>
          </a:p>
          <a:p>
            <a:pPr marL="0" marR="0" lvl="0" indent="0" algn="l" defTabSz="914351" rtl="0" eaLnBrk="1" fontAlgn="auto" latinLnBrk="0" hangingPunct="1">
              <a:lnSpc>
                <a:spcPct val="100000"/>
              </a:lnSpc>
              <a:spcBef>
                <a:spcPts val="0"/>
              </a:spcBef>
              <a:spcAft>
                <a:spcPts val="0"/>
              </a:spcAft>
              <a:buClrTx/>
              <a:buSzTx/>
              <a:buFontTx/>
              <a:buNone/>
              <a:tabLst/>
              <a:defRPr/>
            </a:pPr>
            <a:endParaRPr kumimoji="0" lang="fr-FR" sz="1200" b="1"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1" i="0" u="none" strike="noStrike" kern="1200" cap="none" spc="0" normalizeH="0" baseline="0" noProof="0" dirty="0" smtClean="0">
                <a:ln>
                  <a:noFill/>
                </a:ln>
                <a:solidFill>
                  <a:prstClr val="black"/>
                </a:solidFill>
                <a:effectLst/>
                <a:uLnTx/>
                <a:uFillTx/>
                <a:latin typeface="+mn-lt"/>
                <a:ea typeface="+mn-ea"/>
                <a:cs typeface="+mn-cs"/>
              </a:rPr>
              <a:t>Quant aux causes indirectes, elles étaient représentées par le paludisme en tète de liste avec 22,6 % suivi de l’anémie chronique et de l’hémoglobinopathie respectivement de 20,8 % et de 17%.</a:t>
            </a:r>
          </a:p>
          <a:p>
            <a:pPr marL="0" marR="0" lvl="0" indent="0" algn="l" defTabSz="914351" rtl="0" eaLnBrk="1" fontAlgn="auto" latinLnBrk="0" hangingPunct="1">
              <a:lnSpc>
                <a:spcPct val="100000"/>
              </a:lnSpc>
              <a:spcBef>
                <a:spcPts val="0"/>
              </a:spcBef>
              <a:spcAft>
                <a:spcPts val="0"/>
              </a:spcAft>
              <a:buClrTx/>
              <a:buSzTx/>
              <a:buFontTx/>
              <a:buNone/>
              <a:tabLst/>
              <a:defRPr/>
            </a:pPr>
            <a:endParaRPr kumimoji="0" lang="fr-FR" sz="1200" b="1" i="0" u="none" strike="noStrike" kern="1200" cap="none" spc="0" normalizeH="0" baseline="0" noProof="0" dirty="0" smtClean="0">
              <a:ln>
                <a:noFill/>
              </a:ln>
              <a:solidFill>
                <a:prstClr val="black"/>
              </a:solidFill>
              <a:effectLst/>
              <a:uLnTx/>
              <a:uFillTx/>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23</a:t>
            </a:fld>
            <a:endParaRPr lang="fr-FR" dirty="0"/>
          </a:p>
        </p:txBody>
      </p:sp>
    </p:spTree>
    <p:extLst>
      <p:ext uri="{BB962C8B-B14F-4D97-AF65-F5344CB8AC3E}">
        <p14:creationId xmlns:p14="http://schemas.microsoft.com/office/powerpoint/2010/main" val="10133796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Du point de vue suivi de la grossesse, le nombre de Consultation Prénatale moyen était de 3,3 avec des extrêmes de 1 à 5.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76 % des femmes avaient réalisé au moins 3 Consultations prénatales.</a:t>
            </a:r>
          </a:p>
          <a:p>
            <a:r>
              <a:rPr lang="fr-FR" b="1" dirty="0" smtClean="0"/>
              <a:t>17,8</a:t>
            </a:r>
            <a:r>
              <a:rPr lang="fr-FR" b="1" baseline="0" dirty="0" smtClean="0"/>
              <a:t> % de nos patientes avaient un antécédent d’utérus cicatriciel.</a:t>
            </a:r>
          </a:p>
          <a:p>
            <a:r>
              <a:rPr lang="fr-FR" sz="1200" b="1" dirty="0" smtClean="0">
                <a:effectLst/>
                <a:latin typeface="Times New Roman" panose="02020603050405020304" pitchFamily="18" charset="0"/>
                <a:ea typeface="Calibri" panose="020F0502020204030204" pitchFamily="34" charset="0"/>
              </a:rPr>
              <a:t>En effet, 90 % de</a:t>
            </a:r>
            <a:r>
              <a:rPr lang="fr-FR" sz="1200" b="1" baseline="0" dirty="0" smtClean="0">
                <a:effectLst/>
                <a:latin typeface="Times New Roman" panose="02020603050405020304" pitchFamily="18" charset="0"/>
                <a:ea typeface="Calibri" panose="020F0502020204030204" pitchFamily="34" charset="0"/>
              </a:rPr>
              <a:t> nos</a:t>
            </a:r>
            <a:r>
              <a:rPr lang="fr-FR" sz="1200" b="1" dirty="0" smtClean="0">
                <a:effectLst/>
                <a:latin typeface="Times New Roman" panose="02020603050405020304" pitchFamily="18" charset="0"/>
                <a:ea typeface="Calibri" panose="020F0502020204030204" pitchFamily="34" charset="0"/>
              </a:rPr>
              <a:t> patientes décédées avaient consultées dans les 24h après l’apparition des symptômes.</a:t>
            </a:r>
          </a:p>
          <a:p>
            <a:pPr algn="just">
              <a:lnSpc>
                <a:spcPct val="150000"/>
              </a:lnSpc>
              <a:spcAft>
                <a:spcPts val="800"/>
              </a:spcAft>
              <a:tabLst>
                <a:tab pos="5222875" algn="l"/>
              </a:tabLst>
            </a:pPr>
            <a:r>
              <a:rPr lang="fr-FR" sz="1200" b="1" dirty="0" smtClean="0">
                <a:effectLst/>
                <a:latin typeface="Times New Roman" panose="02020603050405020304" pitchFamily="18" charset="0"/>
              </a:rPr>
              <a:t>Et</a:t>
            </a:r>
            <a:r>
              <a:rPr lang="fr-FR" sz="1200" b="1" baseline="0" dirty="0" smtClean="0">
                <a:effectLst/>
                <a:latin typeface="Times New Roman" panose="02020603050405020304" pitchFamily="18" charset="0"/>
              </a:rPr>
              <a:t> </a:t>
            </a:r>
            <a:r>
              <a:rPr lang="fr-FR" sz="1200" b="1" dirty="0" smtClean="0">
                <a:effectLst/>
                <a:latin typeface="Times New Roman" panose="02020603050405020304" pitchFamily="18" charset="0"/>
                <a:ea typeface="Calibri" panose="020F0502020204030204" pitchFamily="34" charset="0"/>
                <a:cs typeface="Times New Roman" panose="02020603050405020304" pitchFamily="18" charset="0"/>
              </a:rPr>
              <a:t>88,5% ont</a:t>
            </a:r>
            <a:r>
              <a:rPr lang="fr-FR" sz="12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fr-FR" sz="1200" b="1" dirty="0" smtClean="0">
                <a:effectLst/>
                <a:latin typeface="Times New Roman" panose="02020603050405020304" pitchFamily="18" charset="0"/>
                <a:ea typeface="Calibri" panose="020F0502020204030204" pitchFamily="34" charset="0"/>
                <a:cs typeface="Times New Roman" panose="02020603050405020304" pitchFamily="18" charset="0"/>
              </a:rPr>
              <a:t>été référées</a:t>
            </a:r>
            <a:r>
              <a:rPr lang="fr-FR" sz="12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 ou </a:t>
            </a:r>
            <a:r>
              <a:rPr lang="fr-FR" sz="1200" b="1" dirty="0" smtClean="0">
                <a:effectLst/>
                <a:latin typeface="Times New Roman" panose="02020603050405020304" pitchFamily="18" charset="0"/>
                <a:ea typeface="Calibri" panose="020F0502020204030204" pitchFamily="34" charset="0"/>
                <a:cs typeface="Times New Roman" panose="02020603050405020304" pitchFamily="18" charset="0"/>
              </a:rPr>
              <a:t>évacuées durant les 24</a:t>
            </a:r>
            <a:r>
              <a:rPr lang="fr-FR" sz="12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 premières heures</a:t>
            </a:r>
            <a:r>
              <a:rPr lang="fr-FR" sz="1200" b="1" dirty="0" smtClean="0">
                <a:effectLst/>
                <a:latin typeface="Times New Roman" panose="02020603050405020304" pitchFamily="18" charset="0"/>
                <a:ea typeface="Calibri" panose="020F0502020204030204" pitchFamily="34" charset="0"/>
                <a:cs typeface="Times New Roman" panose="02020603050405020304" pitchFamily="18" charset="0"/>
              </a:rPr>
              <a:t> après la consultation.</a:t>
            </a:r>
            <a:endParaRPr lang="fr-FR" sz="1050" b="1"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fr-FR" b="1" dirty="0" smtClean="0"/>
          </a:p>
          <a:p>
            <a:endParaRPr lang="fr-FR" b="1"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24</a:t>
            </a:fld>
            <a:endParaRPr lang="fr-FR" dirty="0"/>
          </a:p>
        </p:txBody>
      </p:sp>
    </p:spTree>
    <p:extLst>
      <p:ext uri="{BB962C8B-B14F-4D97-AF65-F5344CB8AC3E}">
        <p14:creationId xmlns:p14="http://schemas.microsoft.com/office/powerpoint/2010/main" val="12212931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1" kern="1200" dirty="0" smtClean="0">
                <a:solidFill>
                  <a:schemeClr val="tx1"/>
                </a:solidFill>
                <a:effectLst/>
                <a:latin typeface="+mn-lt"/>
                <a:ea typeface="+mn-ea"/>
                <a:cs typeface="+mn-cs"/>
              </a:rPr>
              <a:t>Le délai moyen du premier contact avec le personnel était de 9,42 minutes avec des extrêmes de 0 à75 minutes. Les patientes qui ont été vues par un personnel de santé dans un délai &lt;30 minutes représentaient 88,2% des</a:t>
            </a:r>
            <a:r>
              <a:rPr lang="fr-FR" sz="1200" b="1" kern="1200" baseline="0" dirty="0" smtClean="0">
                <a:solidFill>
                  <a:schemeClr val="tx1"/>
                </a:solidFill>
                <a:effectLst/>
                <a:latin typeface="+mn-lt"/>
                <a:ea typeface="+mn-ea"/>
                <a:cs typeface="+mn-cs"/>
              </a:rPr>
              <a:t> cas</a:t>
            </a:r>
            <a:r>
              <a:rPr lang="fr-FR" sz="1200" b="1" kern="1200" dirty="0" smtClean="0">
                <a:solidFill>
                  <a:schemeClr val="tx1"/>
                </a:solidFill>
                <a:effectLst/>
                <a:latin typeface="+mn-lt"/>
                <a:ea typeface="+mn-ea"/>
                <a:cs typeface="+mn-cs"/>
              </a:rPr>
              <a:t>. Le délai moyen de l’administration des soins aux patientes décédées était de 40,14 minutes avec des extrêmes de 0 à 12h. Les patientes qui avaient reçu des soins dans un délai &lt;30 minutes représentaient 63,4% des</a:t>
            </a:r>
            <a:r>
              <a:rPr lang="fr-FR" sz="1200" b="1" kern="1200" baseline="0" dirty="0" smtClean="0">
                <a:solidFill>
                  <a:schemeClr val="tx1"/>
                </a:solidFill>
                <a:effectLst/>
                <a:latin typeface="+mn-lt"/>
                <a:ea typeface="+mn-ea"/>
                <a:cs typeface="+mn-cs"/>
              </a:rPr>
              <a:t> cas</a:t>
            </a:r>
            <a:r>
              <a:rPr lang="fr-FR" sz="1200" b="1" kern="1200" dirty="0" smtClean="0">
                <a:solidFill>
                  <a:schemeClr val="tx1"/>
                </a:solidFill>
                <a:effectLst/>
                <a:latin typeface="+mn-lt"/>
                <a:ea typeface="+mn-ea"/>
                <a:cs typeface="+mn-cs"/>
              </a:rPr>
              <a:t>. </a:t>
            </a:r>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25</a:t>
            </a:fld>
            <a:endParaRPr lang="fr-FR" dirty="0"/>
          </a:p>
        </p:txBody>
      </p:sp>
    </p:spTree>
    <p:extLst>
      <p:ext uri="{BB962C8B-B14F-4D97-AF65-F5344CB8AC3E}">
        <p14:creationId xmlns:p14="http://schemas.microsoft.com/office/powerpoint/2010/main" val="16805114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smtClean="0"/>
              <a:t>En ce qui concerne</a:t>
            </a:r>
            <a:r>
              <a:rPr lang="fr-FR" b="1" baseline="0" dirty="0" smtClean="0"/>
              <a:t> la disponibilité des ressources, le manque de produits sanguin labiles représentait 4,8 %.</a:t>
            </a:r>
          </a:p>
          <a:p>
            <a:r>
              <a:rPr lang="fr-FR" b="1" baseline="0" dirty="0" smtClean="0"/>
              <a:t> </a:t>
            </a:r>
          </a:p>
          <a:p>
            <a:r>
              <a:rPr lang="fr-FR" b="1" baseline="0" dirty="0" smtClean="0"/>
              <a:t>Le long délai à la référence, à la prise en charge et à la consultation étaient les principaux facteurs contributifs au décès à des taux respectifs de 70,1 %, 38 % et 28,3 %.</a:t>
            </a:r>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26</a:t>
            </a:fld>
            <a:endParaRPr lang="fr-FR" dirty="0"/>
          </a:p>
        </p:txBody>
      </p:sp>
    </p:spTree>
    <p:extLst>
      <p:ext uri="{BB962C8B-B14F-4D97-AF65-F5344CB8AC3E}">
        <p14:creationId xmlns:p14="http://schemas.microsoft.com/office/powerpoint/2010/main" val="23783254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2800" b="1" smtClean="0">
                <a:latin typeface="Times New Roman" panose="02020603050405020304" pitchFamily="18" charset="0"/>
                <a:cs typeface="Times New Roman" panose="02020603050405020304" pitchFamily="18" charset="0"/>
              </a:rPr>
              <a:t>Madame</a:t>
            </a:r>
            <a:r>
              <a:rPr lang="fr-FR" sz="2800" b="1" baseline="0" smtClean="0">
                <a:latin typeface="Times New Roman" panose="02020603050405020304" pitchFamily="18" charset="0"/>
                <a:cs typeface="Times New Roman" panose="02020603050405020304" pitchFamily="18" charset="0"/>
              </a:rPr>
              <a:t> la présidente du jury, honorables maitres et juges, au vu de ces résultats quels discussions avons-nous menés?</a:t>
            </a:r>
            <a:endParaRPr lang="fr-FR" sz="2800" b="1"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27</a:t>
            </a:fld>
            <a:endParaRPr lang="fr-FR" dirty="0"/>
          </a:p>
        </p:txBody>
      </p:sp>
    </p:spTree>
    <p:extLst>
      <p:ext uri="{BB962C8B-B14F-4D97-AF65-F5344CB8AC3E}">
        <p14:creationId xmlns:p14="http://schemas.microsoft.com/office/powerpoint/2010/main" val="1944907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fr-FR" sz="3600"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r>
              <a:rPr lang="fr-FR" sz="1200" kern="1200" dirty="0" smtClean="0">
                <a:solidFill>
                  <a:schemeClr val="tx1"/>
                </a:solidFill>
                <a:effectLst/>
                <a:latin typeface="+mn-lt"/>
                <a:ea typeface="+mn-ea"/>
                <a:cs typeface="+mn-cs"/>
              </a:rPr>
              <a:t>Le caractère rétrospectif de la collecte des données que nous avons faite ne nous a pas permis d’avoir toutes les informations, du fait du remplissage incomplet et du mauvais archivage des dossiers</a:t>
            </a:r>
            <a:r>
              <a:rPr lang="fr-FR" sz="1200" kern="1200" baseline="0" dirty="0" smtClean="0">
                <a:solidFill>
                  <a:schemeClr val="tx1"/>
                </a:solidFill>
                <a:effectLst/>
                <a:latin typeface="+mn-lt"/>
                <a:ea typeface="+mn-ea"/>
                <a:cs typeface="+mn-cs"/>
              </a:rPr>
              <a:t> avec l’absence de </a:t>
            </a:r>
            <a:r>
              <a:rPr lang="fr-FR" sz="1200" kern="1200" dirty="0" smtClean="0">
                <a:solidFill>
                  <a:schemeClr val="tx1"/>
                </a:solidFill>
                <a:effectLst/>
                <a:latin typeface="+mn-lt"/>
                <a:ea typeface="+mn-ea"/>
                <a:cs typeface="+mn-cs"/>
              </a:rPr>
              <a:t>certains dossiers . </a:t>
            </a:r>
            <a:endParaRPr lang="fr-FR" sz="1200"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mn-lt"/>
                <a:ea typeface="+mn-ea"/>
                <a:cs typeface="+mn-cs"/>
              </a:rPr>
              <a:t>Malgré ces difficultés, nous avons pu colliger 187 dossiers de décès maternels et nous avons comparé nos résultats à ceux de la littérature.</a:t>
            </a:r>
          </a:p>
          <a:p>
            <a:endParaRPr lang="fr-FR"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28</a:t>
            </a:fld>
            <a:endParaRPr lang="fr-FR" dirty="0"/>
          </a:p>
        </p:txBody>
      </p:sp>
    </p:spTree>
    <p:extLst>
      <p:ext uri="{BB962C8B-B14F-4D97-AF65-F5344CB8AC3E}">
        <p14:creationId xmlns:p14="http://schemas.microsoft.com/office/powerpoint/2010/main" val="27947954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1" dirty="0" smtClean="0">
                <a:effectLst/>
                <a:latin typeface="Times New Roman" panose="02020603050405020304" pitchFamily="18" charset="0"/>
                <a:ea typeface="Calibri" panose="020F0502020204030204" pitchFamily="34" charset="0"/>
              </a:rPr>
              <a:t>Le ratio de la mortalité maternelle enregistré au cours des 04 années était de 1102,7 pour 100 000 NV. </a:t>
            </a:r>
          </a:p>
          <a:p>
            <a:pPr marL="171450" indent="-171450">
              <a:buFont typeface="Arial" panose="020B0604020202020204" pitchFamily="34" charset="0"/>
              <a:buChar char="•"/>
            </a:pPr>
            <a:r>
              <a:rPr lang="fr-FR" sz="1200" kern="1200" dirty="0" smtClean="0">
                <a:solidFill>
                  <a:schemeClr val="tx1"/>
                </a:solidFill>
                <a:effectLst/>
                <a:latin typeface="+mn-lt"/>
                <a:ea typeface="+mn-ea"/>
                <a:cs typeface="+mn-cs"/>
              </a:rPr>
              <a:t>Ce résultat est similaire à celui retrouvé par Kain D. et al. au Centre Hospitalier Universitaire Yalgado Ouedraogo au Burkina Faso en 2012 qui avait</a:t>
            </a:r>
            <a:r>
              <a:rPr lang="fr-FR" sz="1200" kern="1200" baseline="0" dirty="0" smtClean="0">
                <a:solidFill>
                  <a:schemeClr val="tx1"/>
                </a:solidFill>
                <a:effectLst/>
                <a:latin typeface="+mn-lt"/>
                <a:ea typeface="+mn-ea"/>
                <a:cs typeface="+mn-cs"/>
              </a:rPr>
              <a:t> rapporté</a:t>
            </a:r>
            <a:r>
              <a:rPr lang="fr-FR" sz="1200" kern="1200" dirty="0" smtClean="0">
                <a:solidFill>
                  <a:schemeClr val="tx1"/>
                </a:solidFill>
                <a:effectLst/>
                <a:latin typeface="+mn-lt"/>
                <a:ea typeface="+mn-ea"/>
                <a:cs typeface="+mn-cs"/>
              </a:rPr>
              <a:t> 1147 pour 100.000 NV</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smtClean="0">
                <a:solidFill>
                  <a:schemeClr val="tx1"/>
                </a:solidFill>
                <a:effectLst/>
                <a:latin typeface="+mn-lt"/>
                <a:ea typeface="+mn-ea"/>
                <a:cs typeface="+mn-cs"/>
              </a:rPr>
              <a:t>Par</a:t>
            </a:r>
            <a:r>
              <a:rPr lang="fr-FR" sz="1200" kern="1200" baseline="0" dirty="0" smtClean="0">
                <a:solidFill>
                  <a:schemeClr val="tx1"/>
                </a:solidFill>
                <a:effectLst/>
                <a:latin typeface="+mn-lt"/>
                <a:ea typeface="+mn-ea"/>
                <a:cs typeface="+mn-cs"/>
              </a:rPr>
              <a:t> ailleurs il </a:t>
            </a:r>
            <a:r>
              <a:rPr lang="fr-FR" sz="1200" kern="1200" dirty="0" smtClean="0">
                <a:solidFill>
                  <a:schemeClr val="tx1"/>
                </a:solidFill>
                <a:effectLst/>
                <a:latin typeface="+mn-lt"/>
                <a:ea typeface="+mn-ea"/>
                <a:cs typeface="+mn-cs"/>
              </a:rPr>
              <a:t> est largement supérieur au</a:t>
            </a:r>
            <a:r>
              <a:rPr lang="fr-FR" sz="1200" kern="1200" baseline="0" dirty="0" smtClean="0">
                <a:solidFill>
                  <a:schemeClr val="tx1"/>
                </a:solidFill>
                <a:effectLst/>
                <a:latin typeface="+mn-lt"/>
                <a:ea typeface="+mn-ea"/>
                <a:cs typeface="+mn-cs"/>
              </a:rPr>
              <a:t> résultat</a:t>
            </a:r>
            <a:r>
              <a:rPr lang="fr-FR" sz="1200" kern="1200" dirty="0" smtClean="0">
                <a:solidFill>
                  <a:schemeClr val="tx1"/>
                </a:solidFill>
                <a:effectLst/>
                <a:latin typeface="+mn-lt"/>
                <a:ea typeface="+mn-ea"/>
                <a:cs typeface="+mn-cs"/>
              </a:rPr>
              <a:t> estimé à partir de l’enquête démographique de santé en 2015 au Burkina</a:t>
            </a:r>
            <a:r>
              <a:rPr lang="fr-FR" sz="1200" kern="1200" baseline="0" dirty="0" smtClean="0">
                <a:solidFill>
                  <a:schemeClr val="tx1"/>
                </a:solidFill>
                <a:effectLst/>
                <a:latin typeface="+mn-lt"/>
                <a:ea typeface="+mn-ea"/>
                <a:cs typeface="+mn-cs"/>
              </a:rPr>
              <a:t> Faso </a:t>
            </a:r>
            <a:r>
              <a:rPr lang="fr-FR" sz="1200" kern="1200" dirty="0" smtClean="0">
                <a:solidFill>
                  <a:schemeClr val="tx1"/>
                </a:solidFill>
                <a:effectLst/>
                <a:latin typeface="+mn-lt"/>
                <a:ea typeface="+mn-ea"/>
                <a:cs typeface="+mn-cs"/>
              </a:rPr>
              <a:t>et  à la moyenne nationale observée en 2018  qui était  respectivement de 330 et  117,2 décès pour 100.000 NV</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200" b="1"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200" b="1"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Ce constat serait en rapport avec le caractère dernier niveau de recours de notre service dans la pyramide sanitaire du pays</a:t>
            </a:r>
            <a:endParaRPr lang="fr-FR" b="1" dirty="0" smtClean="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29</a:t>
            </a:fld>
            <a:endParaRPr lang="fr-FR" dirty="0"/>
          </a:p>
        </p:txBody>
      </p:sp>
    </p:spTree>
    <p:extLst>
      <p:ext uri="{BB962C8B-B14F-4D97-AF65-F5344CB8AC3E}">
        <p14:creationId xmlns:p14="http://schemas.microsoft.com/office/powerpoint/2010/main" val="1565745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1"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3</a:t>
            </a:fld>
            <a:endParaRPr lang="fr-FR" dirty="0"/>
          </a:p>
        </p:txBody>
      </p:sp>
    </p:spTree>
    <p:extLst>
      <p:ext uri="{BB962C8B-B14F-4D97-AF65-F5344CB8AC3E}">
        <p14:creationId xmlns:p14="http://schemas.microsoft.com/office/powerpoint/2010/main" val="1495903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1" kern="1200" dirty="0" smtClean="0">
                <a:solidFill>
                  <a:schemeClr val="tx1"/>
                </a:solidFill>
                <a:effectLst/>
                <a:latin typeface="+mn-lt"/>
                <a:ea typeface="+mn-ea"/>
                <a:cs typeface="+mn-cs"/>
              </a:rPr>
              <a:t>Notre étude retrouve une moyenne d’âge de 27,8 ans avec des extrêmes de 16 à 44 ans</a:t>
            </a:r>
            <a:r>
              <a:rPr lang="fr-FR" sz="1200" b="1" kern="1200" baseline="0" dirty="0" smtClean="0">
                <a:solidFill>
                  <a:schemeClr val="tx1"/>
                </a:solidFill>
                <a:effectLst/>
                <a:latin typeface="+mn-lt"/>
                <a:ea typeface="+mn-ea"/>
                <a:cs typeface="+mn-cs"/>
              </a:rPr>
              <a:t> par rapport au caractéristiques sociodémographique</a:t>
            </a:r>
          </a:p>
          <a:p>
            <a:pPr marL="171450" indent="-171450">
              <a:buFont typeface="Arial" panose="020B0604020202020204" pitchFamily="34" charset="0"/>
              <a:buChar char="•"/>
            </a:pPr>
            <a:r>
              <a:rPr lang="fr-FR" sz="1200" kern="1200" dirty="0" smtClean="0">
                <a:solidFill>
                  <a:schemeClr val="tx1"/>
                </a:solidFill>
                <a:effectLst/>
                <a:latin typeface="+mn-lt"/>
                <a:ea typeface="+mn-ea"/>
                <a:cs typeface="+mn-cs"/>
              </a:rPr>
              <a:t>Ce résultat, est comparable à celui de Kain D. et al. à Ougadougou en 2012, DE Tshabu-Aguèmon et al. à Cotonou en 2012 et DE Mayi-Tsonga S. et al à Libreville en 2010 qui rapportaient respectivement une moyenne d’âge de 26, 26,6 et de 27,2 ans. </a:t>
            </a:r>
          </a:p>
          <a:p>
            <a:pPr marL="0" indent="0">
              <a:buFont typeface="Arial" panose="020B0604020202020204" pitchFamily="34" charset="0"/>
              <a:buNone/>
            </a:pPr>
            <a:endParaRPr lang="fr-FR" sz="1200" kern="1200" dirty="0" smtClean="0">
              <a:solidFill>
                <a:schemeClr val="tx1"/>
              </a:solidFill>
              <a:effectLst/>
              <a:latin typeface="+mn-lt"/>
              <a:ea typeface="+mn-ea"/>
              <a:cs typeface="+mn-cs"/>
            </a:endParaRPr>
          </a:p>
          <a:p>
            <a:pPr marL="0" indent="0">
              <a:buFont typeface="Wingdings" panose="05000000000000000000" pitchFamily="2" charset="2"/>
              <a:buNone/>
            </a:pPr>
            <a:endParaRPr lang="fr-FR"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30</a:t>
            </a:fld>
            <a:endParaRPr lang="fr-FR" dirty="0"/>
          </a:p>
        </p:txBody>
      </p:sp>
    </p:spTree>
    <p:extLst>
      <p:ext uri="{BB962C8B-B14F-4D97-AF65-F5344CB8AC3E}">
        <p14:creationId xmlns:p14="http://schemas.microsoft.com/office/powerpoint/2010/main" val="28144436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200" kern="1200" dirty="0" smtClean="0">
                <a:solidFill>
                  <a:schemeClr val="tx1"/>
                </a:solidFill>
                <a:effectLst/>
                <a:latin typeface="+mn-lt"/>
                <a:ea typeface="+mn-ea"/>
                <a:cs typeface="+mn-cs"/>
              </a:rPr>
              <a:t>La tranche d’âge la plus touchée était celle comprise entre 20 à 34 ans soit un taux de 68,8%. Ce résultat comparable à celui de Kain D. et al. à Ouagadougou en 2012 et de Tshabu-Aguèmon et al. à Cotonou en 2012 qui retrouvaient respectivement pour la même tranche d’âge 57,1% et 76,1%.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200" b="1" kern="1200" dirty="0" smtClean="0">
                <a:solidFill>
                  <a:schemeClr val="tx1"/>
                </a:solidFill>
                <a:effectLst/>
                <a:latin typeface="+mn-lt"/>
                <a:ea typeface="+mn-ea"/>
                <a:cs typeface="+mn-cs"/>
              </a:rPr>
              <a:t>Cet intervalle correspond bien aux tranches d’âge de fécondité maximale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31</a:t>
            </a:fld>
            <a:endParaRPr lang="fr-FR" dirty="0"/>
          </a:p>
        </p:txBody>
      </p:sp>
    </p:spTree>
    <p:extLst>
      <p:ext uri="{BB962C8B-B14F-4D97-AF65-F5344CB8AC3E}">
        <p14:creationId xmlns:p14="http://schemas.microsoft.com/office/powerpoint/2010/main" val="10778221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Dans notre série, 71% des femmes décédées étaient ménagères. Ce résultat est similaire à ceux de Idi N. et al [21] à Niamey en 2013, et de Atade S. R. et al. à Tanguiéta en 2019 qui retrouvaient respectivement pour la même catégorie 71,3% et 72,1%.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200" b="1" kern="1200" dirty="0" smtClean="0">
                <a:solidFill>
                  <a:schemeClr val="tx1"/>
                </a:solidFill>
                <a:effectLst/>
                <a:latin typeface="+mn-lt"/>
                <a:ea typeface="+mn-ea"/>
                <a:cs typeface="+mn-cs"/>
              </a:rPr>
              <a:t>Ceci s’expliquerait par le fait que les ménagères sont les plus nombreuses au sein de la population africaine féminine et constituent une catégorie socioéconomique à revenu faible ou inexistante. </a:t>
            </a:r>
          </a:p>
          <a:p>
            <a:endParaRPr lang="fr-FR" b="1"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32</a:t>
            </a:fld>
            <a:endParaRPr lang="fr-FR" dirty="0"/>
          </a:p>
        </p:txBody>
      </p:sp>
    </p:spTree>
    <p:extLst>
      <p:ext uri="{BB962C8B-B14F-4D97-AF65-F5344CB8AC3E}">
        <p14:creationId xmlns:p14="http://schemas.microsoft.com/office/powerpoint/2010/main" val="23250947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Sur le plan de la provenance </a:t>
            </a:r>
            <a:r>
              <a:rPr lang="fr-FR" sz="1200" kern="1200" dirty="0" smtClean="0">
                <a:solidFill>
                  <a:schemeClr val="tx1"/>
                </a:solidFill>
                <a:effectLst/>
                <a:latin typeface="+mn-lt"/>
                <a:ea typeface="+mn-ea"/>
                <a:cs typeface="+mn-cs"/>
              </a:rPr>
              <a:t>des patientes décédées, 51,1 % des femmes résidaient à Ougadougou.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smtClean="0">
                <a:solidFill>
                  <a:schemeClr val="tx1"/>
                </a:solidFill>
                <a:effectLst/>
                <a:latin typeface="+mn-lt"/>
                <a:ea typeface="+mn-ea"/>
                <a:cs typeface="+mn-cs"/>
              </a:rPr>
              <a:t>Ce taux est comparable à celui retrouvé par Kain D. et al. [23] à Ouagadougou en 2012 qui était de 60,3%. </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200" kern="1200" dirty="0" smtClean="0">
                <a:solidFill>
                  <a:schemeClr val="tx1"/>
                </a:solidFill>
                <a:effectLst/>
                <a:latin typeface="+mn-lt"/>
                <a:ea typeface="+mn-ea"/>
                <a:cs typeface="+mn-cs"/>
              </a:rPr>
              <a:t>Ce qui pourrait s’expliquer par l’effectivité de la gratuité au CHU/B qui le rend plus accessible.</a:t>
            </a:r>
          </a:p>
          <a:p>
            <a:endParaRPr lang="fr-FR"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33</a:t>
            </a:fld>
            <a:endParaRPr lang="fr-FR" dirty="0"/>
          </a:p>
        </p:txBody>
      </p:sp>
    </p:spTree>
    <p:extLst>
      <p:ext uri="{BB962C8B-B14F-4D97-AF65-F5344CB8AC3E}">
        <p14:creationId xmlns:p14="http://schemas.microsoft.com/office/powerpoint/2010/main" val="1629698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Les nullipares étaient les plus représentées avec</a:t>
            </a:r>
            <a:r>
              <a:rPr lang="fr-FR" sz="1200" b="1" kern="1200" baseline="0" dirty="0" smtClean="0">
                <a:solidFill>
                  <a:schemeClr val="tx1"/>
                </a:solidFill>
                <a:effectLst/>
                <a:latin typeface="+mn-lt"/>
                <a:ea typeface="+mn-ea"/>
                <a:cs typeface="+mn-cs"/>
              </a:rPr>
              <a:t> un taux de </a:t>
            </a:r>
            <a:r>
              <a:rPr lang="fr-FR" sz="1200" b="1" kern="1200" dirty="0" smtClean="0">
                <a:solidFill>
                  <a:schemeClr val="tx1"/>
                </a:solidFill>
                <a:effectLst/>
                <a:latin typeface="+mn-lt"/>
                <a:ea typeface="+mn-ea"/>
                <a:cs typeface="+mn-cs"/>
              </a:rPr>
              <a:t>25,6%</a:t>
            </a:r>
            <a:r>
              <a:rPr lang="fr-FR" sz="1200" kern="1200" dirty="0" smtClean="0">
                <a:solidFill>
                  <a:schemeClr val="tx1"/>
                </a:solidFill>
                <a:effectLst/>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200" kern="1200" dirty="0" smtClean="0">
                <a:solidFill>
                  <a:schemeClr val="tx1"/>
                </a:solidFill>
                <a:effectLst/>
                <a:latin typeface="+mn-lt"/>
                <a:ea typeface="+mn-ea"/>
                <a:cs typeface="+mn-cs"/>
              </a:rPr>
              <a:t>Camara M. K. et al. [8] à Conakry en 2019 rapportait pour les nullipares un</a:t>
            </a:r>
            <a:r>
              <a:rPr lang="fr-FR" sz="1200" kern="1200" baseline="0" dirty="0" smtClean="0">
                <a:solidFill>
                  <a:schemeClr val="tx1"/>
                </a:solidFill>
                <a:effectLst/>
                <a:latin typeface="+mn-lt"/>
                <a:ea typeface="+mn-ea"/>
                <a:cs typeface="+mn-cs"/>
              </a:rPr>
              <a:t> taux de </a:t>
            </a:r>
            <a:r>
              <a:rPr lang="fr-FR" sz="1200" kern="1200" dirty="0" smtClean="0">
                <a:solidFill>
                  <a:schemeClr val="tx1"/>
                </a:solidFill>
                <a:effectLst/>
                <a:latin typeface="+mn-lt"/>
                <a:ea typeface="+mn-ea"/>
                <a:cs typeface="+mn-cs"/>
              </a:rPr>
              <a:t>30,4% </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fr-FR"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200" b="1" kern="1200" dirty="0" smtClean="0">
                <a:solidFill>
                  <a:schemeClr val="tx1"/>
                </a:solidFill>
                <a:effectLst/>
                <a:latin typeface="+mn-lt"/>
                <a:ea typeface="+mn-ea"/>
                <a:cs typeface="+mn-cs"/>
              </a:rPr>
              <a:t>Ceci pourrait s’expliquer par la notion de risque de la gravido-puerpéralité des femmes. </a:t>
            </a:r>
          </a:p>
          <a:p>
            <a:endParaRPr lang="fr-FR"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34</a:t>
            </a:fld>
            <a:endParaRPr lang="fr-FR" dirty="0"/>
          </a:p>
        </p:txBody>
      </p:sp>
    </p:spTree>
    <p:extLst>
      <p:ext uri="{BB962C8B-B14F-4D97-AF65-F5344CB8AC3E}">
        <p14:creationId xmlns:p14="http://schemas.microsoft.com/office/powerpoint/2010/main" val="42018201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Le principal mode d’admission dans notre étude était la référence</a:t>
            </a:r>
            <a:r>
              <a:rPr lang="fr-FR" sz="1200" b="1" kern="1200" baseline="0" dirty="0" smtClean="0">
                <a:solidFill>
                  <a:schemeClr val="tx1"/>
                </a:solidFill>
                <a:effectLst/>
                <a:latin typeface="+mn-lt"/>
                <a:ea typeface="+mn-ea"/>
                <a:cs typeface="+mn-cs"/>
              </a:rPr>
              <a:t> avec un taux </a:t>
            </a:r>
            <a:r>
              <a:rPr lang="fr-FR" sz="1200" b="1" kern="1200" dirty="0" smtClean="0">
                <a:solidFill>
                  <a:schemeClr val="tx1"/>
                </a:solidFill>
                <a:effectLst/>
                <a:latin typeface="+mn-lt"/>
                <a:ea typeface="+mn-ea"/>
                <a:cs typeface="+mn-cs"/>
              </a:rPr>
              <a:t>84,6%</a:t>
            </a:r>
            <a:r>
              <a:rPr lang="fr-FR" sz="1200" kern="1200" dirty="0" smtClean="0">
                <a:solidFill>
                  <a:schemeClr val="tx1"/>
                </a:solidFill>
                <a:effectLst/>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200" kern="1200" dirty="0" smtClean="0">
                <a:solidFill>
                  <a:schemeClr val="tx1"/>
                </a:solidFill>
                <a:effectLst/>
                <a:latin typeface="+mn-lt"/>
                <a:ea typeface="+mn-ea"/>
                <a:cs typeface="+mn-cs"/>
              </a:rPr>
              <a:t>Ce résultat est similaire à celui de Diassana et al. [12] au Mali en 2020 qui retrouvait un taux de 70%. </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200" kern="1200" dirty="0" smtClean="0">
                <a:solidFill>
                  <a:schemeClr val="tx1"/>
                </a:solidFill>
                <a:effectLst/>
                <a:latin typeface="+mn-lt"/>
                <a:ea typeface="+mn-ea"/>
                <a:cs typeface="+mn-cs"/>
              </a:rPr>
              <a:t>Mais supérieur à celui retrouvé par Tchaou B. A. et al. [55] à Parakou en 2015, et de Atade S. R. et al. [4] à Tanguiéta en 2019 qui rapportaient respectivement 51,5%</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et de 64%. </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fr-FR"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200" b="1" kern="1200" dirty="0" smtClean="0">
                <a:solidFill>
                  <a:schemeClr val="tx1"/>
                </a:solidFill>
                <a:effectLst/>
                <a:latin typeface="+mn-lt"/>
                <a:ea typeface="+mn-ea"/>
                <a:cs typeface="+mn-cs"/>
              </a:rPr>
              <a:t>Ce taux élevé de décès parmi les femmes référées ou transférées pourrait s’expliquer en grande par le</a:t>
            </a:r>
            <a:r>
              <a:rPr lang="fr-FR" sz="1200" b="1" kern="1200" baseline="0" dirty="0" smtClean="0">
                <a:solidFill>
                  <a:schemeClr val="tx1"/>
                </a:solidFill>
                <a:effectLst/>
                <a:latin typeface="+mn-lt"/>
                <a:ea typeface="+mn-ea"/>
                <a:cs typeface="+mn-cs"/>
              </a:rPr>
              <a:t> manque de</a:t>
            </a:r>
            <a:r>
              <a:rPr lang="fr-FR" sz="1200" b="1" kern="1200" dirty="0" smtClean="0">
                <a:solidFill>
                  <a:schemeClr val="tx1"/>
                </a:solidFill>
                <a:effectLst/>
                <a:latin typeface="+mn-lt"/>
                <a:ea typeface="+mn-ea"/>
                <a:cs typeface="+mn-cs"/>
              </a:rPr>
              <a:t> personnels qualifiés, l’</a:t>
            </a:r>
            <a:r>
              <a:rPr lang="fr-FR" sz="1200" b="1" kern="1200" dirty="0" err="1" smtClean="0">
                <a:solidFill>
                  <a:schemeClr val="tx1"/>
                </a:solidFill>
                <a:effectLst/>
                <a:latin typeface="+mn-lt"/>
                <a:ea typeface="+mn-ea"/>
                <a:cs typeface="+mn-cs"/>
              </a:rPr>
              <a:t>insufisance</a:t>
            </a:r>
            <a:r>
              <a:rPr lang="fr-FR" sz="1200" b="1" kern="1200" baseline="0" dirty="0" smtClean="0">
                <a:solidFill>
                  <a:schemeClr val="tx1"/>
                </a:solidFill>
                <a:effectLst/>
                <a:latin typeface="+mn-lt"/>
                <a:ea typeface="+mn-ea"/>
                <a:cs typeface="+mn-cs"/>
              </a:rPr>
              <a:t> </a:t>
            </a:r>
            <a:r>
              <a:rPr lang="fr-FR" sz="1200" b="1" kern="1200" dirty="0" smtClean="0">
                <a:solidFill>
                  <a:schemeClr val="tx1"/>
                </a:solidFill>
                <a:effectLst/>
                <a:latin typeface="+mn-lt"/>
                <a:ea typeface="+mn-ea"/>
                <a:cs typeface="+mn-cs"/>
              </a:rPr>
              <a:t>en équipement, la faible disponibilité de produits sanguins labiles et la rupture de stock de médicaments entrant dans le cadre de la gratuité des soins. </a:t>
            </a:r>
          </a:p>
          <a:p>
            <a:endParaRPr lang="fr-FR"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35</a:t>
            </a:fld>
            <a:endParaRPr lang="fr-FR" dirty="0"/>
          </a:p>
        </p:txBody>
      </p:sp>
    </p:spTree>
    <p:extLst>
      <p:ext uri="{BB962C8B-B14F-4D97-AF65-F5344CB8AC3E}">
        <p14:creationId xmlns:p14="http://schemas.microsoft.com/office/powerpoint/2010/main" val="13912569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1200" b="1" kern="1200" dirty="0" smtClean="0">
                <a:solidFill>
                  <a:schemeClr val="tx1"/>
                </a:solidFill>
                <a:effectLst/>
                <a:latin typeface="+mn-lt"/>
                <a:ea typeface="+mn-ea"/>
                <a:cs typeface="+mn-cs"/>
              </a:rPr>
              <a:t>Dans notre série, 45,2% des admissions avaient été faites </a:t>
            </a:r>
            <a:r>
              <a:rPr lang="fr-FR" sz="1200" b="1" kern="1200" baseline="0" dirty="0" smtClean="0">
                <a:solidFill>
                  <a:schemeClr val="tx1"/>
                </a:solidFill>
                <a:effectLst/>
                <a:latin typeface="+mn-lt"/>
                <a:ea typeface="+mn-ea"/>
                <a:cs typeface="+mn-cs"/>
              </a:rPr>
              <a:t> durant la garde.</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200" kern="1200" dirty="0" smtClean="0">
                <a:solidFill>
                  <a:schemeClr val="tx1"/>
                </a:solidFill>
                <a:effectLst/>
                <a:latin typeface="+mn-lt"/>
                <a:ea typeface="+mn-ea"/>
                <a:cs typeface="+mn-cs"/>
              </a:rPr>
              <a:t>Ceci pourrait s‘expliquer par les retards dans les prises de décision d’évacuation dans les structures référentes.</a:t>
            </a:r>
          </a:p>
          <a:p>
            <a:endParaRPr lang="fr-FR" dirty="0" smtClean="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36</a:t>
            </a:fld>
            <a:endParaRPr lang="fr-FR" dirty="0"/>
          </a:p>
        </p:txBody>
      </p:sp>
    </p:spTree>
    <p:extLst>
      <p:ext uri="{BB962C8B-B14F-4D97-AF65-F5344CB8AC3E}">
        <p14:creationId xmlns:p14="http://schemas.microsoft.com/office/powerpoint/2010/main" val="3030288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L’hémorragie constituait le motif d’admission le plus fréquent dans 27,2% des cas.</a:t>
            </a:r>
            <a:r>
              <a:rPr lang="fr-FR" sz="1200" kern="1200" dirty="0" smtClean="0">
                <a:solidFill>
                  <a:schemeClr val="tx1"/>
                </a:solidFill>
                <a:effectLst/>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200" kern="1200" dirty="0" smtClean="0">
                <a:solidFill>
                  <a:schemeClr val="tx1"/>
                </a:solidFill>
                <a:effectLst/>
                <a:latin typeface="+mn-lt"/>
                <a:ea typeface="+mn-ea"/>
                <a:cs typeface="+mn-cs"/>
              </a:rPr>
              <a:t>Ce résultat est similaire à celui de Picard et Bonnet [48] en France en 2015 qui retrouvait une proportion de 34,2 %. </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fr-FR"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200" kern="1200" dirty="0" smtClean="0">
                <a:solidFill>
                  <a:schemeClr val="tx1"/>
                </a:solidFill>
                <a:effectLst/>
                <a:latin typeface="+mn-lt"/>
                <a:ea typeface="+mn-ea"/>
                <a:cs typeface="+mn-cs"/>
              </a:rPr>
              <a:t>Ce</a:t>
            </a:r>
            <a:r>
              <a:rPr lang="fr-FR" sz="1200" kern="1200" baseline="0" dirty="0" smtClean="0">
                <a:solidFill>
                  <a:schemeClr val="tx1"/>
                </a:solidFill>
                <a:effectLst/>
                <a:latin typeface="+mn-lt"/>
                <a:ea typeface="+mn-ea"/>
                <a:cs typeface="+mn-cs"/>
              </a:rPr>
              <a:t> qui</a:t>
            </a:r>
            <a:r>
              <a:rPr lang="fr-FR" sz="1200" kern="1200" dirty="0" smtClean="0">
                <a:solidFill>
                  <a:schemeClr val="tx1"/>
                </a:solidFill>
                <a:effectLst/>
                <a:latin typeface="+mn-lt"/>
                <a:ea typeface="+mn-ea"/>
                <a:cs typeface="+mn-cs"/>
              </a:rPr>
              <a:t> atteste</a:t>
            </a:r>
            <a:r>
              <a:rPr lang="fr-FR" sz="1200" kern="1200" baseline="0" dirty="0" smtClean="0">
                <a:solidFill>
                  <a:schemeClr val="tx1"/>
                </a:solidFill>
                <a:effectLst/>
                <a:latin typeface="+mn-lt"/>
                <a:ea typeface="+mn-ea"/>
                <a:cs typeface="+mn-cs"/>
              </a:rPr>
              <a:t> l’affirmation d’autres auteurs selon laquelle </a:t>
            </a:r>
            <a:r>
              <a:rPr lang="fr-FR" sz="1200" kern="1200" dirty="0" smtClean="0">
                <a:solidFill>
                  <a:schemeClr val="tx1"/>
                </a:solidFill>
                <a:effectLst/>
                <a:latin typeface="+mn-lt"/>
                <a:ea typeface="+mn-ea"/>
                <a:cs typeface="+mn-cs"/>
              </a:rPr>
              <a:t>l’hémorragie obstétricale est la principale cause de morbidité maternelle [51].</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37</a:t>
            </a:fld>
            <a:endParaRPr lang="fr-FR" dirty="0"/>
          </a:p>
        </p:txBody>
      </p:sp>
    </p:spTree>
    <p:extLst>
      <p:ext uri="{BB962C8B-B14F-4D97-AF65-F5344CB8AC3E}">
        <p14:creationId xmlns:p14="http://schemas.microsoft.com/office/powerpoint/2010/main" val="8132255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Le décès est survenu dans le postpartum dans 72,6% des cas. </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200" kern="1200" dirty="0" smtClean="0">
                <a:solidFill>
                  <a:schemeClr val="tx1"/>
                </a:solidFill>
                <a:effectLst/>
                <a:latin typeface="+mn-lt"/>
                <a:ea typeface="+mn-ea"/>
                <a:cs typeface="+mn-cs"/>
              </a:rPr>
              <a:t>Ce résultat corrobore celui de Thiam</a:t>
            </a:r>
            <a:r>
              <a:rPr lang="fr-FR" sz="1200" b="1"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M. et al. [56] à Thiès en 2017 qui retrouvait 70%. </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200" kern="1200" dirty="0" smtClean="0">
                <a:solidFill>
                  <a:schemeClr val="tx1"/>
                </a:solidFill>
                <a:effectLst/>
                <a:latin typeface="+mn-lt"/>
                <a:ea typeface="+mn-ea"/>
                <a:cs typeface="+mn-cs"/>
              </a:rPr>
              <a:t>Par</a:t>
            </a:r>
            <a:r>
              <a:rPr lang="fr-FR" sz="1200" kern="1200" baseline="0" dirty="0" smtClean="0">
                <a:solidFill>
                  <a:schemeClr val="tx1"/>
                </a:solidFill>
                <a:effectLst/>
                <a:latin typeface="+mn-lt"/>
                <a:ea typeface="+mn-ea"/>
                <a:cs typeface="+mn-cs"/>
              </a:rPr>
              <a:t> contre il </a:t>
            </a:r>
            <a:r>
              <a:rPr lang="fr-FR" sz="1200" kern="1200" dirty="0" smtClean="0">
                <a:solidFill>
                  <a:schemeClr val="tx1"/>
                </a:solidFill>
                <a:effectLst/>
                <a:latin typeface="+mn-lt"/>
                <a:ea typeface="+mn-ea"/>
                <a:cs typeface="+mn-cs"/>
              </a:rPr>
              <a:t> est supérieur à celui retrouvé par Atade S. R.et al. [4] à Tanguiéta en 2019 qui était de 54,1%. </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fr-F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Notons que 52,4% des patientes sont décédées avant les premières 24h qui ont suivi leur admission.</a:t>
            </a:r>
            <a:r>
              <a:rPr lang="fr-FR" sz="1200" kern="1200" dirty="0" smtClean="0">
                <a:solidFill>
                  <a:schemeClr val="tx1"/>
                </a:solidFill>
                <a:effectLst/>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200" kern="1200" dirty="0" smtClean="0">
                <a:solidFill>
                  <a:schemeClr val="tx1"/>
                </a:solidFill>
                <a:effectLst/>
                <a:latin typeface="+mn-lt"/>
                <a:ea typeface="+mn-ea"/>
                <a:cs typeface="+mn-cs"/>
              </a:rPr>
              <a:t>Ce résultat est similaire à celui trouvé par Atade S. R. et al. [4] à Tanguiéta en 2019 qui était de 54,9%. </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fr-FR"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200" kern="1200" dirty="0" smtClean="0">
                <a:solidFill>
                  <a:schemeClr val="tx1"/>
                </a:solidFill>
                <a:effectLst/>
                <a:latin typeface="+mn-lt"/>
                <a:ea typeface="+mn-ea"/>
                <a:cs typeface="+mn-cs"/>
              </a:rPr>
              <a:t>Ceci pourrait s’expliquer par le retard à la consultation</a:t>
            </a:r>
            <a:r>
              <a:rPr lang="fr-FR" sz="1200" kern="1200" baseline="0" dirty="0" smtClean="0">
                <a:solidFill>
                  <a:schemeClr val="tx1"/>
                </a:solidFill>
                <a:effectLst/>
                <a:latin typeface="+mn-lt"/>
                <a:ea typeface="+mn-ea"/>
                <a:cs typeface="+mn-cs"/>
              </a:rPr>
              <a:t>, au</a:t>
            </a:r>
            <a:r>
              <a:rPr lang="fr-FR" sz="1200" kern="1200" dirty="0" smtClean="0">
                <a:solidFill>
                  <a:schemeClr val="tx1"/>
                </a:solidFill>
                <a:effectLst/>
                <a:latin typeface="+mn-lt"/>
                <a:ea typeface="+mn-ea"/>
                <a:cs typeface="+mn-cs"/>
              </a:rPr>
              <a:t> nombre élevé (52,9%) de femmes dans un mauvais état général à l’admission et à</a:t>
            </a:r>
            <a:r>
              <a:rPr lang="fr-FR" sz="1200" kern="1200" baseline="0" dirty="0" smtClean="0">
                <a:solidFill>
                  <a:schemeClr val="tx1"/>
                </a:solidFill>
                <a:effectLst/>
                <a:latin typeface="+mn-lt"/>
                <a:ea typeface="+mn-ea"/>
                <a:cs typeface="+mn-cs"/>
              </a:rPr>
              <a:t> l’</a:t>
            </a:r>
            <a:r>
              <a:rPr lang="fr-FR" sz="1200" kern="1200" dirty="0" smtClean="0">
                <a:solidFill>
                  <a:schemeClr val="tx1"/>
                </a:solidFill>
                <a:effectLst/>
                <a:latin typeface="+mn-lt"/>
                <a:ea typeface="+mn-ea"/>
                <a:cs typeface="+mn-cs"/>
              </a:rPr>
              <a:t>insuffisance de plateau technique</a:t>
            </a:r>
            <a:r>
              <a:rPr lang="fr-FR" sz="1200" kern="1200" baseline="0" dirty="0" smtClean="0">
                <a:solidFill>
                  <a:schemeClr val="tx1"/>
                </a:solidFill>
                <a:effectLst/>
                <a:latin typeface="+mn-lt"/>
                <a:ea typeface="+mn-ea"/>
                <a:cs typeface="+mn-cs"/>
              </a:rPr>
              <a:t> dans nos contextes.</a:t>
            </a: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38</a:t>
            </a:fld>
            <a:endParaRPr lang="fr-FR" dirty="0"/>
          </a:p>
        </p:txBody>
      </p:sp>
    </p:spTree>
    <p:extLst>
      <p:ext uri="{BB962C8B-B14F-4D97-AF65-F5344CB8AC3E}">
        <p14:creationId xmlns:p14="http://schemas.microsoft.com/office/powerpoint/2010/main" val="86130596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1" kern="1200" dirty="0" smtClean="0">
                <a:solidFill>
                  <a:schemeClr val="tx1"/>
                </a:solidFill>
                <a:effectLst/>
                <a:latin typeface="+mn-lt"/>
                <a:ea typeface="+mn-ea"/>
                <a:cs typeface="+mn-cs"/>
              </a:rPr>
              <a:t>Dans notre étude, les causes directes de décès maternel étaient principalement représentées par les hémorragies</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200" kern="1200" dirty="0" smtClean="0">
                <a:solidFill>
                  <a:schemeClr val="tx1"/>
                </a:solidFill>
                <a:effectLst/>
                <a:latin typeface="+mn-lt"/>
                <a:ea typeface="+mn-ea"/>
                <a:cs typeface="+mn-cs"/>
              </a:rPr>
              <a:t>Ceci s’expliquerait, dans notre contexte, par le manque de produit sanguin labile et de l’indisponibilité des blocs opératoires. </a:t>
            </a:r>
          </a:p>
          <a:p>
            <a:pPr marL="0" indent="0">
              <a:buFont typeface="Wingdings" panose="05000000000000000000" pitchFamily="2" charset="2"/>
              <a:buNone/>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39</a:t>
            </a:fld>
            <a:endParaRPr lang="fr-FR" dirty="0"/>
          </a:p>
        </p:txBody>
      </p:sp>
    </p:spTree>
    <p:extLst>
      <p:ext uri="{BB962C8B-B14F-4D97-AF65-F5344CB8AC3E}">
        <p14:creationId xmlns:p14="http://schemas.microsoft.com/office/powerpoint/2010/main" val="1185621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 typeface="Wingdings" panose="05000000000000000000" pitchFamily="2" charset="2"/>
              <a:buNone/>
            </a:pPr>
            <a:endParaRPr lang="fr-FR" b="1" dirty="0" smtClean="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4</a:t>
            </a:fld>
            <a:endParaRPr lang="fr-FR" dirty="0"/>
          </a:p>
        </p:txBody>
      </p:sp>
    </p:spTree>
    <p:extLst>
      <p:ext uri="{BB962C8B-B14F-4D97-AF65-F5344CB8AC3E}">
        <p14:creationId xmlns:p14="http://schemas.microsoft.com/office/powerpoint/2010/main" val="423914987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Les décès par causes obstétricales indirectes étaient dominés par le paludisme 22,6%.</a:t>
            </a:r>
            <a:r>
              <a:rPr lang="fr-FR" sz="1200" kern="1200" baseline="0" dirty="0" smtClean="0">
                <a:solidFill>
                  <a:schemeClr val="tx1"/>
                </a:solidFill>
                <a:effectLst/>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200" kern="1200" dirty="0" smtClean="0">
                <a:solidFill>
                  <a:schemeClr val="tx1"/>
                </a:solidFill>
                <a:effectLst/>
                <a:latin typeface="+mn-lt"/>
                <a:ea typeface="+mn-ea"/>
                <a:cs typeface="+mn-cs"/>
              </a:rPr>
              <a:t>Ce résultat est supérieur</a:t>
            </a:r>
            <a:r>
              <a:rPr lang="fr-FR" sz="1200" kern="1200" baseline="0" dirty="0" smtClean="0">
                <a:solidFill>
                  <a:schemeClr val="tx1"/>
                </a:solidFill>
                <a:effectLst/>
                <a:latin typeface="+mn-lt"/>
                <a:ea typeface="+mn-ea"/>
                <a:cs typeface="+mn-cs"/>
              </a:rPr>
              <a:t> à celui retrouvé par Baldé et al. en GUINEE en 2020 qui était de 14,5% </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200" kern="1200" baseline="0" dirty="0" smtClean="0">
                <a:solidFill>
                  <a:schemeClr val="tx1"/>
                </a:solidFill>
                <a:effectLst/>
                <a:latin typeface="+mn-lt"/>
                <a:ea typeface="+mn-ea"/>
                <a:cs typeface="+mn-cs"/>
              </a:rPr>
              <a:t>MAIS inférieur à celui retrouvé par Camara et al. en GUINEE en 2019 qui était de 50,8 %</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fr-FR"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fr-FR"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200" kern="1200" dirty="0" smtClean="0">
                <a:solidFill>
                  <a:schemeClr val="tx1"/>
                </a:solidFill>
                <a:effectLst/>
                <a:latin typeface="+mn-lt"/>
                <a:ea typeface="+mn-ea"/>
                <a:cs typeface="+mn-cs"/>
              </a:rPr>
              <a:t>L’infection palustre est significativement plus élevée chez les femmes enceinte non scolarisée au Burkina Faso et</a:t>
            </a:r>
            <a:r>
              <a:rPr lang="fr-FR" sz="1200" kern="1200" baseline="0" dirty="0" smtClean="0">
                <a:solidFill>
                  <a:schemeClr val="tx1"/>
                </a:solidFill>
                <a:effectLst/>
                <a:latin typeface="+mn-lt"/>
                <a:ea typeface="+mn-ea"/>
                <a:cs typeface="+mn-cs"/>
              </a:rPr>
              <a:t> </a:t>
            </a:r>
            <a:r>
              <a:rPr lang="fr-FR" dirty="0" smtClean="0"/>
              <a:t> demeure un problème de santé publique </a:t>
            </a:r>
            <a:r>
              <a:rPr lang="fr-FR" sz="1200" kern="1200" dirty="0" smtClean="0">
                <a:solidFill>
                  <a:schemeClr val="tx1"/>
                </a:solidFill>
                <a:effectLst/>
                <a:latin typeface="+mn-lt"/>
                <a:ea typeface="+mn-ea"/>
                <a:cs typeface="+mn-cs"/>
              </a:rPr>
              <a:t>en Afrique. </a:t>
            </a:r>
          </a:p>
          <a:p>
            <a:endParaRPr lang="fr-FR"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40</a:t>
            </a:fld>
            <a:endParaRPr lang="fr-FR" dirty="0"/>
          </a:p>
        </p:txBody>
      </p:sp>
    </p:spTree>
    <p:extLst>
      <p:ext uri="{BB962C8B-B14F-4D97-AF65-F5344CB8AC3E}">
        <p14:creationId xmlns:p14="http://schemas.microsoft.com/office/powerpoint/2010/main" val="4173008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 typeface="Wingdings" panose="05000000000000000000" pitchFamily="2" charset="2"/>
              <a:buChar char="Ø"/>
            </a:pPr>
            <a:r>
              <a:rPr lang="fr-FR" sz="1200" b="1" kern="1200" dirty="0" smtClean="0">
                <a:solidFill>
                  <a:schemeClr val="tx1"/>
                </a:solidFill>
                <a:effectLst/>
                <a:latin typeface="+mn-lt"/>
                <a:ea typeface="+mn-ea"/>
                <a:cs typeface="+mn-cs"/>
              </a:rPr>
              <a:t>Au terme de la présente étude, une analyse multivariée a permis de ressortir les facteurs associés aux décès maternels au centre hospitalier et universitaire de Bogodogo. Ces facteurs étaient évitables et comprenaient essentiellement</a:t>
            </a:r>
            <a:r>
              <a:rPr lang="fr-FR" sz="1200" b="1" kern="1200" baseline="0" dirty="0" smtClean="0">
                <a:solidFill>
                  <a:schemeClr val="tx1"/>
                </a:solidFill>
                <a:effectLst/>
                <a:latin typeface="+mn-lt"/>
                <a:ea typeface="+mn-ea"/>
                <a:cs typeface="+mn-cs"/>
              </a:rPr>
              <a:t> </a:t>
            </a:r>
            <a:r>
              <a:rPr lang="fr-FR" sz="1200" b="1" kern="1200" dirty="0" smtClean="0">
                <a:solidFill>
                  <a:schemeClr val="tx1"/>
                </a:solidFill>
                <a:effectLst/>
                <a:latin typeface="+mn-lt"/>
                <a:ea typeface="+mn-ea"/>
                <a:cs typeface="+mn-cs"/>
              </a:rPr>
              <a:t>les trois retards.</a:t>
            </a:r>
          </a:p>
          <a:p>
            <a:pPr marL="171450" indent="-171450">
              <a:buFont typeface="Wingdings" panose="05000000000000000000" pitchFamily="2" charset="2"/>
              <a:buChar char="§"/>
            </a:pPr>
            <a:r>
              <a:rPr lang="fr-FR" sz="1200" kern="1200" dirty="0" smtClean="0">
                <a:solidFill>
                  <a:schemeClr val="tx1"/>
                </a:solidFill>
                <a:effectLst/>
                <a:latin typeface="+mn-lt"/>
                <a:ea typeface="+mn-ea"/>
                <a:cs typeface="+mn-cs"/>
              </a:rPr>
              <a:t>Le retard à la consultation, premier retard pourrait s’expliquer par les insuffisances dans l’offre de soins prénatals focalisés</a:t>
            </a:r>
          </a:p>
          <a:p>
            <a:pPr marL="0" indent="0">
              <a:buFont typeface="Wingdings" panose="05000000000000000000" pitchFamily="2" charset="2"/>
              <a:buNone/>
            </a:pPr>
            <a:endParaRPr lang="fr-FR" sz="1200" kern="1200" dirty="0" smtClean="0">
              <a:solidFill>
                <a:schemeClr val="tx1"/>
              </a:solidFill>
              <a:effectLst/>
              <a:latin typeface="+mn-lt"/>
              <a:ea typeface="+mn-ea"/>
              <a:cs typeface="+mn-cs"/>
            </a:endParaRPr>
          </a:p>
          <a:p>
            <a:pPr marL="171450" indent="-171450">
              <a:buFont typeface="Wingdings" panose="05000000000000000000" pitchFamily="2" charset="2"/>
              <a:buChar char="§"/>
            </a:pPr>
            <a:r>
              <a:rPr lang="fr-FR" sz="1200" kern="1200" dirty="0" smtClean="0">
                <a:solidFill>
                  <a:schemeClr val="tx1"/>
                </a:solidFill>
                <a:effectLst/>
                <a:latin typeface="+mn-lt"/>
                <a:ea typeface="+mn-ea"/>
                <a:cs typeface="+mn-cs"/>
              </a:rPr>
              <a:t>Le retard à l’évacuation, deuxième retard s’expliquerait par la négligence des agents de santé dans les structures périphériques, </a:t>
            </a:r>
          </a:p>
          <a:p>
            <a:pPr marL="0" indent="0">
              <a:buFont typeface="Wingdings" panose="05000000000000000000" pitchFamily="2" charset="2"/>
              <a:buNone/>
            </a:pPr>
            <a:endParaRPr lang="fr-FR" sz="1200" kern="1200" dirty="0" smtClean="0">
              <a:solidFill>
                <a:schemeClr val="tx1"/>
              </a:solidFill>
              <a:effectLst/>
              <a:latin typeface="+mn-lt"/>
              <a:ea typeface="+mn-ea"/>
              <a:cs typeface="+mn-cs"/>
            </a:endParaRPr>
          </a:p>
          <a:p>
            <a:pPr marL="171450" indent="-171450">
              <a:buFont typeface="Wingdings" panose="05000000000000000000" pitchFamily="2" charset="2"/>
              <a:buChar char="§"/>
            </a:pPr>
            <a:r>
              <a:rPr lang="fr-FR" sz="1200" kern="1200" dirty="0" smtClean="0">
                <a:solidFill>
                  <a:schemeClr val="tx1"/>
                </a:solidFill>
                <a:effectLst/>
                <a:latin typeface="+mn-lt"/>
                <a:ea typeface="+mn-ea"/>
                <a:cs typeface="+mn-cs"/>
              </a:rPr>
              <a:t>Le retard à la prise en charge, troisième retard pourrait s’expliquer dans notre contexte par le taux élevé des admissions durant la garde</a:t>
            </a:r>
            <a:r>
              <a:rPr lang="fr-FR" sz="1200" kern="1200" baseline="0" dirty="0" smtClean="0">
                <a:solidFill>
                  <a:schemeClr val="tx1"/>
                </a:solidFill>
                <a:effectLst/>
                <a:latin typeface="+mn-lt"/>
                <a:ea typeface="+mn-ea"/>
                <a:cs typeface="+mn-cs"/>
              </a:rPr>
              <a:t> qui constitue une</a:t>
            </a:r>
            <a:r>
              <a:rPr lang="fr-FR" sz="1200" kern="1200" dirty="0" smtClean="0">
                <a:solidFill>
                  <a:schemeClr val="tx1"/>
                </a:solidFill>
                <a:effectLst/>
                <a:latin typeface="+mn-lt"/>
                <a:ea typeface="+mn-ea"/>
                <a:cs typeface="+mn-cs"/>
              </a:rPr>
              <a:t> période d’activité réduite</a:t>
            </a:r>
            <a:endParaRPr lang="fr-FR"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41</a:t>
            </a:fld>
            <a:endParaRPr lang="fr-FR" dirty="0"/>
          </a:p>
        </p:txBody>
      </p:sp>
    </p:spTree>
    <p:extLst>
      <p:ext uri="{BB962C8B-B14F-4D97-AF65-F5344CB8AC3E}">
        <p14:creationId xmlns:p14="http://schemas.microsoft.com/office/powerpoint/2010/main" val="126315392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42</a:t>
            </a:fld>
            <a:endParaRPr lang="fr-FR" dirty="0"/>
          </a:p>
        </p:txBody>
      </p:sp>
    </p:spTree>
    <p:extLst>
      <p:ext uri="{BB962C8B-B14F-4D97-AF65-F5344CB8AC3E}">
        <p14:creationId xmlns:p14="http://schemas.microsoft.com/office/powerpoint/2010/main" val="259995015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 typeface="Wingdings" panose="05000000000000000000" pitchFamily="2" charset="2"/>
              <a:buNone/>
            </a:pPr>
            <a:r>
              <a:rPr lang="fr-FR" sz="1200" b="1" kern="1200" dirty="0" smtClean="0">
                <a:solidFill>
                  <a:schemeClr val="tx1"/>
                </a:solidFill>
                <a:effectLst/>
                <a:latin typeface="+mn-lt"/>
                <a:ea typeface="+mn-ea"/>
                <a:cs typeface="+mn-cs"/>
              </a:rPr>
              <a:t>De tout ce qui précède, il ressort de notre étude que la mortalité maternelle demeure toujours un véritable problème de santé publique au Burkina Faso malgré la politique de gratuité des soins instaurée depuis Juin 2016.</a:t>
            </a:r>
          </a:p>
          <a:p>
            <a:pPr marL="171450" indent="-171450">
              <a:buFont typeface="Wingdings" panose="05000000000000000000" pitchFamily="2" charset="2"/>
              <a:buChar char="Ø"/>
            </a:pPr>
            <a:r>
              <a:rPr lang="fr-FR" sz="1200" kern="1200" dirty="0" smtClean="0">
                <a:solidFill>
                  <a:schemeClr val="tx1"/>
                </a:solidFill>
                <a:effectLst/>
                <a:latin typeface="+mn-lt"/>
                <a:ea typeface="+mn-ea"/>
                <a:cs typeface="+mn-cs"/>
              </a:rPr>
              <a:t>Les décès touchent principalement les jeunes femmes, ménagères</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résidant à Ouagadougou</a:t>
            </a:r>
            <a:r>
              <a:rPr lang="fr-FR" sz="1200" kern="1200" baseline="0" dirty="0" smtClean="0">
                <a:solidFill>
                  <a:schemeClr val="tx1"/>
                </a:solidFill>
                <a:effectLst/>
                <a:latin typeface="+mn-lt"/>
                <a:ea typeface="+mn-ea"/>
                <a:cs typeface="+mn-cs"/>
              </a:rPr>
              <a:t> avec </a:t>
            </a:r>
            <a:r>
              <a:rPr lang="fr-FR" sz="1200" kern="1200" dirty="0" smtClean="0">
                <a:solidFill>
                  <a:schemeClr val="tx1"/>
                </a:solidFill>
                <a:effectLst/>
                <a:latin typeface="+mn-lt"/>
                <a:ea typeface="+mn-ea"/>
                <a:cs typeface="+mn-cs"/>
              </a:rPr>
              <a:t> Les nullipares qui étaient les plus touchés</a:t>
            </a:r>
            <a:r>
              <a:rPr lang="fr-FR" sz="1200" kern="1200" baseline="0" dirty="0" smtClean="0">
                <a:solidFill>
                  <a:schemeClr val="tx1"/>
                </a:solidFill>
                <a:effectLst/>
                <a:latin typeface="+mn-lt"/>
                <a:ea typeface="+mn-ea"/>
                <a:cs typeface="+mn-cs"/>
              </a:rPr>
              <a:t> </a:t>
            </a:r>
            <a:endParaRPr lang="fr-FR"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200" kern="1200" dirty="0" smtClean="0">
                <a:solidFill>
                  <a:schemeClr val="tx1"/>
                </a:solidFill>
                <a:effectLst/>
                <a:latin typeface="+mn-lt"/>
                <a:ea typeface="+mn-ea"/>
                <a:cs typeface="+mn-cs"/>
              </a:rPr>
              <a:t>L’hémorragie était la principale cause directe avec le paludisme qui étant celle des causes indirectes</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200" kern="1200" dirty="0" smtClean="0">
                <a:solidFill>
                  <a:schemeClr val="tx1"/>
                </a:solidFill>
                <a:effectLst/>
                <a:latin typeface="+mn-lt"/>
                <a:ea typeface="+mn-ea"/>
                <a:cs typeface="+mn-cs"/>
              </a:rPr>
              <a:t>Les facteurs contributifs étaient essentiellement représentés par les trois retards. </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200" kern="1200" dirty="0" smtClean="0">
                <a:solidFill>
                  <a:schemeClr val="tx1"/>
                </a:solidFill>
                <a:effectLst/>
                <a:latin typeface="+mn-lt"/>
                <a:ea typeface="+mn-ea"/>
                <a:cs typeface="+mn-cs"/>
              </a:rPr>
              <a:t>Malgré la politique nationale de gratuité des soins pour les femmes enceintes, le pronostic reste toujours réservé.</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sz="1200" kern="1200" dirty="0" smtClean="0">
                <a:solidFill>
                  <a:schemeClr val="tx1"/>
                </a:solidFill>
                <a:effectLst/>
                <a:latin typeface="+mn-lt"/>
                <a:ea typeface="+mn-ea"/>
                <a:cs typeface="+mn-cs"/>
              </a:rPr>
              <a:t>La lutte contre la mortalité maternelle doit donc reposer sur la lutte contre les trois retards, la prise en charge totale et efficace des pathologies maternelles au cours de la grossesse</a:t>
            </a:r>
            <a:endParaRPr lang="fr-FR"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43</a:t>
            </a:fld>
            <a:endParaRPr lang="fr-FR" dirty="0"/>
          </a:p>
        </p:txBody>
      </p:sp>
    </p:spTree>
    <p:extLst>
      <p:ext uri="{BB962C8B-B14F-4D97-AF65-F5344CB8AC3E}">
        <p14:creationId xmlns:p14="http://schemas.microsoft.com/office/powerpoint/2010/main" val="144252573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smtClean="0"/>
              <a:t>Madame</a:t>
            </a:r>
            <a:r>
              <a:rPr lang="fr-FR" b="1" baseline="0" smtClean="0"/>
              <a:t> </a:t>
            </a:r>
            <a:r>
              <a:rPr lang="fr-FR" b="1" smtClean="0"/>
              <a:t>la</a:t>
            </a:r>
            <a:r>
              <a:rPr lang="fr-FR" b="1" baseline="0" smtClean="0"/>
              <a:t> présidente du jury, honorables maitres et juges ,nous sommes au terme de notre présentation, nous vous remercions pour votre aimable attention.</a:t>
            </a:r>
            <a:endParaRPr lang="fr-FR" b="1" smtClean="0"/>
          </a:p>
          <a:p>
            <a:endParaRPr lang="fr-FR"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44</a:t>
            </a:fld>
            <a:endParaRPr lang="fr-FR" dirty="0"/>
          </a:p>
        </p:txBody>
      </p:sp>
    </p:spTree>
    <p:extLst>
      <p:ext uri="{BB962C8B-B14F-4D97-AF65-F5344CB8AC3E}">
        <p14:creationId xmlns:p14="http://schemas.microsoft.com/office/powerpoint/2010/main" val="4249126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smtClean="0"/>
              <a:t>à </a:t>
            </a:r>
            <a:r>
              <a:rPr lang="fr-FR" b="1" dirty="0" smtClean="0"/>
              <a:t>l’ensemble du territoire national dès Juin 2016.</a:t>
            </a:r>
          </a:p>
          <a:p>
            <a:pPr marL="0" indent="0">
              <a:buFont typeface="Arial" panose="020B0604020202020204" pitchFamily="34" charset="0"/>
              <a:buNone/>
            </a:pPr>
            <a:endParaRPr lang="fr-FR" b="1"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5</a:t>
            </a:fld>
            <a:endParaRPr lang="fr-FR" dirty="0"/>
          </a:p>
        </p:txBody>
      </p:sp>
    </p:spTree>
    <p:extLst>
      <p:ext uri="{BB962C8B-B14F-4D97-AF65-F5344CB8AC3E}">
        <p14:creationId xmlns:p14="http://schemas.microsoft.com/office/powerpoint/2010/main" val="796966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1" i="0" u="none" strike="noStrike" kern="1200" cap="none" spc="0" normalizeH="0" baseline="0" noProof="0" dirty="0" smtClean="0">
              <a:ln>
                <a:noFill/>
              </a:ln>
              <a:solidFill>
                <a:prstClr val="black"/>
              </a:solidFill>
              <a:effectLst/>
              <a:uLnTx/>
              <a:uFillTx/>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6</a:t>
            </a:fld>
            <a:endParaRPr lang="fr-FR" dirty="0"/>
          </a:p>
        </p:txBody>
      </p:sp>
    </p:spTree>
    <p:extLst>
      <p:ext uri="{BB962C8B-B14F-4D97-AF65-F5344CB8AC3E}">
        <p14:creationId xmlns:p14="http://schemas.microsoft.com/office/powerpoint/2010/main" val="2071139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sz="2800"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7</a:t>
            </a:fld>
            <a:endParaRPr lang="fr-FR" dirty="0"/>
          </a:p>
        </p:txBody>
      </p:sp>
    </p:spTree>
    <p:extLst>
      <p:ext uri="{BB962C8B-B14F-4D97-AF65-F5344CB8AC3E}">
        <p14:creationId xmlns:p14="http://schemas.microsoft.com/office/powerpoint/2010/main" val="1488823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8</a:t>
            </a:fld>
            <a:endParaRPr lang="fr-FR" dirty="0"/>
          </a:p>
        </p:txBody>
      </p:sp>
    </p:spTree>
    <p:extLst>
      <p:ext uri="{BB962C8B-B14F-4D97-AF65-F5344CB8AC3E}">
        <p14:creationId xmlns:p14="http://schemas.microsoft.com/office/powerpoint/2010/main" val="3382326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2AFF7A-8F86-4394-AFDB-53B03174916E}" type="slidenum">
              <a:rPr lang="fr-FR" smtClean="0"/>
              <a:t>9</a:t>
            </a:fld>
            <a:endParaRPr lang="fr-FR" dirty="0"/>
          </a:p>
        </p:txBody>
      </p:sp>
    </p:spTree>
    <p:extLst>
      <p:ext uri="{BB962C8B-B14F-4D97-AF65-F5344CB8AC3E}">
        <p14:creationId xmlns:p14="http://schemas.microsoft.com/office/powerpoint/2010/main" val="333624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BD5916F3-BE58-4585-8953-BBAA87AA2EFD}" type="datetime1">
              <a:rPr lang="fr-FR" smtClean="0"/>
              <a:t>02/06/2022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73C0DA6-39A7-40D0-8487-720F7C064D59}" type="slidenum">
              <a:rPr lang="fr-FR" smtClean="0"/>
              <a:t>‹N°›</a:t>
            </a:fld>
            <a:endParaRPr lang="fr-FR" dirty="0"/>
          </a:p>
        </p:txBody>
      </p:sp>
    </p:spTree>
    <p:extLst>
      <p:ext uri="{BB962C8B-B14F-4D97-AF65-F5344CB8AC3E}">
        <p14:creationId xmlns:p14="http://schemas.microsoft.com/office/powerpoint/2010/main" val="162689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3580EBE-18A0-41C6-A05F-91C0EB06222F}" type="datetime1">
              <a:rPr lang="fr-FR" smtClean="0"/>
              <a:t>02/06/2022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73C0DA6-39A7-40D0-8487-720F7C064D59}" type="slidenum">
              <a:rPr lang="fr-FR" smtClean="0"/>
              <a:t>‹N°›</a:t>
            </a:fld>
            <a:endParaRPr lang="fr-FR" dirty="0"/>
          </a:p>
        </p:txBody>
      </p:sp>
    </p:spTree>
    <p:extLst>
      <p:ext uri="{BB962C8B-B14F-4D97-AF65-F5344CB8AC3E}">
        <p14:creationId xmlns:p14="http://schemas.microsoft.com/office/powerpoint/2010/main" val="4216494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FE96B46-F3F2-4946-B08F-86C235A044F5}" type="datetime1">
              <a:rPr lang="fr-FR" smtClean="0"/>
              <a:t>02/06/2022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73C0DA6-39A7-40D0-8487-720F7C064D59}" type="slidenum">
              <a:rPr lang="fr-FR" smtClean="0"/>
              <a:t>‹N°›</a:t>
            </a:fld>
            <a:endParaRPr lang="fr-FR" dirty="0"/>
          </a:p>
        </p:txBody>
      </p:sp>
    </p:spTree>
    <p:extLst>
      <p:ext uri="{BB962C8B-B14F-4D97-AF65-F5344CB8AC3E}">
        <p14:creationId xmlns:p14="http://schemas.microsoft.com/office/powerpoint/2010/main" val="3502789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D87A56-08DE-463F-90EE-138B90A8F528}" type="datetime1">
              <a:rPr lang="fr-FR" smtClean="0"/>
              <a:t>02/06/2022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73C0DA6-39A7-40D0-8487-720F7C064D59}" type="slidenum">
              <a:rPr lang="fr-FR" smtClean="0"/>
              <a:t>‹N°›</a:t>
            </a:fld>
            <a:endParaRPr lang="fr-FR" dirty="0"/>
          </a:p>
        </p:txBody>
      </p:sp>
    </p:spTree>
    <p:extLst>
      <p:ext uri="{BB962C8B-B14F-4D97-AF65-F5344CB8AC3E}">
        <p14:creationId xmlns:p14="http://schemas.microsoft.com/office/powerpoint/2010/main" val="3231293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1E7C6038-9C5F-4D63-AFFB-04867C437151}" type="datetime1">
              <a:rPr lang="fr-FR" smtClean="0"/>
              <a:t>02/06/2022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73C0DA6-39A7-40D0-8487-720F7C064D59}" type="slidenum">
              <a:rPr lang="fr-FR" smtClean="0"/>
              <a:t>‹N°›</a:t>
            </a:fld>
            <a:endParaRPr lang="fr-FR" dirty="0"/>
          </a:p>
        </p:txBody>
      </p:sp>
    </p:spTree>
    <p:extLst>
      <p:ext uri="{BB962C8B-B14F-4D97-AF65-F5344CB8AC3E}">
        <p14:creationId xmlns:p14="http://schemas.microsoft.com/office/powerpoint/2010/main" val="3624770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A8EAC1E-774F-42F6-AC65-7BEFC9D044F0}" type="datetime1">
              <a:rPr lang="fr-FR" smtClean="0"/>
              <a:t>02/06/2022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A73C0DA6-39A7-40D0-8487-720F7C064D59}" type="slidenum">
              <a:rPr lang="fr-FR" smtClean="0"/>
              <a:t>‹N°›</a:t>
            </a:fld>
            <a:endParaRPr lang="fr-FR" dirty="0"/>
          </a:p>
        </p:txBody>
      </p:sp>
    </p:spTree>
    <p:extLst>
      <p:ext uri="{BB962C8B-B14F-4D97-AF65-F5344CB8AC3E}">
        <p14:creationId xmlns:p14="http://schemas.microsoft.com/office/powerpoint/2010/main" val="754984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3AAF98E-4AFA-4702-AA0B-3BA1C7DB1E26}" type="datetime1">
              <a:rPr lang="fr-FR" smtClean="0"/>
              <a:t>02/06/2022</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A73C0DA6-39A7-40D0-8487-720F7C064D59}" type="slidenum">
              <a:rPr lang="fr-FR" smtClean="0"/>
              <a:t>‹N°›</a:t>
            </a:fld>
            <a:endParaRPr lang="fr-FR" dirty="0"/>
          </a:p>
        </p:txBody>
      </p:sp>
    </p:spTree>
    <p:extLst>
      <p:ext uri="{BB962C8B-B14F-4D97-AF65-F5344CB8AC3E}">
        <p14:creationId xmlns:p14="http://schemas.microsoft.com/office/powerpoint/2010/main" val="2286735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CBE4EEA-3E91-4900-AD3F-1A00BB7708C5}" type="datetime1">
              <a:rPr lang="fr-FR" smtClean="0"/>
              <a:t>02/06/2022</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A73C0DA6-39A7-40D0-8487-720F7C064D59}" type="slidenum">
              <a:rPr lang="fr-FR" smtClean="0"/>
              <a:t>‹N°›</a:t>
            </a:fld>
            <a:endParaRPr lang="fr-FR" dirty="0"/>
          </a:p>
        </p:txBody>
      </p:sp>
    </p:spTree>
    <p:extLst>
      <p:ext uri="{BB962C8B-B14F-4D97-AF65-F5344CB8AC3E}">
        <p14:creationId xmlns:p14="http://schemas.microsoft.com/office/powerpoint/2010/main" val="1170871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DAA3EAA-AA26-43DB-B4CA-1499BB9A5BB0}" type="datetime1">
              <a:rPr lang="fr-FR" smtClean="0"/>
              <a:t>02/06/2022</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A73C0DA6-39A7-40D0-8487-720F7C064D59}" type="slidenum">
              <a:rPr lang="fr-FR" smtClean="0"/>
              <a:t>‹N°›</a:t>
            </a:fld>
            <a:endParaRPr lang="fr-FR" dirty="0"/>
          </a:p>
        </p:txBody>
      </p:sp>
    </p:spTree>
    <p:extLst>
      <p:ext uri="{BB962C8B-B14F-4D97-AF65-F5344CB8AC3E}">
        <p14:creationId xmlns:p14="http://schemas.microsoft.com/office/powerpoint/2010/main" val="123669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6D619A56-B19A-4227-9395-703C99D7DFC6}" type="datetime1">
              <a:rPr lang="fr-FR" smtClean="0"/>
              <a:t>02/06/2022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A73C0DA6-39A7-40D0-8487-720F7C064D59}" type="slidenum">
              <a:rPr lang="fr-FR" smtClean="0"/>
              <a:t>‹N°›</a:t>
            </a:fld>
            <a:endParaRPr lang="fr-FR" dirty="0"/>
          </a:p>
        </p:txBody>
      </p:sp>
    </p:spTree>
    <p:extLst>
      <p:ext uri="{BB962C8B-B14F-4D97-AF65-F5344CB8AC3E}">
        <p14:creationId xmlns:p14="http://schemas.microsoft.com/office/powerpoint/2010/main" val="2597140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AC9814C7-384C-4F05-A8A9-A96EEF0A2F49}" type="datetime1">
              <a:rPr lang="fr-FR" smtClean="0"/>
              <a:t>02/06/2022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A73C0DA6-39A7-40D0-8487-720F7C064D59}" type="slidenum">
              <a:rPr lang="fr-FR" smtClean="0"/>
              <a:t>‹N°›</a:t>
            </a:fld>
            <a:endParaRPr lang="fr-FR" dirty="0"/>
          </a:p>
        </p:txBody>
      </p:sp>
    </p:spTree>
    <p:extLst>
      <p:ext uri="{BB962C8B-B14F-4D97-AF65-F5344CB8AC3E}">
        <p14:creationId xmlns:p14="http://schemas.microsoft.com/office/powerpoint/2010/main" val="3535478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412671-8BFA-4AC1-BED3-F58AB35383EA}" type="datetime1">
              <a:rPr lang="fr-FR" smtClean="0"/>
              <a:t>02/06/2022</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3C0DA6-39A7-40D0-8487-720F7C064D59}" type="slidenum">
              <a:rPr lang="fr-FR" smtClean="0"/>
              <a:t>‹N°›</a:t>
            </a:fld>
            <a:endParaRPr lang="fr-FR" dirty="0"/>
          </a:p>
        </p:txBody>
      </p:sp>
    </p:spTree>
    <p:extLst>
      <p:ext uri="{BB962C8B-B14F-4D97-AF65-F5344CB8AC3E}">
        <p14:creationId xmlns:p14="http://schemas.microsoft.com/office/powerpoint/2010/main" val="2597625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a:xfrm>
            <a:off x="1524000" y="1122363"/>
            <a:ext cx="9144000" cy="3225702"/>
          </a:xfrm>
        </p:spPr>
        <p:txBody>
          <a:bodyPr>
            <a:normAutofit/>
          </a:bodyPr>
          <a:lstStyle/>
          <a:p>
            <a:r>
              <a:rPr lang="fr-FR" sz="3200" dirty="0">
                <a:solidFill>
                  <a:srgbClr val="FF0000"/>
                </a:solidFill>
                <a:latin typeface="Arial" panose="020B0604020202020204" pitchFamily="34" charset="0"/>
                <a:cs typeface="Arial" panose="020B0604020202020204" pitchFamily="34" charset="0"/>
              </a:rPr>
              <a:t>E</a:t>
            </a:r>
            <a:r>
              <a:rPr lang="fr-FR" sz="3200" dirty="0" smtClean="0">
                <a:solidFill>
                  <a:srgbClr val="FF0000"/>
                </a:solidFill>
                <a:latin typeface="Arial" panose="020B0604020202020204" pitchFamily="34" charset="0"/>
                <a:cs typeface="Arial" panose="020B0604020202020204" pitchFamily="34" charset="0"/>
              </a:rPr>
              <a:t>tude de la mortalité maternelle dans le contexte de gratuité des soins : à propos de 187 cas colligés en 04 ans (2018-2021) au centre hospitalier universitaire de </a:t>
            </a:r>
            <a:r>
              <a:rPr lang="fr-FR" sz="3200" dirty="0" err="1" smtClean="0">
                <a:solidFill>
                  <a:srgbClr val="FF0000"/>
                </a:solidFill>
                <a:latin typeface="Arial" panose="020B0604020202020204" pitchFamily="34" charset="0"/>
                <a:cs typeface="Arial" panose="020B0604020202020204" pitchFamily="34" charset="0"/>
              </a:rPr>
              <a:t>Bogodogo</a:t>
            </a:r>
            <a:r>
              <a:rPr lang="fr-FR" sz="3200" dirty="0" smtClean="0">
                <a:solidFill>
                  <a:srgbClr val="FF0000"/>
                </a:solidFill>
                <a:latin typeface="Arial" panose="020B0604020202020204" pitchFamily="34" charset="0"/>
                <a:cs typeface="Arial" panose="020B0604020202020204" pitchFamily="34" charset="0"/>
              </a:rPr>
              <a:t>, </a:t>
            </a:r>
            <a:r>
              <a:rPr lang="fr-FR" sz="3200" dirty="0">
                <a:solidFill>
                  <a:srgbClr val="FF0000"/>
                </a:solidFill>
                <a:latin typeface="Arial" panose="020B0604020202020204" pitchFamily="34" charset="0"/>
                <a:cs typeface="Arial" panose="020B0604020202020204" pitchFamily="34" charset="0"/>
              </a:rPr>
              <a:t>B</a:t>
            </a:r>
            <a:r>
              <a:rPr lang="fr-FR" sz="3200" dirty="0" smtClean="0">
                <a:solidFill>
                  <a:srgbClr val="FF0000"/>
                </a:solidFill>
                <a:latin typeface="Arial" panose="020B0604020202020204" pitchFamily="34" charset="0"/>
                <a:cs typeface="Arial" panose="020B0604020202020204" pitchFamily="34" charset="0"/>
              </a:rPr>
              <a:t>urkina </a:t>
            </a:r>
            <a:r>
              <a:rPr lang="fr-FR" sz="3200" dirty="0">
                <a:solidFill>
                  <a:srgbClr val="FF0000"/>
                </a:solidFill>
                <a:latin typeface="Arial" panose="020B0604020202020204" pitchFamily="34" charset="0"/>
                <a:cs typeface="Arial" panose="020B0604020202020204" pitchFamily="34" charset="0"/>
              </a:rPr>
              <a:t>F</a:t>
            </a:r>
            <a:r>
              <a:rPr lang="fr-FR" sz="3200" dirty="0" smtClean="0">
                <a:solidFill>
                  <a:srgbClr val="FF0000"/>
                </a:solidFill>
                <a:latin typeface="Arial" panose="020B0604020202020204" pitchFamily="34" charset="0"/>
                <a:cs typeface="Arial" panose="020B0604020202020204" pitchFamily="34" charset="0"/>
              </a:rPr>
              <a:t>aso.</a:t>
            </a:r>
            <a:r>
              <a:rPr lang="fr-FR" dirty="0"/>
              <a:t/>
            </a:r>
            <a:br>
              <a:rPr lang="fr-FR" dirty="0"/>
            </a:br>
            <a:endParaRPr lang="fr-FR" dirty="0"/>
          </a:p>
        </p:txBody>
      </p:sp>
      <p:sp>
        <p:nvSpPr>
          <p:cNvPr id="6" name="Sous-titre 5"/>
          <p:cNvSpPr>
            <a:spLocks noGrp="1"/>
          </p:cNvSpPr>
          <p:nvPr>
            <p:ph type="subTitle" idx="1"/>
          </p:nvPr>
        </p:nvSpPr>
        <p:spPr>
          <a:xfrm>
            <a:off x="1524000" y="4497354"/>
            <a:ext cx="9144000" cy="1530221"/>
          </a:xfrm>
        </p:spPr>
        <p:txBody>
          <a:bodyPr/>
          <a:lstStyle/>
          <a:p>
            <a:endParaRPr lang="fr-FR" dirty="0" smtClean="0"/>
          </a:p>
          <a:p>
            <a:endParaRPr lang="fr-FR" dirty="0">
              <a:latin typeface="Arial" panose="020B0604020202020204" pitchFamily="34" charset="0"/>
              <a:cs typeface="Arial" panose="020B0604020202020204" pitchFamily="34" charset="0"/>
            </a:endParaRPr>
          </a:p>
          <a:p>
            <a:r>
              <a:rPr lang="fr-FR" dirty="0" smtClean="0">
                <a:solidFill>
                  <a:schemeClr val="accent1"/>
                </a:solidFill>
                <a:latin typeface="Arial" panose="020B0604020202020204" pitchFamily="34" charset="0"/>
                <a:cs typeface="Arial" panose="020B0604020202020204" pitchFamily="34" charset="0"/>
              </a:rPr>
              <a:t>D.P. KAIN, J.C. CAKPO, A. OUEDRAOGO, B. THIEBA/BONANE</a:t>
            </a:r>
            <a:endParaRPr lang="fr-FR" dirty="0">
              <a:solidFill>
                <a:schemeClr val="accent1"/>
              </a:solidFill>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A73C0DA6-39A7-40D0-8487-720F7C064D59}" type="slidenum">
              <a:rPr lang="fr-FR" smtClean="0"/>
              <a:t>1</a:t>
            </a:fld>
            <a:endParaRPr lang="fr-FR" dirty="0"/>
          </a:p>
        </p:txBody>
      </p:sp>
    </p:spTree>
    <p:extLst>
      <p:ext uri="{BB962C8B-B14F-4D97-AF65-F5344CB8AC3E}">
        <p14:creationId xmlns:p14="http://schemas.microsoft.com/office/powerpoint/2010/main" val="1030803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840230"/>
            <a:ext cx="12192000" cy="6017770"/>
          </a:xfrm>
        </p:spPr>
        <p:txBody>
          <a:bodyPr>
            <a:normAutofit/>
          </a:bodyPr>
          <a:lstStyle/>
          <a:p>
            <a:pPr algn="just">
              <a:lnSpc>
                <a:spcPct val="150000"/>
              </a:lnSpc>
              <a:buFont typeface="Wingdings" panose="05000000000000000000" pitchFamily="2" charset="2"/>
              <a:buChar char="v"/>
            </a:pPr>
            <a:r>
              <a:rPr lang="fr-FR" b="1" dirty="0" smtClean="0"/>
              <a:t>  </a:t>
            </a:r>
            <a:r>
              <a:rPr lang="fr-FR" b="1" dirty="0" smtClean="0">
                <a:latin typeface="Times New Roman" panose="02020603050405020304" pitchFamily="18" charset="0"/>
                <a:cs typeface="Times New Roman" panose="02020603050405020304" pitchFamily="18" charset="0"/>
              </a:rPr>
              <a:t>CADRE D’ETUDE</a:t>
            </a:r>
          </a:p>
          <a:p>
            <a:pPr marL="0" indent="0" algn="just">
              <a:lnSpc>
                <a:spcPct val="150000"/>
              </a:lnSpc>
              <a:buNone/>
            </a:pPr>
            <a:r>
              <a:rPr lang="fr-FR" dirty="0" smtClean="0">
                <a:latin typeface="Times New Roman" panose="02020603050405020304" pitchFamily="18" charset="0"/>
                <a:ea typeface="Calibri" panose="020F0502020204030204" pitchFamily="34" charset="0"/>
              </a:rPr>
              <a:t> Le service </a:t>
            </a:r>
            <a:r>
              <a:rPr lang="fr-FR" dirty="0">
                <a:latin typeface="Times New Roman" panose="02020603050405020304" pitchFamily="18" charset="0"/>
                <a:ea typeface="Calibri" panose="020F0502020204030204" pitchFamily="34" charset="0"/>
              </a:rPr>
              <a:t>de gynécologie-obstétrique et de médecine de la reproduction du Centre Hospitalier Universitaire de Bogodogo</a:t>
            </a:r>
            <a:r>
              <a:rPr lang="fr-FR" dirty="0" smtClean="0">
                <a:latin typeface="Times New Roman" panose="02020603050405020304" pitchFamily="18" charset="0"/>
                <a:ea typeface="Calibri" panose="020F0502020204030204" pitchFamily="34" charset="0"/>
              </a:rPr>
              <a:t>.</a:t>
            </a:r>
            <a:endParaRPr lang="fr-FR" dirty="0" smtClean="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v"/>
            </a:pPr>
            <a:r>
              <a:rPr lang="fr-FR" b="1" dirty="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 TYPE ET PERIODE D’ETUDE</a:t>
            </a:r>
          </a:p>
          <a:p>
            <a:pPr marL="0" indent="0" algn="just">
              <a:lnSpc>
                <a:spcPct val="150000"/>
              </a:lnSpc>
              <a:spcAft>
                <a:spcPts val="0"/>
              </a:spcAft>
              <a:buNone/>
            </a:pPr>
            <a:r>
              <a:rPr lang="fr-FR" b="1" dirty="0" smtClean="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Etude</a:t>
            </a:r>
            <a:r>
              <a:rPr lang="fr-FR" dirty="0" smtClean="0">
                <a:latin typeface="Times New Roman" panose="02020603050405020304" pitchFamily="18" charset="0"/>
                <a:ea typeface="Calibri" panose="020F0502020204030204" pitchFamily="34" charset="0"/>
                <a:cs typeface="Times New Roman" panose="02020603050405020304" pitchFamily="18" charset="0"/>
              </a:rPr>
              <a:t> </a:t>
            </a:r>
            <a:r>
              <a:rPr lang="fr-FR" dirty="0">
                <a:latin typeface="Times New Roman" panose="02020603050405020304" pitchFamily="18" charset="0"/>
                <a:ea typeface="Calibri" panose="020F0502020204030204" pitchFamily="34" charset="0"/>
                <a:cs typeface="Times New Roman" panose="02020603050405020304" pitchFamily="18" charset="0"/>
              </a:rPr>
              <a:t>transversale </a:t>
            </a:r>
            <a:r>
              <a:rPr lang="fr-FR" dirty="0" smtClean="0">
                <a:latin typeface="Times New Roman" panose="02020603050405020304" pitchFamily="18" charset="0"/>
                <a:ea typeface="Calibri" panose="020F0502020204030204" pitchFamily="34" charset="0"/>
                <a:cs typeface="Times New Roman" panose="02020603050405020304" pitchFamily="18" charset="0"/>
              </a:rPr>
              <a:t>descriptive</a:t>
            </a:r>
            <a:r>
              <a:rPr lang="fr-FR" dirty="0">
                <a:latin typeface="Times New Roman" panose="02020603050405020304" pitchFamily="18" charset="0"/>
                <a:ea typeface="Calibri" panose="020F0502020204030204" pitchFamily="34" charset="0"/>
                <a:cs typeface="Times New Roman" panose="02020603050405020304" pitchFamily="18" charset="0"/>
              </a:rPr>
              <a:t> </a:t>
            </a:r>
            <a:r>
              <a:rPr lang="fr-FR" dirty="0" smtClean="0">
                <a:latin typeface="Times New Roman" panose="02020603050405020304" pitchFamily="18" charset="0"/>
                <a:ea typeface="Calibri" panose="020F0502020204030204" pitchFamily="34" charset="0"/>
                <a:cs typeface="Times New Roman" panose="02020603050405020304" pitchFamily="18" charset="0"/>
              </a:rPr>
              <a:t>avec collecte rétrospective. Période du </a:t>
            </a:r>
            <a:r>
              <a:rPr lang="fr-FR" dirty="0">
                <a:latin typeface="Times New Roman" panose="02020603050405020304" pitchFamily="18" charset="0"/>
                <a:ea typeface="Calibri" panose="020F0502020204030204" pitchFamily="34" charset="0"/>
                <a:cs typeface="Times New Roman" panose="02020603050405020304" pitchFamily="18" charset="0"/>
              </a:rPr>
              <a:t>1</a:t>
            </a:r>
            <a:r>
              <a:rPr lang="fr-FR" baseline="30000" dirty="0">
                <a:latin typeface="Times New Roman" panose="02020603050405020304" pitchFamily="18" charset="0"/>
                <a:ea typeface="Calibri" panose="020F0502020204030204" pitchFamily="34" charset="0"/>
                <a:cs typeface="Times New Roman" panose="02020603050405020304" pitchFamily="18" charset="0"/>
              </a:rPr>
              <a:t>er</a:t>
            </a:r>
            <a:r>
              <a:rPr lang="fr-FR" dirty="0">
                <a:latin typeface="Times New Roman" panose="02020603050405020304" pitchFamily="18" charset="0"/>
                <a:ea typeface="Calibri" panose="020F0502020204030204" pitchFamily="34" charset="0"/>
                <a:cs typeface="Times New Roman" panose="02020603050405020304" pitchFamily="18" charset="0"/>
              </a:rPr>
              <a:t> Janvier 2018 et le 30 Juin 2021. </a:t>
            </a:r>
            <a:endParaRPr lang="fr-FR"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50000"/>
              </a:lnSpc>
              <a:spcAft>
                <a:spcPts val="0"/>
              </a:spcAft>
              <a:buNone/>
            </a:pP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fr-FR" b="1" dirty="0"/>
          </a:p>
        </p:txBody>
      </p:sp>
      <p:sp>
        <p:nvSpPr>
          <p:cNvPr id="4" name="Rectangle 3"/>
          <p:cNvSpPr/>
          <p:nvPr/>
        </p:nvSpPr>
        <p:spPr>
          <a:xfrm>
            <a:off x="992135" y="0"/>
            <a:ext cx="10207731" cy="840230"/>
          </a:xfrm>
          <a:prstGeom prst="rect">
            <a:avLst/>
          </a:prstGeom>
          <a:noFill/>
        </p:spPr>
        <p:txBody>
          <a:bodyPr wrap="none" lIns="91440" tIns="45720" rIns="91440" bIns="45720">
            <a:spAutoFit/>
          </a:bodyPr>
          <a:lstStyle/>
          <a:p>
            <a:pPr marL="171450" lvl="0" indent="-171450" algn="ctr" defTabSz="685800">
              <a:lnSpc>
                <a:spcPct val="90000"/>
              </a:lnSpc>
              <a:spcBef>
                <a:spcPts val="750"/>
              </a:spcBef>
            </a:pPr>
            <a:r>
              <a:rPr lang="fr-FR" sz="5400" dirty="0">
                <a:ln w="0"/>
                <a:solidFill>
                  <a:schemeClr val="accent1"/>
                </a:solidFill>
                <a:latin typeface="Times New Roman" panose="02020603050405020304" pitchFamily="18" charset="0"/>
                <a:cs typeface="Times New Roman" panose="02020603050405020304" pitchFamily="18" charset="0"/>
              </a:rPr>
              <a:t>PATIENTES ET METHODES (1/5)</a:t>
            </a:r>
          </a:p>
        </p:txBody>
      </p:sp>
      <p:sp>
        <p:nvSpPr>
          <p:cNvPr id="6" name="Espace réservé du numéro de diapositive 5"/>
          <p:cNvSpPr>
            <a:spLocks noGrp="1"/>
          </p:cNvSpPr>
          <p:nvPr>
            <p:ph type="sldNum" sz="quarter" idx="12"/>
          </p:nvPr>
        </p:nvSpPr>
        <p:spPr/>
        <p:txBody>
          <a:bodyPr/>
          <a:lstStyle/>
          <a:p>
            <a:fld id="{A73C0DA6-39A7-40D0-8487-720F7C064D59}" type="slidenum">
              <a:rPr lang="fr-FR" sz="2800" b="1" smtClean="0">
                <a:latin typeface="Times New Roman" panose="02020603050405020304" pitchFamily="18" charset="0"/>
                <a:cs typeface="Times New Roman" panose="02020603050405020304" pitchFamily="18" charset="0"/>
              </a:rPr>
              <a:t>10</a:t>
            </a:fld>
            <a:endParaRPr lang="fr-F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5576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840230"/>
            <a:ext cx="12192000" cy="6017769"/>
          </a:xfrm>
        </p:spPr>
        <p:txBody>
          <a:bodyPr/>
          <a:lstStyle/>
          <a:p>
            <a:pPr lvl="0" algn="just">
              <a:lnSpc>
                <a:spcPct val="150000"/>
              </a:lnSpc>
              <a:buFont typeface="Wingdings" panose="05000000000000000000" pitchFamily="2" charset="2"/>
              <a:buChar char="v"/>
            </a:pPr>
            <a:r>
              <a:rPr lang="fr-FR" sz="26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POPULATION </a:t>
            </a:r>
            <a:r>
              <a:rPr lang="fr-FR" sz="26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D’ETUDE</a:t>
            </a:r>
          </a:p>
          <a:p>
            <a:pPr marL="0" lvl="0" indent="0" algn="just">
              <a:lnSpc>
                <a:spcPct val="150000"/>
              </a:lnSpc>
              <a:spcAft>
                <a:spcPts val="800"/>
              </a:spcAft>
              <a:buNone/>
            </a:pPr>
            <a:r>
              <a:rPr lang="fr-FR" dirty="0">
                <a:solidFill>
                  <a:prstClr val="black"/>
                </a:solidFill>
                <a:latin typeface="Times New Roman" panose="02020603050405020304" pitchFamily="18" charset="0"/>
                <a:ea typeface="Times New Roman,Bold"/>
                <a:cs typeface="Times New Roman" panose="02020603050405020304" pitchFamily="18" charset="0"/>
              </a:rPr>
              <a:t> Les cas de décès maternels dans le service de Gynécologie-Obstétrique et Médecine de la reproduction du Centre Hospitalier Universitaire de Bogodogo durant notre période d’étude</a:t>
            </a:r>
            <a:r>
              <a:rPr lang="fr-FR" dirty="0" smtClean="0">
                <a:solidFill>
                  <a:prstClr val="black"/>
                </a:solidFill>
                <a:latin typeface="Times New Roman" panose="02020603050405020304" pitchFamily="18" charset="0"/>
                <a:ea typeface="Times New Roman,Bold"/>
                <a:cs typeface="Times New Roman" panose="02020603050405020304" pitchFamily="18" charset="0"/>
              </a:rPr>
              <a:t>.</a:t>
            </a:r>
            <a:endParaRPr lang="fr-FR" dirty="0" smtClean="0"/>
          </a:p>
          <a:p>
            <a:pPr algn="just">
              <a:lnSpc>
                <a:spcPct val="150000"/>
              </a:lnSpc>
              <a:buFont typeface="Wingdings" panose="05000000000000000000" pitchFamily="2" charset="2"/>
              <a:buChar char="v"/>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ea typeface="Calibri" panose="020F0502020204030204" pitchFamily="34" charset="0"/>
              </a:rPr>
              <a:t>ECHANTILLON </a:t>
            </a:r>
            <a:r>
              <a:rPr lang="fr-FR" b="1" dirty="0">
                <a:latin typeface="Times New Roman" panose="02020603050405020304" pitchFamily="18" charset="0"/>
                <a:ea typeface="Calibri" panose="020F0502020204030204" pitchFamily="34" charset="0"/>
              </a:rPr>
              <a:t>ET ÉCHANTILLONNAGE</a:t>
            </a:r>
          </a:p>
          <a:p>
            <a:pPr marL="0" indent="0" algn="just">
              <a:lnSpc>
                <a:spcPct val="150000"/>
              </a:lnSpc>
              <a:buNone/>
            </a:pPr>
            <a:r>
              <a:rPr lang="fr-FR" dirty="0">
                <a:latin typeface="Times New Roman" panose="02020603050405020304" pitchFamily="18" charset="0"/>
                <a:cs typeface="Times New Roman" panose="02020603050405020304" pitchFamily="18" charset="0"/>
              </a:rPr>
              <a:t> Tous les cas de décès maternels survenus durant notre période d’étude.</a:t>
            </a:r>
          </a:p>
          <a:p>
            <a:pPr marL="0" indent="0">
              <a:buNone/>
            </a:pPr>
            <a:endParaRPr lang="fr-FR" dirty="0"/>
          </a:p>
        </p:txBody>
      </p:sp>
      <p:sp>
        <p:nvSpPr>
          <p:cNvPr id="2" name="Rectangle 1"/>
          <p:cNvSpPr/>
          <p:nvPr/>
        </p:nvSpPr>
        <p:spPr>
          <a:xfrm>
            <a:off x="992135" y="0"/>
            <a:ext cx="10207731" cy="840230"/>
          </a:xfrm>
          <a:prstGeom prst="rect">
            <a:avLst/>
          </a:prstGeom>
          <a:noFill/>
        </p:spPr>
        <p:txBody>
          <a:bodyPr wrap="none" lIns="91440" tIns="45720" rIns="91440" bIns="45720">
            <a:spAutoFit/>
          </a:bodyPr>
          <a:lstStyle/>
          <a:p>
            <a:pPr marL="171450" lvl="0" indent="-171450" algn="ctr" defTabSz="685800">
              <a:lnSpc>
                <a:spcPct val="90000"/>
              </a:lnSpc>
              <a:spcBef>
                <a:spcPts val="750"/>
              </a:spcBef>
            </a:pPr>
            <a:r>
              <a:rPr lang="fr-FR" sz="5400" dirty="0">
                <a:ln w="0"/>
                <a:solidFill>
                  <a:schemeClr val="accent1"/>
                </a:solidFill>
                <a:latin typeface="Times New Roman" panose="02020603050405020304" pitchFamily="18" charset="0"/>
                <a:cs typeface="Times New Roman" panose="02020603050405020304" pitchFamily="18" charset="0"/>
              </a:rPr>
              <a:t>PATIENTES ET METHODES (2/5)</a:t>
            </a:r>
          </a:p>
        </p:txBody>
      </p:sp>
      <p:sp>
        <p:nvSpPr>
          <p:cNvPr id="6" name="Espace réservé du numéro de diapositive 5"/>
          <p:cNvSpPr>
            <a:spLocks noGrp="1"/>
          </p:cNvSpPr>
          <p:nvPr>
            <p:ph type="sldNum" sz="quarter" idx="12"/>
          </p:nvPr>
        </p:nvSpPr>
        <p:spPr/>
        <p:txBody>
          <a:bodyPr/>
          <a:lstStyle/>
          <a:p>
            <a:fld id="{A73C0DA6-39A7-40D0-8487-720F7C064D59}" type="slidenum">
              <a:rPr lang="fr-FR" sz="2800" b="1" smtClean="0"/>
              <a:t>11</a:t>
            </a:fld>
            <a:endParaRPr lang="fr-FR" sz="2800" b="1" dirty="0"/>
          </a:p>
        </p:txBody>
      </p:sp>
    </p:spTree>
    <p:extLst>
      <p:ext uri="{BB962C8B-B14F-4D97-AF65-F5344CB8AC3E}">
        <p14:creationId xmlns:p14="http://schemas.microsoft.com/office/powerpoint/2010/main" val="7881317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840230"/>
            <a:ext cx="12192000" cy="6017769"/>
          </a:xfrm>
        </p:spPr>
        <p:txBody>
          <a:bodyPr/>
          <a:lstStyle/>
          <a:p>
            <a:pPr lvl="0" algn="just">
              <a:lnSpc>
                <a:spcPct val="150000"/>
              </a:lnSpc>
              <a:buFont typeface="Wingdings" panose="05000000000000000000" pitchFamily="2" charset="2"/>
              <a:buChar char="v"/>
            </a:pPr>
            <a:r>
              <a:rPr lang="fr-FR" dirty="0" smtClean="0">
                <a:latin typeface="Times New Roman" panose="02020603050405020304" pitchFamily="18" charset="0"/>
                <a:cs typeface="Times New Roman" panose="02020603050405020304" pitchFamily="18" charset="0"/>
              </a:rPr>
              <a:t>  </a:t>
            </a:r>
            <a:r>
              <a:rPr lang="fr-FR" b="1" dirty="0" smtClean="0">
                <a:solidFill>
                  <a:prstClr val="black"/>
                </a:solidFill>
                <a:latin typeface="Times New Roman" panose="02020603050405020304" pitchFamily="18" charset="0"/>
                <a:cs typeface="Times New Roman" panose="02020603050405020304" pitchFamily="18" charset="0"/>
              </a:rPr>
              <a:t>CRITERES </a:t>
            </a:r>
            <a:r>
              <a:rPr lang="fr-FR" b="1" dirty="0">
                <a:solidFill>
                  <a:prstClr val="black"/>
                </a:solidFill>
                <a:latin typeface="Times New Roman" panose="02020603050405020304" pitchFamily="18" charset="0"/>
                <a:cs typeface="Times New Roman" panose="02020603050405020304" pitchFamily="18" charset="0"/>
              </a:rPr>
              <a:t>D’INCLUSION</a:t>
            </a:r>
          </a:p>
          <a:p>
            <a:pPr marL="0" lvl="0" indent="0" algn="just">
              <a:lnSpc>
                <a:spcPct val="150000"/>
              </a:lnSpc>
              <a:buNone/>
            </a:pPr>
            <a:r>
              <a:rPr lang="fr-FR" b="1" dirty="0">
                <a:solidFill>
                  <a:prstClr val="black"/>
                </a:solidFill>
                <a:latin typeface="Times New Roman" panose="02020603050405020304" pitchFamily="18" charset="0"/>
                <a:cs typeface="Times New Roman" panose="02020603050405020304" pitchFamily="18" charset="0"/>
              </a:rPr>
              <a:t> </a:t>
            </a:r>
            <a:r>
              <a:rPr lang="fr-FR" dirty="0">
                <a:solidFill>
                  <a:prstClr val="black"/>
                </a:solidFill>
                <a:latin typeface="Times New Roman" panose="02020603050405020304" pitchFamily="18" charset="0"/>
              </a:rPr>
              <a:t>T</a:t>
            </a:r>
            <a:r>
              <a:rPr lang="fr-FR" dirty="0">
                <a:solidFill>
                  <a:prstClr val="black"/>
                </a:solidFill>
                <a:latin typeface="Times New Roman" panose="02020603050405020304" pitchFamily="18" charset="0"/>
                <a:ea typeface="Calibri" panose="020F0502020204030204" pitchFamily="34" charset="0"/>
              </a:rPr>
              <a:t>ous les dossiers de patientes décédées soit pendant la grossesse soit pendant l’accouchement ou au cours des 42 jours des suites de couches admises vivantes du 1</a:t>
            </a:r>
            <a:r>
              <a:rPr lang="fr-FR" baseline="30000" dirty="0">
                <a:solidFill>
                  <a:prstClr val="black"/>
                </a:solidFill>
                <a:latin typeface="Times New Roman" panose="02020603050405020304" pitchFamily="18" charset="0"/>
                <a:ea typeface="Calibri" panose="020F0502020204030204" pitchFamily="34" charset="0"/>
              </a:rPr>
              <a:t>er</a:t>
            </a:r>
            <a:r>
              <a:rPr lang="fr-FR" dirty="0">
                <a:solidFill>
                  <a:prstClr val="black"/>
                </a:solidFill>
                <a:latin typeface="Times New Roman" panose="02020603050405020304" pitchFamily="18" charset="0"/>
                <a:ea typeface="Calibri" panose="020F0502020204030204" pitchFamily="34" charset="0"/>
              </a:rPr>
              <a:t> Janvier 2018 au 30 Juin 2021</a:t>
            </a:r>
            <a:r>
              <a:rPr lang="fr-FR" dirty="0" smtClean="0">
                <a:solidFill>
                  <a:prstClr val="black"/>
                </a:solidFill>
                <a:latin typeface="Times New Roman" panose="02020603050405020304" pitchFamily="18" charset="0"/>
                <a:ea typeface="Calibri" panose="020F0502020204030204" pitchFamily="34" charset="0"/>
              </a:rPr>
              <a:t>.</a:t>
            </a:r>
            <a:endParaRPr lang="fr-FR" b="1" dirty="0" smtClean="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v"/>
            </a:pPr>
            <a:r>
              <a:rPr lang="fr-FR" b="1" dirty="0">
                <a:latin typeface="Times New Roman" panose="02020603050405020304" pitchFamily="18" charset="0"/>
                <a:cs typeface="Times New Roman" panose="02020603050405020304" pitchFamily="18" charset="0"/>
              </a:rPr>
              <a:t>CRITÈRES DE NON INCLUSION</a:t>
            </a:r>
          </a:p>
          <a:p>
            <a:pPr marL="0" lvl="0" indent="0">
              <a:lnSpc>
                <a:spcPct val="150000"/>
              </a:lnSpc>
              <a:buNone/>
            </a:pPr>
            <a:r>
              <a:rPr lang="fr-FR" dirty="0">
                <a:latin typeface="Times New Roman" panose="02020603050405020304" pitchFamily="18" charset="0"/>
                <a:cs typeface="Times New Roman" panose="02020603050405020304" pitchFamily="18" charset="0"/>
              </a:rPr>
              <a:t>Les dossiers médicaux incomplets, non retrouvés ou inexploitables.</a:t>
            </a:r>
            <a:endParaRPr lang="fr-FR" b="1" dirty="0">
              <a:solidFill>
                <a:prstClr val="black"/>
              </a:solidFill>
              <a:latin typeface="Times New Roman" panose="02020603050405020304" pitchFamily="18" charset="0"/>
              <a:cs typeface="Times New Roman" panose="02020603050405020304" pitchFamily="18" charset="0"/>
            </a:endParaRPr>
          </a:p>
          <a:p>
            <a:pPr marL="0" indent="0" algn="just">
              <a:lnSpc>
                <a:spcPct val="150000"/>
              </a:lnSpc>
              <a:buNone/>
            </a:pPr>
            <a:endParaRPr lang="fr-FR" b="1" dirty="0">
              <a:latin typeface="Times New Roman" panose="02020603050405020304" pitchFamily="18" charset="0"/>
              <a:cs typeface="Times New Roman" panose="02020603050405020304" pitchFamily="18" charset="0"/>
            </a:endParaRPr>
          </a:p>
        </p:txBody>
      </p:sp>
      <p:sp>
        <p:nvSpPr>
          <p:cNvPr id="4" name="Rectangle 3"/>
          <p:cNvSpPr/>
          <p:nvPr/>
        </p:nvSpPr>
        <p:spPr>
          <a:xfrm>
            <a:off x="992135" y="0"/>
            <a:ext cx="10207731" cy="840230"/>
          </a:xfrm>
          <a:prstGeom prst="rect">
            <a:avLst/>
          </a:prstGeom>
          <a:noFill/>
        </p:spPr>
        <p:txBody>
          <a:bodyPr wrap="none" lIns="91440" tIns="45720" rIns="91440" bIns="45720">
            <a:spAutoFit/>
          </a:bodyPr>
          <a:lstStyle/>
          <a:p>
            <a:pPr marL="171450" lvl="0" indent="-171450" algn="ctr" defTabSz="685800">
              <a:lnSpc>
                <a:spcPct val="90000"/>
              </a:lnSpc>
              <a:spcBef>
                <a:spcPts val="750"/>
              </a:spcBef>
            </a:pPr>
            <a:r>
              <a:rPr lang="fr-FR" sz="5400" dirty="0">
                <a:ln w="0"/>
                <a:solidFill>
                  <a:schemeClr val="accent1"/>
                </a:solidFill>
                <a:latin typeface="Times New Roman" panose="02020603050405020304" pitchFamily="18" charset="0"/>
                <a:cs typeface="Times New Roman" panose="02020603050405020304" pitchFamily="18" charset="0"/>
              </a:rPr>
              <a:t>PATIENTES ET METHODES (3/5)</a:t>
            </a:r>
          </a:p>
        </p:txBody>
      </p:sp>
      <p:sp>
        <p:nvSpPr>
          <p:cNvPr id="6" name="Espace réservé du numéro de diapositive 5"/>
          <p:cNvSpPr>
            <a:spLocks noGrp="1"/>
          </p:cNvSpPr>
          <p:nvPr>
            <p:ph type="sldNum" sz="quarter" idx="12"/>
          </p:nvPr>
        </p:nvSpPr>
        <p:spPr/>
        <p:txBody>
          <a:bodyPr/>
          <a:lstStyle/>
          <a:p>
            <a:fld id="{A73C0DA6-39A7-40D0-8487-720F7C064D59}" type="slidenum">
              <a:rPr lang="fr-FR" sz="2800" b="1" smtClean="0"/>
              <a:t>12</a:t>
            </a:fld>
            <a:endParaRPr lang="fr-FR" sz="2800" b="1" dirty="0"/>
          </a:p>
        </p:txBody>
      </p:sp>
    </p:spTree>
    <p:extLst>
      <p:ext uri="{BB962C8B-B14F-4D97-AF65-F5344CB8AC3E}">
        <p14:creationId xmlns:p14="http://schemas.microsoft.com/office/powerpoint/2010/main" val="2506631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840230"/>
            <a:ext cx="12192000" cy="6017769"/>
          </a:xfrm>
        </p:spPr>
        <p:txBody>
          <a:bodyPr/>
          <a:lstStyle/>
          <a:p>
            <a:pPr>
              <a:lnSpc>
                <a:spcPct val="150000"/>
              </a:lnSpc>
              <a:buFont typeface="Wingdings" panose="05000000000000000000" pitchFamily="2" charset="2"/>
              <a:buChar char="v"/>
            </a:pPr>
            <a:r>
              <a:rPr lang="fr-FR" b="1" dirty="0" smtClean="0">
                <a:solidFill>
                  <a:prstClr val="black"/>
                </a:solidFill>
                <a:latin typeface="Times New Roman" panose="02020603050405020304" pitchFamily="18" charset="0"/>
                <a:cs typeface="Times New Roman" panose="02020603050405020304" pitchFamily="18" charset="0"/>
              </a:rPr>
              <a:t>SOURCE </a:t>
            </a:r>
            <a:r>
              <a:rPr lang="fr-FR" b="1" dirty="0">
                <a:solidFill>
                  <a:prstClr val="black"/>
                </a:solidFill>
                <a:latin typeface="Times New Roman" panose="02020603050405020304" pitchFamily="18" charset="0"/>
                <a:cs typeface="Times New Roman" panose="02020603050405020304" pitchFamily="18" charset="0"/>
              </a:rPr>
              <a:t>DES DONNEES</a:t>
            </a:r>
          </a:p>
          <a:p>
            <a:pPr>
              <a:lnSpc>
                <a:spcPct val="150000"/>
              </a:lnSpc>
              <a:buFont typeface="Wingdings" panose="05000000000000000000" pitchFamily="2" charset="2"/>
              <a:buChar char="§"/>
            </a:pPr>
            <a:r>
              <a:rPr lang="fr-FR" dirty="0">
                <a:solidFill>
                  <a:prstClr val="black"/>
                </a:solidFill>
                <a:latin typeface="Times New Roman" panose="02020603050405020304" pitchFamily="18" charset="0"/>
                <a:cs typeface="Times New Roman" panose="02020603050405020304" pitchFamily="18" charset="0"/>
              </a:rPr>
              <a:t> Les registres des admissions,</a:t>
            </a:r>
          </a:p>
          <a:p>
            <a:pPr lvl="0">
              <a:lnSpc>
                <a:spcPct val="150000"/>
              </a:lnSpc>
              <a:buFont typeface="Wingdings" panose="05000000000000000000" pitchFamily="2" charset="2"/>
              <a:buChar char="§"/>
            </a:pPr>
            <a:r>
              <a:rPr lang="fr-FR" dirty="0">
                <a:solidFill>
                  <a:prstClr val="black"/>
                </a:solidFill>
                <a:latin typeface="Times New Roman" panose="02020603050405020304" pitchFamily="18" charset="0"/>
                <a:cs typeface="Times New Roman" panose="02020603050405020304" pitchFamily="18" charset="0"/>
              </a:rPr>
              <a:t> Les registres de compte rendu opératoire,</a:t>
            </a:r>
          </a:p>
          <a:p>
            <a:pPr lvl="0">
              <a:lnSpc>
                <a:spcPct val="150000"/>
              </a:lnSpc>
              <a:buFont typeface="Wingdings" panose="05000000000000000000" pitchFamily="2" charset="2"/>
              <a:buChar char="§"/>
            </a:pPr>
            <a:r>
              <a:rPr lang="fr-FR" dirty="0">
                <a:solidFill>
                  <a:prstClr val="black"/>
                </a:solidFill>
                <a:latin typeface="Times New Roman" panose="02020603050405020304" pitchFamily="18" charset="0"/>
                <a:cs typeface="Times New Roman" panose="02020603050405020304" pitchFamily="18" charset="0"/>
              </a:rPr>
              <a:t> Les dossiers médicaux des patientes, </a:t>
            </a:r>
          </a:p>
          <a:p>
            <a:pPr lvl="0">
              <a:lnSpc>
                <a:spcPct val="150000"/>
              </a:lnSpc>
              <a:buFont typeface="Wingdings" panose="05000000000000000000" pitchFamily="2" charset="2"/>
              <a:buChar char="§"/>
            </a:pPr>
            <a:r>
              <a:rPr lang="fr-FR" dirty="0" smtClean="0">
                <a:solidFill>
                  <a:prstClr val="black"/>
                </a:solidFill>
                <a:latin typeface="Times New Roman" panose="02020603050405020304" pitchFamily="18" charset="0"/>
                <a:cs typeface="Times New Roman" panose="02020603050405020304" pitchFamily="18" charset="0"/>
              </a:rPr>
              <a:t> </a:t>
            </a:r>
            <a:r>
              <a:rPr lang="fr-FR" dirty="0">
                <a:solidFill>
                  <a:prstClr val="black"/>
                </a:solidFill>
                <a:latin typeface="Times New Roman" panose="02020603050405020304" pitchFamily="18" charset="0"/>
                <a:cs typeface="Times New Roman" panose="02020603050405020304" pitchFamily="18" charset="0"/>
              </a:rPr>
              <a:t>Les rapports d’activités annuels.</a:t>
            </a:r>
          </a:p>
          <a:p>
            <a:pPr marL="0" lvl="0" indent="0">
              <a:lnSpc>
                <a:spcPct val="150000"/>
              </a:lnSpc>
              <a:buNone/>
            </a:pPr>
            <a:endParaRPr lang="fr-FR" b="1" dirty="0" smtClean="0">
              <a:solidFill>
                <a:prstClr val="black"/>
              </a:solidFill>
              <a:latin typeface="Times New Roman" panose="02020603050405020304" pitchFamily="18" charset="0"/>
              <a:cs typeface="Times New Roman" panose="02020603050405020304" pitchFamily="18" charset="0"/>
            </a:endParaRPr>
          </a:p>
          <a:p>
            <a:pPr marL="0" indent="0">
              <a:lnSpc>
                <a:spcPct val="150000"/>
              </a:lnSpc>
              <a:buNone/>
            </a:pPr>
            <a:endParaRPr lang="fr-FR" dirty="0"/>
          </a:p>
        </p:txBody>
      </p:sp>
      <p:sp>
        <p:nvSpPr>
          <p:cNvPr id="4" name="Rectangle 3"/>
          <p:cNvSpPr/>
          <p:nvPr/>
        </p:nvSpPr>
        <p:spPr>
          <a:xfrm>
            <a:off x="992135" y="0"/>
            <a:ext cx="10207731" cy="840230"/>
          </a:xfrm>
          <a:prstGeom prst="rect">
            <a:avLst/>
          </a:prstGeom>
          <a:noFill/>
        </p:spPr>
        <p:txBody>
          <a:bodyPr wrap="none" lIns="91440" tIns="45720" rIns="91440" bIns="45720">
            <a:spAutoFit/>
          </a:bodyPr>
          <a:lstStyle/>
          <a:p>
            <a:pPr marL="171450" lvl="0" indent="-171450" algn="ctr" defTabSz="685800">
              <a:lnSpc>
                <a:spcPct val="90000"/>
              </a:lnSpc>
              <a:spcBef>
                <a:spcPts val="750"/>
              </a:spcBef>
            </a:pPr>
            <a:r>
              <a:rPr lang="fr-FR" sz="5400" dirty="0">
                <a:ln w="0"/>
                <a:solidFill>
                  <a:schemeClr val="accent1"/>
                </a:solidFill>
                <a:latin typeface="Times New Roman" panose="02020603050405020304" pitchFamily="18" charset="0"/>
                <a:cs typeface="Times New Roman" panose="02020603050405020304" pitchFamily="18" charset="0"/>
              </a:rPr>
              <a:t>PATIENTES ET METHODES (4/5)</a:t>
            </a:r>
          </a:p>
        </p:txBody>
      </p:sp>
      <p:sp>
        <p:nvSpPr>
          <p:cNvPr id="6" name="Espace réservé du numéro de diapositive 5"/>
          <p:cNvSpPr>
            <a:spLocks noGrp="1"/>
          </p:cNvSpPr>
          <p:nvPr>
            <p:ph type="sldNum" sz="quarter" idx="12"/>
          </p:nvPr>
        </p:nvSpPr>
        <p:spPr/>
        <p:txBody>
          <a:bodyPr/>
          <a:lstStyle/>
          <a:p>
            <a:fld id="{A73C0DA6-39A7-40D0-8487-720F7C064D59}" type="slidenum">
              <a:rPr lang="fr-FR" sz="2800" b="1" smtClean="0"/>
              <a:t>13</a:t>
            </a:fld>
            <a:endParaRPr lang="fr-FR" sz="2800" b="1" dirty="0"/>
          </a:p>
        </p:txBody>
      </p:sp>
    </p:spTree>
    <p:extLst>
      <p:ext uri="{BB962C8B-B14F-4D97-AF65-F5344CB8AC3E}">
        <p14:creationId xmlns:p14="http://schemas.microsoft.com/office/powerpoint/2010/main" val="36680985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840230"/>
            <a:ext cx="12192000" cy="6017770"/>
          </a:xfrm>
        </p:spPr>
        <p:txBody>
          <a:bodyPr/>
          <a:lstStyle/>
          <a:p>
            <a:pPr algn="just">
              <a:lnSpc>
                <a:spcPct val="150000"/>
              </a:lnSpc>
              <a:buFont typeface="Wingdings" panose="05000000000000000000" pitchFamily="2" charset="2"/>
              <a:buChar char="v"/>
            </a:pPr>
            <a:r>
              <a:rPr lang="fr-FR" b="1" dirty="0" smtClean="0">
                <a:latin typeface="Times New Roman" panose="02020603050405020304" pitchFamily="18" charset="0"/>
                <a:cs typeface="Times New Roman" panose="02020603050405020304" pitchFamily="18" charset="0"/>
              </a:rPr>
              <a:t> TECHNIQUES DE COLLECTE ET ANALYSE DES DONNEES</a:t>
            </a:r>
          </a:p>
          <a:p>
            <a:pPr algn="just">
              <a:lnSpc>
                <a:spcPct val="150000"/>
              </a:lnSpc>
              <a:buFont typeface="Wingdings" panose="05000000000000000000" pitchFamily="2" charset="2"/>
              <a:buChar char="§"/>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Fiche de collecte individuelle,</a:t>
            </a:r>
          </a:p>
          <a:p>
            <a:pPr algn="just">
              <a:lnSpc>
                <a:spcPct val="150000"/>
              </a:lnSpc>
              <a:buFont typeface="Wingdings" panose="05000000000000000000" pitchFamily="2" charset="2"/>
              <a:buChar char="§"/>
            </a:pPr>
            <a:r>
              <a:rPr lang="fr-FR" dirty="0" smtClean="0">
                <a:latin typeface="Times New Roman" panose="02020603050405020304" pitchFamily="18" charset="0"/>
                <a:cs typeface="Times New Roman" panose="02020603050405020304" pitchFamily="18" charset="0"/>
              </a:rPr>
              <a:t> Un micro ordinateur,</a:t>
            </a:r>
          </a:p>
          <a:p>
            <a:pPr algn="just">
              <a:lnSpc>
                <a:spcPct val="150000"/>
              </a:lnSpc>
              <a:buFont typeface="Wingdings" panose="05000000000000000000" pitchFamily="2" charset="2"/>
              <a:buChar char="§"/>
            </a:pPr>
            <a:r>
              <a:rPr lang="fr-FR" dirty="0" smtClean="0">
                <a:latin typeface="Times New Roman" panose="02020603050405020304" pitchFamily="18" charset="0"/>
                <a:cs typeface="Times New Roman" panose="02020603050405020304" pitchFamily="18" charset="0"/>
              </a:rPr>
              <a:t> Analyse statistique = EPI-INFO v7.2.2 et logiciel Word/Excel 2016</a:t>
            </a:r>
            <a:endParaRPr lang="fr-FR" dirty="0">
              <a:latin typeface="Times New Roman" panose="02020603050405020304" pitchFamily="18" charset="0"/>
              <a:cs typeface="Times New Roman" panose="02020603050405020304" pitchFamily="18" charset="0"/>
            </a:endParaRPr>
          </a:p>
        </p:txBody>
      </p:sp>
      <p:sp>
        <p:nvSpPr>
          <p:cNvPr id="4" name="Rectangle 3"/>
          <p:cNvSpPr/>
          <p:nvPr/>
        </p:nvSpPr>
        <p:spPr>
          <a:xfrm>
            <a:off x="992135" y="0"/>
            <a:ext cx="10207731" cy="840230"/>
          </a:xfrm>
          <a:prstGeom prst="rect">
            <a:avLst/>
          </a:prstGeom>
          <a:noFill/>
        </p:spPr>
        <p:txBody>
          <a:bodyPr wrap="none" lIns="91440" tIns="45720" rIns="91440" bIns="45720">
            <a:spAutoFit/>
          </a:bodyPr>
          <a:lstStyle/>
          <a:p>
            <a:pPr marL="171450" lvl="0" indent="-171450" algn="ctr" defTabSz="685800">
              <a:lnSpc>
                <a:spcPct val="90000"/>
              </a:lnSpc>
              <a:spcBef>
                <a:spcPts val="750"/>
              </a:spcBef>
            </a:pPr>
            <a:r>
              <a:rPr lang="fr-FR" sz="5400" dirty="0">
                <a:ln w="0"/>
                <a:solidFill>
                  <a:schemeClr val="accent1"/>
                </a:solidFill>
                <a:latin typeface="Times New Roman" panose="02020603050405020304" pitchFamily="18" charset="0"/>
                <a:cs typeface="Times New Roman" panose="02020603050405020304" pitchFamily="18" charset="0"/>
              </a:rPr>
              <a:t>PATIENTES ET METHODES (5/5)</a:t>
            </a:r>
          </a:p>
        </p:txBody>
      </p:sp>
      <p:sp>
        <p:nvSpPr>
          <p:cNvPr id="6" name="Espace réservé du numéro de diapositive 5"/>
          <p:cNvSpPr>
            <a:spLocks noGrp="1"/>
          </p:cNvSpPr>
          <p:nvPr>
            <p:ph type="sldNum" sz="quarter" idx="12"/>
          </p:nvPr>
        </p:nvSpPr>
        <p:spPr/>
        <p:txBody>
          <a:bodyPr/>
          <a:lstStyle/>
          <a:p>
            <a:fld id="{A73C0DA6-39A7-40D0-8487-720F7C064D59}" type="slidenum">
              <a:rPr lang="fr-FR" sz="2800" b="1" smtClean="0"/>
              <a:t>14</a:t>
            </a:fld>
            <a:endParaRPr lang="fr-FR" sz="2800" b="1" dirty="0"/>
          </a:p>
        </p:txBody>
      </p:sp>
    </p:spTree>
    <p:extLst>
      <p:ext uri="{BB962C8B-B14F-4D97-AF65-F5344CB8AC3E}">
        <p14:creationId xmlns:p14="http://schemas.microsoft.com/office/powerpoint/2010/main" val="14514404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39471" y="2967335"/>
            <a:ext cx="3913058" cy="923330"/>
          </a:xfrm>
          <a:prstGeom prst="rect">
            <a:avLst/>
          </a:prstGeom>
          <a:noFill/>
        </p:spPr>
        <p:txBody>
          <a:bodyPr wrap="none" lIns="91440" tIns="45720" rIns="91440" bIns="45720">
            <a:spAutoFit/>
          </a:bodyPr>
          <a:lstStyle/>
          <a:p>
            <a:pPr algn="ctr"/>
            <a:r>
              <a:rPr lang="fr-FR" sz="54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RESULTATS</a:t>
            </a:r>
            <a:endParaRPr lang="fr-FR" sz="5400" dirty="0">
              <a:ln w="0"/>
              <a:solidFill>
                <a:schemeClr val="accent1"/>
              </a:solidFill>
              <a:effectLst>
                <a:outerShdw blurRad="38100" dist="25400" dir="5400000" algn="ctr" rotWithShape="0">
                  <a:srgbClr val="6E747A">
                    <a:alpha val="43000"/>
                  </a:srgbClr>
                </a:outerShdw>
              </a:effectLst>
            </a:endParaRPr>
          </a:p>
        </p:txBody>
      </p:sp>
      <p:sp>
        <p:nvSpPr>
          <p:cNvPr id="5" name="Espace réservé du numéro de diapositive 4"/>
          <p:cNvSpPr>
            <a:spLocks noGrp="1"/>
          </p:cNvSpPr>
          <p:nvPr>
            <p:ph type="sldNum" sz="quarter" idx="12"/>
          </p:nvPr>
        </p:nvSpPr>
        <p:spPr/>
        <p:txBody>
          <a:bodyPr/>
          <a:lstStyle/>
          <a:p>
            <a:fld id="{A73C0DA6-39A7-40D0-8487-720F7C064D59}" type="slidenum">
              <a:rPr lang="fr-FR" sz="2400" b="1" smtClean="0"/>
              <a:t>15</a:t>
            </a:fld>
            <a:endParaRPr lang="fr-FR" b="1" dirty="0"/>
          </a:p>
        </p:txBody>
      </p:sp>
    </p:spTree>
    <p:extLst>
      <p:ext uri="{BB962C8B-B14F-4D97-AF65-F5344CB8AC3E}">
        <p14:creationId xmlns:p14="http://schemas.microsoft.com/office/powerpoint/2010/main" val="12481995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0"/>
            <a:ext cx="12192000" cy="5934670"/>
          </a:xfrm>
        </p:spPr>
        <p:txBody>
          <a:bodyPr/>
          <a:lstStyle/>
          <a:p>
            <a:pPr marL="228600" lvl="2">
              <a:spcBef>
                <a:spcPts val="1000"/>
              </a:spcBef>
              <a:buFont typeface="Wingdings" panose="05000000000000000000" pitchFamily="2" charset="2"/>
              <a:buChar char="v"/>
            </a:pPr>
            <a:r>
              <a:rPr lang="fr-FR" sz="2800" dirty="0" smtClean="0">
                <a:latin typeface="Times New Roman" panose="02020603050405020304" pitchFamily="18" charset="0"/>
                <a:cs typeface="Times New Roman" panose="02020603050405020304" pitchFamily="18" charset="0"/>
              </a:rPr>
              <a:t> </a:t>
            </a:r>
            <a:r>
              <a:rPr lang="fr-FR" sz="2800" b="1" dirty="0" smtClean="0">
                <a:latin typeface="Times New Roman" panose="02020603050405020304" pitchFamily="18" charset="0"/>
                <a:cs typeface="Times New Roman" panose="02020603050405020304" pitchFamily="18" charset="0"/>
              </a:rPr>
              <a:t>RATIO DE MORTALITÉ MATERNELLE :</a:t>
            </a:r>
            <a:endParaRPr lang="fr-FR" sz="2800" dirty="0" smtClean="0">
              <a:latin typeface="Times New Roman" panose="02020603050405020304" pitchFamily="18" charset="0"/>
              <a:cs typeface="Times New Roman" panose="02020603050405020304" pitchFamily="18" charset="0"/>
            </a:endParaRPr>
          </a:p>
          <a:p>
            <a:pPr marL="0" indent="0">
              <a:buNone/>
            </a:pPr>
            <a:r>
              <a:rPr lang="fr-FR" dirty="0" smtClean="0">
                <a:latin typeface="Times New Roman" panose="02020603050405020304" pitchFamily="18" charset="0"/>
                <a:cs typeface="Times New Roman" panose="02020603050405020304" pitchFamily="18" charset="0"/>
              </a:rPr>
              <a:t>                                 </a:t>
            </a:r>
            <a:endParaRPr lang="fr-FR" dirty="0" smtClean="0">
              <a:solidFill>
                <a:prstClr val="black"/>
              </a:solidFill>
              <a:latin typeface="Times New Roman" panose="02020603050405020304" pitchFamily="18" charset="0"/>
              <a:cs typeface="Times New Roman" panose="02020603050405020304" pitchFamily="18" charset="0"/>
            </a:endParaRPr>
          </a:p>
          <a:p>
            <a:pPr marL="0" indent="0">
              <a:buNone/>
            </a:pPr>
            <a:r>
              <a:rPr lang="fr-FR"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19873</a:t>
            </a:r>
            <a:r>
              <a:rPr lang="fr-FR" dirty="0" smtClean="0">
                <a:solidFill>
                  <a:srgbClr val="FF0000"/>
                </a:solidFill>
                <a:latin typeface="Times New Roman" panose="02020603050405020304" pitchFamily="18" charset="0"/>
                <a:cs typeface="Times New Roman" panose="02020603050405020304" pitchFamily="18" charset="0"/>
              </a:rPr>
              <a:t> </a:t>
            </a:r>
            <a:r>
              <a:rPr lang="fr-FR" dirty="0" smtClean="0">
                <a:solidFill>
                  <a:prstClr val="black"/>
                </a:solidFill>
                <a:latin typeface="Times New Roman" panose="02020603050405020304" pitchFamily="18" charset="0"/>
                <a:cs typeface="Times New Roman" panose="02020603050405020304" pitchFamily="18" charset="0"/>
              </a:rPr>
              <a:t>Accouchement</a:t>
            </a:r>
            <a:endParaRPr lang="fr-FR" b="1" dirty="0" smtClean="0">
              <a:solidFill>
                <a:prstClr val="black"/>
              </a:solidFill>
              <a:latin typeface="Times New Roman" panose="02020603050405020304" pitchFamily="18" charset="0"/>
              <a:cs typeface="Times New Roman" panose="02020603050405020304" pitchFamily="18" charset="0"/>
            </a:endParaRPr>
          </a:p>
          <a:p>
            <a:pPr marL="0" indent="0">
              <a:lnSpc>
                <a:spcPct val="100000"/>
              </a:lnSpc>
              <a:buNone/>
            </a:pPr>
            <a:r>
              <a:rPr lang="fr-FR" dirty="0" smtClean="0">
                <a:solidFill>
                  <a:srgbClr val="FF0000"/>
                </a:solidFill>
                <a:latin typeface="Times New Roman" panose="02020603050405020304" pitchFamily="18" charset="0"/>
                <a:ea typeface="Calibri" panose="020F0502020204030204" pitchFamily="34" charset="0"/>
              </a:rPr>
              <a:t>                                                             </a:t>
            </a:r>
          </a:p>
          <a:p>
            <a:pPr marL="0" indent="0">
              <a:lnSpc>
                <a:spcPct val="100000"/>
              </a:lnSpc>
              <a:buNone/>
            </a:pPr>
            <a:r>
              <a:rPr lang="fr-FR" dirty="0">
                <a:solidFill>
                  <a:srgbClr val="FF0000"/>
                </a:solidFill>
                <a:latin typeface="Times New Roman" panose="02020603050405020304" pitchFamily="18" charset="0"/>
                <a:ea typeface="Calibri" panose="020F0502020204030204" pitchFamily="34" charset="0"/>
              </a:rPr>
              <a:t> </a:t>
            </a:r>
            <a:r>
              <a:rPr lang="fr-FR" dirty="0" smtClean="0">
                <a:solidFill>
                  <a:srgbClr val="FF0000"/>
                </a:solidFill>
                <a:latin typeface="Times New Roman" panose="02020603050405020304" pitchFamily="18" charset="0"/>
                <a:ea typeface="Calibri" panose="020F0502020204030204" pitchFamily="34" charset="0"/>
              </a:rPr>
              <a:t>     </a:t>
            </a:r>
            <a:r>
              <a:rPr lang="fr-FR"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Décès    </a:t>
            </a:r>
            <a:r>
              <a:rPr lang="fr-FR" b="1" dirty="0" smtClean="0">
                <a:latin typeface="Times New Roman" panose="02020603050405020304" pitchFamily="18" charset="0"/>
                <a:cs typeface="Times New Roman" panose="02020603050405020304" pitchFamily="18" charset="0"/>
              </a:rPr>
              <a:t>= </a:t>
            </a:r>
            <a:r>
              <a:rPr lang="fr-FR" dirty="0">
                <a:solidFill>
                  <a:srgbClr val="FF0000"/>
                </a:solidFill>
                <a:latin typeface="Times New Roman" panose="02020603050405020304" pitchFamily="18" charset="0"/>
                <a:cs typeface="Times New Roman" panose="02020603050405020304" pitchFamily="18" charset="0"/>
              </a:rPr>
              <a:t>203</a:t>
            </a:r>
            <a:r>
              <a:rPr lang="fr-FR" dirty="0" smtClean="0">
                <a:solidFill>
                  <a:srgbClr val="FF0000"/>
                </a:solidFill>
                <a:latin typeface="Times New Roman" panose="02020603050405020304" pitchFamily="18" charset="0"/>
                <a:ea typeface="Calibri" panose="020F0502020204030204" pitchFamily="34" charset="0"/>
              </a:rPr>
              <a:t>                                                </a:t>
            </a:r>
          </a:p>
          <a:p>
            <a:pPr marL="0" indent="0">
              <a:lnSpc>
                <a:spcPct val="100000"/>
              </a:lnSpc>
              <a:buNone/>
            </a:pPr>
            <a:r>
              <a:rPr lang="fr-FR" dirty="0">
                <a:solidFill>
                  <a:srgbClr val="FF0000"/>
                </a:solidFill>
                <a:latin typeface="Times New Roman" panose="02020603050405020304" pitchFamily="18" charset="0"/>
                <a:ea typeface="Calibri" panose="020F0502020204030204" pitchFamily="34" charset="0"/>
              </a:rPr>
              <a:t> </a:t>
            </a:r>
            <a:r>
              <a:rPr lang="fr-FR" dirty="0" smtClean="0">
                <a:solidFill>
                  <a:srgbClr val="FF0000"/>
                </a:solidFill>
                <a:latin typeface="Times New Roman" panose="02020603050405020304" pitchFamily="18" charset="0"/>
                <a:ea typeface="Calibri" panose="020F0502020204030204" pitchFamily="34" charset="0"/>
              </a:rPr>
              <a:t>                                         </a:t>
            </a:r>
          </a:p>
          <a:p>
            <a:pPr marL="0" indent="0">
              <a:lnSpc>
                <a:spcPct val="100000"/>
              </a:lnSpc>
              <a:buNone/>
            </a:pPr>
            <a:r>
              <a:rPr lang="fr-FR" dirty="0" smtClean="0">
                <a:solidFill>
                  <a:srgbClr val="FF0000"/>
                </a:solidFill>
                <a:latin typeface="Times New Roman" panose="02020603050405020304" pitchFamily="18" charset="0"/>
                <a:ea typeface="Calibri" panose="020F0502020204030204" pitchFamily="34" charset="0"/>
              </a:rPr>
              <a:t>                                           </a:t>
            </a:r>
            <a:r>
              <a:rPr lang="fr-FR" dirty="0">
                <a:solidFill>
                  <a:srgbClr val="FF0000"/>
                </a:solidFill>
                <a:latin typeface="Times New Roman" panose="02020603050405020304" pitchFamily="18" charset="0"/>
                <a:ea typeface="Calibri" panose="020F0502020204030204" pitchFamily="34" charset="0"/>
              </a:rPr>
              <a:t>18410</a:t>
            </a:r>
            <a:r>
              <a:rPr lang="fr-FR" dirty="0">
                <a:solidFill>
                  <a:prstClr val="black"/>
                </a:solidFill>
                <a:latin typeface="Times New Roman" panose="02020603050405020304" pitchFamily="18" charset="0"/>
                <a:ea typeface="Calibri" panose="020F0502020204030204" pitchFamily="34" charset="0"/>
              </a:rPr>
              <a:t> NV</a:t>
            </a:r>
            <a:endParaRPr lang="fr-FR" dirty="0">
              <a:latin typeface="Times New Roman" panose="02020603050405020304" pitchFamily="18" charset="0"/>
              <a:ea typeface="Calibri" panose="020F0502020204030204" pitchFamily="34" charset="0"/>
            </a:endParaRPr>
          </a:p>
          <a:p>
            <a:pPr marL="0" indent="0">
              <a:lnSpc>
                <a:spcPct val="100000"/>
              </a:lnSpc>
              <a:buNone/>
            </a:pPr>
            <a:endParaRPr lang="fr-FR" sz="300" dirty="0" smtClean="0">
              <a:solidFill>
                <a:srgbClr val="FF0000"/>
              </a:solidFill>
              <a:latin typeface="Times New Roman" panose="02020603050405020304" pitchFamily="18" charset="0"/>
              <a:cs typeface="Times New Roman" panose="02020603050405020304" pitchFamily="18" charset="0"/>
            </a:endParaRPr>
          </a:p>
          <a:p>
            <a:pPr marL="0" indent="0">
              <a:lnSpc>
                <a:spcPct val="100000"/>
              </a:lnSpc>
              <a:buNone/>
            </a:pPr>
            <a:r>
              <a:rPr lang="fr-FR" b="1" dirty="0" smtClean="0">
                <a:latin typeface="Times New Roman" panose="02020603050405020304" pitchFamily="18" charset="0"/>
                <a:cs typeface="Times New Roman" panose="02020603050405020304" pitchFamily="18" charset="0"/>
              </a:rPr>
              <a:t>      RMM   </a:t>
            </a:r>
            <a:r>
              <a:rPr lang="fr-FR" dirty="0" smtClean="0">
                <a:latin typeface="Times New Roman" panose="02020603050405020304" pitchFamily="18" charset="0"/>
                <a:cs typeface="Times New Roman" panose="02020603050405020304" pitchFamily="18" charset="0"/>
              </a:rPr>
              <a:t> = </a:t>
            </a:r>
            <a:r>
              <a:rPr lang="fr-FR" dirty="0">
                <a:solidFill>
                  <a:srgbClr val="FF0000"/>
                </a:solidFill>
                <a:latin typeface="Times New Roman" panose="02020603050405020304" pitchFamily="18" charset="0"/>
                <a:ea typeface="Calibri" panose="020F0502020204030204" pitchFamily="34" charset="0"/>
              </a:rPr>
              <a:t>1102,7</a:t>
            </a:r>
            <a:r>
              <a:rPr lang="fr-FR" dirty="0">
                <a:latin typeface="Times New Roman" panose="02020603050405020304" pitchFamily="18" charset="0"/>
                <a:ea typeface="Calibri" panose="020F0502020204030204" pitchFamily="34" charset="0"/>
              </a:rPr>
              <a:t> </a:t>
            </a:r>
            <a:r>
              <a:rPr lang="fr-FR" dirty="0" smtClean="0">
                <a:latin typeface="Times New Roman" panose="02020603050405020304" pitchFamily="18" charset="0"/>
                <a:ea typeface="Calibri" panose="020F0502020204030204" pitchFamily="34" charset="0"/>
              </a:rPr>
              <a:t>/ 100 </a:t>
            </a:r>
            <a:r>
              <a:rPr lang="fr-FR" dirty="0">
                <a:latin typeface="Times New Roman" panose="02020603050405020304" pitchFamily="18" charset="0"/>
                <a:ea typeface="Calibri" panose="020F0502020204030204" pitchFamily="34" charset="0"/>
              </a:rPr>
              <a:t>000 </a:t>
            </a:r>
            <a:r>
              <a:rPr lang="fr-FR" sz="2400" dirty="0" smtClean="0">
                <a:latin typeface="Times New Roman" panose="02020603050405020304" pitchFamily="18" charset="0"/>
                <a:cs typeface="Times New Roman" panose="02020603050405020304" pitchFamily="18" charset="0"/>
              </a:rPr>
              <a:t>NV </a:t>
            </a:r>
          </a:p>
          <a:p>
            <a:pPr marL="0" indent="0">
              <a:lnSpc>
                <a:spcPct val="100000"/>
              </a:lnSpc>
              <a:buNone/>
            </a:pPr>
            <a:endParaRPr lang="fr-FR" b="1" dirty="0" smtClean="0">
              <a:latin typeface="Times New Roman" panose="02020603050405020304" pitchFamily="18" charset="0"/>
              <a:cs typeface="Times New Roman" panose="02020603050405020304" pitchFamily="18" charset="0"/>
            </a:endParaRPr>
          </a:p>
          <a:p>
            <a:pPr marL="0" indent="0">
              <a:lnSpc>
                <a:spcPct val="100000"/>
              </a:lnSpc>
              <a:buNone/>
            </a:pPr>
            <a:endParaRPr lang="fr-FR" dirty="0" smtClean="0">
              <a:latin typeface="Times New Roman" panose="02020603050405020304" pitchFamily="18" charset="0"/>
              <a:cs typeface="Times New Roman" panose="02020603050405020304" pitchFamily="18" charset="0"/>
            </a:endParaRPr>
          </a:p>
          <a:p>
            <a:pPr marL="0" indent="0">
              <a:buNone/>
            </a:pPr>
            <a:endParaRPr lang="fr-FR" dirty="0">
              <a:latin typeface="Times New Roman" panose="02020603050405020304" pitchFamily="18" charset="0"/>
              <a:cs typeface="Times New Roman" panose="02020603050405020304" pitchFamily="18" charset="0"/>
            </a:endParaRPr>
          </a:p>
        </p:txBody>
      </p:sp>
      <p:sp>
        <p:nvSpPr>
          <p:cNvPr id="6" name="Accolade ouvrante 5"/>
          <p:cNvSpPr/>
          <p:nvPr/>
        </p:nvSpPr>
        <p:spPr>
          <a:xfrm>
            <a:off x="3206522" y="2277798"/>
            <a:ext cx="464330" cy="2141802"/>
          </a:xfrm>
          <a:prstGeom prst="leftBrace">
            <a:avLst/>
          </a:prstGeom>
          <a:ln w="38100"/>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dirty="0"/>
          </a:p>
        </p:txBody>
      </p:sp>
      <p:sp>
        <p:nvSpPr>
          <p:cNvPr id="4" name="Rectangle 3"/>
          <p:cNvSpPr/>
          <p:nvPr/>
        </p:nvSpPr>
        <p:spPr>
          <a:xfrm>
            <a:off x="3206522" y="0"/>
            <a:ext cx="5778954" cy="923330"/>
          </a:xfrm>
          <a:prstGeom prst="rect">
            <a:avLst/>
          </a:prstGeom>
          <a:noFill/>
        </p:spPr>
        <p:txBody>
          <a:bodyPr wrap="none" lIns="91440" tIns="45720" rIns="91440" bIns="45720">
            <a:spAutoFit/>
          </a:bodyPr>
          <a:lstStyle/>
          <a:p>
            <a:pPr algn="ctr"/>
            <a:r>
              <a:rPr lang="fr-FR" sz="5400" dirty="0">
                <a:ln w="0"/>
                <a:solidFill>
                  <a:schemeClr val="accent1"/>
                </a:solidFill>
                <a:latin typeface="Times New Roman" panose="02020603050405020304" pitchFamily="18" charset="0"/>
                <a:cs typeface="Times New Roman" panose="02020603050405020304" pitchFamily="18" charset="0"/>
              </a:rPr>
              <a:t>RESULTATS (</a:t>
            </a:r>
            <a:r>
              <a:rPr lang="fr-FR" sz="5400" dirty="0" smtClean="0">
                <a:ln w="0"/>
                <a:solidFill>
                  <a:schemeClr val="accent1"/>
                </a:solidFill>
                <a:latin typeface="Times New Roman" panose="02020603050405020304" pitchFamily="18" charset="0"/>
                <a:cs typeface="Times New Roman" panose="02020603050405020304" pitchFamily="18" charset="0"/>
              </a:rPr>
              <a:t>1/12)</a:t>
            </a:r>
            <a:endParaRPr lang="fr-FR" sz="5400" dirty="0">
              <a:ln w="0"/>
              <a:solidFill>
                <a:schemeClr val="accent1"/>
              </a:solidFill>
            </a:endParaRPr>
          </a:p>
        </p:txBody>
      </p:sp>
      <p:sp>
        <p:nvSpPr>
          <p:cNvPr id="7" name="Espace réservé du numéro de diapositive 6"/>
          <p:cNvSpPr>
            <a:spLocks noGrp="1"/>
          </p:cNvSpPr>
          <p:nvPr>
            <p:ph type="sldNum" sz="quarter" idx="12"/>
          </p:nvPr>
        </p:nvSpPr>
        <p:spPr/>
        <p:txBody>
          <a:bodyPr/>
          <a:lstStyle/>
          <a:p>
            <a:fld id="{A73C0DA6-39A7-40D0-8487-720F7C064D59}" type="slidenum">
              <a:rPr lang="fr-FR" sz="2800" b="1" smtClean="0"/>
              <a:t>16</a:t>
            </a:fld>
            <a:endParaRPr lang="fr-FR" sz="2800" b="1" dirty="0"/>
          </a:p>
        </p:txBody>
      </p:sp>
    </p:spTree>
    <p:extLst>
      <p:ext uri="{BB962C8B-B14F-4D97-AF65-F5344CB8AC3E}">
        <p14:creationId xmlns:p14="http://schemas.microsoft.com/office/powerpoint/2010/main" val="38361228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0"/>
            <a:ext cx="12192000" cy="6232844"/>
          </a:xfrm>
        </p:spPr>
        <p:txBody>
          <a:bodyPr>
            <a:normAutofit/>
          </a:bodyPr>
          <a:lstStyle/>
          <a:p>
            <a:pPr>
              <a:lnSpc>
                <a:spcPct val="150000"/>
              </a:lnSpc>
              <a:buFont typeface="Wingdings" panose="05000000000000000000" pitchFamily="2" charset="2"/>
              <a:buChar char="v"/>
            </a:pPr>
            <a:r>
              <a:rPr lang="fr-FR" dirty="0" smtClean="0"/>
              <a:t>  </a:t>
            </a:r>
            <a:r>
              <a:rPr lang="fr-FR" b="1" dirty="0" smtClean="0">
                <a:solidFill>
                  <a:prstClr val="black"/>
                </a:solidFill>
                <a:latin typeface="Times New Roman" panose="02020603050405020304" pitchFamily="18" charset="0"/>
                <a:cs typeface="Times New Roman" panose="02020603050405020304" pitchFamily="18" charset="0"/>
              </a:rPr>
              <a:t>CARACTÉRISTIQUES SOCIODÉMOGRAPHIQUES</a:t>
            </a:r>
          </a:p>
          <a:p>
            <a:pPr marL="0" indent="0">
              <a:lnSpc>
                <a:spcPct val="150000"/>
              </a:lnSpc>
              <a:buNone/>
            </a:pPr>
            <a:r>
              <a:rPr lang="fr-FR" dirty="0" smtClean="0">
                <a:latin typeface="Times New Roman" panose="02020603050405020304" pitchFamily="18" charset="0"/>
              </a:rPr>
              <a:t>                                              Tranche d'âge : &lt; 30 ans : </a:t>
            </a:r>
            <a:r>
              <a:rPr lang="fr-FR" dirty="0" smtClean="0">
                <a:solidFill>
                  <a:srgbClr val="FF0000"/>
                </a:solidFill>
                <a:latin typeface="Times New Roman" panose="02020603050405020304" pitchFamily="18" charset="0"/>
              </a:rPr>
              <a:t>59,7 %</a:t>
            </a:r>
            <a:endParaRPr lang="fr-FR" b="1" dirty="0" smtClean="0">
              <a:latin typeface="Times New Roman" panose="02020603050405020304" pitchFamily="18" charset="0"/>
            </a:endParaRPr>
          </a:p>
          <a:p>
            <a:pPr marL="0" indent="0">
              <a:lnSpc>
                <a:spcPct val="150000"/>
              </a:lnSpc>
              <a:buNone/>
            </a:pPr>
            <a:r>
              <a:rPr lang="fr-FR" b="1" dirty="0" smtClean="0">
                <a:latin typeface="Times New Roman" panose="02020603050405020304" pitchFamily="18" charset="0"/>
              </a:rPr>
              <a:t>     Âge</a:t>
            </a:r>
            <a:r>
              <a:rPr lang="fr-FR" dirty="0" smtClean="0">
                <a:latin typeface="Times New Roman" panose="02020603050405020304" pitchFamily="18" charset="0"/>
              </a:rPr>
              <a:t>  </a:t>
            </a:r>
          </a:p>
          <a:p>
            <a:pPr marL="0" indent="0">
              <a:lnSpc>
                <a:spcPct val="150000"/>
              </a:lnSpc>
              <a:buNone/>
            </a:pPr>
            <a:r>
              <a:rPr lang="fr-FR" dirty="0" smtClean="0">
                <a:solidFill>
                  <a:prstClr val="black"/>
                </a:solidFill>
                <a:latin typeface="Times New Roman" panose="02020603050405020304" pitchFamily="18" charset="0"/>
                <a:cs typeface="Times New Roman" panose="02020603050405020304" pitchFamily="18" charset="0"/>
              </a:rPr>
              <a:t>                                               Age moyen     : </a:t>
            </a:r>
            <a:r>
              <a:rPr lang="fr-FR" dirty="0" smtClean="0">
                <a:solidFill>
                  <a:srgbClr val="FF0000"/>
                </a:solidFill>
                <a:latin typeface="Times New Roman" panose="02020603050405020304" pitchFamily="18" charset="0"/>
                <a:ea typeface="Calibri" panose="020F0502020204030204" pitchFamily="34" charset="0"/>
              </a:rPr>
              <a:t>27,8</a:t>
            </a:r>
            <a:r>
              <a:rPr lang="fr-FR" dirty="0" smtClean="0">
                <a:latin typeface="Times New Roman" panose="02020603050405020304" pitchFamily="18" charset="0"/>
                <a:ea typeface="Calibri" panose="020F0502020204030204" pitchFamily="34" charset="0"/>
              </a:rPr>
              <a:t> ans ; </a:t>
            </a:r>
            <a:r>
              <a:rPr lang="fr-FR" dirty="0" smtClean="0">
                <a:solidFill>
                  <a:srgbClr val="FF0000"/>
                </a:solidFill>
                <a:latin typeface="Times New Roman" panose="02020603050405020304" pitchFamily="18" charset="0"/>
              </a:rPr>
              <a:t>16 – 44 </a:t>
            </a:r>
            <a:r>
              <a:rPr lang="fr-FR" dirty="0" smtClean="0">
                <a:latin typeface="Times New Roman" panose="02020603050405020304" pitchFamily="18" charset="0"/>
              </a:rPr>
              <a:t>ans </a:t>
            </a:r>
            <a:endParaRPr lang="fr-FR" dirty="0" smtClean="0">
              <a:solidFill>
                <a:prstClr val="black"/>
              </a:solidFill>
              <a:latin typeface="Times New Roman" panose="02020603050405020304" pitchFamily="18" charset="0"/>
              <a:cs typeface="Times New Roman" panose="02020603050405020304" pitchFamily="18" charset="0"/>
            </a:endParaRPr>
          </a:p>
          <a:p>
            <a:pPr marL="0" indent="0">
              <a:lnSpc>
                <a:spcPct val="150000"/>
              </a:lnSpc>
              <a:buNone/>
            </a:pPr>
            <a:endParaRPr lang="fr-FR" b="1" dirty="0" smtClean="0">
              <a:solidFill>
                <a:prstClr val="black"/>
              </a:solidFill>
              <a:latin typeface="Times New Roman" panose="02020603050405020304" pitchFamily="18" charset="0"/>
              <a:cs typeface="Times New Roman" panose="02020603050405020304" pitchFamily="18" charset="0"/>
            </a:endParaRPr>
          </a:p>
          <a:p>
            <a:pPr marL="0" indent="0">
              <a:lnSpc>
                <a:spcPct val="150000"/>
              </a:lnSpc>
              <a:buNone/>
            </a:pPr>
            <a:r>
              <a:rPr lang="fr-FR" b="1" dirty="0" smtClean="0">
                <a:solidFill>
                  <a:prstClr val="black"/>
                </a:solidFill>
                <a:latin typeface="Times New Roman" panose="02020603050405020304" pitchFamily="18" charset="0"/>
                <a:cs typeface="Times New Roman" panose="02020603050405020304" pitchFamily="18" charset="0"/>
              </a:rPr>
              <a:t>     Statut </a:t>
            </a:r>
            <a:r>
              <a:rPr lang="fr-FR" b="1" dirty="0">
                <a:solidFill>
                  <a:prstClr val="black"/>
                </a:solidFill>
                <a:latin typeface="Times New Roman" panose="02020603050405020304" pitchFamily="18" charset="0"/>
                <a:cs typeface="Times New Roman" panose="02020603050405020304" pitchFamily="18" charset="0"/>
              </a:rPr>
              <a:t>socioprofessionnel </a:t>
            </a:r>
            <a:r>
              <a:rPr lang="fr-FR" b="1" dirty="0" smtClean="0">
                <a:solidFill>
                  <a:prstClr val="black"/>
                </a:solidFill>
                <a:latin typeface="Times New Roman" panose="02020603050405020304" pitchFamily="18" charset="0"/>
                <a:cs typeface="Times New Roman" panose="02020603050405020304" pitchFamily="18" charset="0"/>
              </a:rPr>
              <a:t>: </a:t>
            </a:r>
            <a:r>
              <a:rPr lang="fr-FR" dirty="0" smtClean="0">
                <a:solidFill>
                  <a:prstClr val="black"/>
                </a:solidFill>
                <a:latin typeface="Times New Roman" panose="02020603050405020304" pitchFamily="18" charset="0"/>
              </a:rPr>
              <a:t>S</a:t>
            </a:r>
            <a:r>
              <a:rPr lang="fr-FR" dirty="0" smtClean="0">
                <a:solidFill>
                  <a:prstClr val="black"/>
                </a:solidFill>
                <a:latin typeface="Times New Roman" panose="02020603050405020304" pitchFamily="18" charset="0"/>
                <a:ea typeface="Calibri" panose="020F0502020204030204" pitchFamily="34" charset="0"/>
              </a:rPr>
              <a:t>ans </a:t>
            </a:r>
            <a:r>
              <a:rPr lang="fr-FR" dirty="0">
                <a:solidFill>
                  <a:prstClr val="black"/>
                </a:solidFill>
                <a:latin typeface="Times New Roman" panose="02020603050405020304" pitchFamily="18" charset="0"/>
                <a:ea typeface="Calibri" panose="020F0502020204030204" pitchFamily="34" charset="0"/>
              </a:rPr>
              <a:t>activité rémunératrice </a:t>
            </a:r>
            <a:r>
              <a:rPr lang="fr-FR" dirty="0" smtClean="0">
                <a:solidFill>
                  <a:prstClr val="black"/>
                </a:solidFill>
                <a:latin typeface="Times New Roman" panose="02020603050405020304" pitchFamily="18" charset="0"/>
                <a:ea typeface="Calibri" panose="020F0502020204030204" pitchFamily="34" charset="0"/>
              </a:rPr>
              <a:t>: </a:t>
            </a:r>
            <a:r>
              <a:rPr lang="fr-FR" dirty="0">
                <a:solidFill>
                  <a:srgbClr val="FF0000"/>
                </a:solidFill>
                <a:latin typeface="Times New Roman" panose="02020603050405020304" pitchFamily="18" charset="0"/>
                <a:ea typeface="Calibri" panose="020F0502020204030204" pitchFamily="34" charset="0"/>
              </a:rPr>
              <a:t>79,7 %</a:t>
            </a:r>
          </a:p>
          <a:p>
            <a:pPr marL="0" lvl="0" indent="0">
              <a:lnSpc>
                <a:spcPct val="150000"/>
              </a:lnSpc>
              <a:buNone/>
            </a:pPr>
            <a:endParaRPr lang="fr-FR" dirty="0" smtClean="0">
              <a:latin typeface="Times New Roman" panose="02020603050405020304" pitchFamily="18" charset="0"/>
              <a:cs typeface="Times New Roman" panose="02020603050405020304" pitchFamily="18" charset="0"/>
            </a:endParaRPr>
          </a:p>
          <a:p>
            <a:pPr marL="0" indent="0">
              <a:buNone/>
            </a:pPr>
            <a:endParaRPr lang="fr-FR" dirty="0" smtClean="0">
              <a:latin typeface="Times New Roman" panose="02020603050405020304" pitchFamily="18" charset="0"/>
            </a:endParaRPr>
          </a:p>
        </p:txBody>
      </p:sp>
      <p:sp>
        <p:nvSpPr>
          <p:cNvPr id="4" name="Rectangle 3"/>
          <p:cNvSpPr/>
          <p:nvPr/>
        </p:nvSpPr>
        <p:spPr>
          <a:xfrm>
            <a:off x="3206522" y="0"/>
            <a:ext cx="5778954" cy="923330"/>
          </a:xfrm>
          <a:prstGeom prst="rect">
            <a:avLst/>
          </a:prstGeom>
          <a:noFill/>
        </p:spPr>
        <p:txBody>
          <a:bodyPr wrap="none" lIns="91440" tIns="45720" rIns="91440" bIns="45720">
            <a:spAutoFit/>
          </a:bodyPr>
          <a:lstStyle/>
          <a:p>
            <a:pPr lvl="0" algn="ctr"/>
            <a:r>
              <a:rPr lang="fr-FR" sz="5400" dirty="0">
                <a:ln w="0"/>
                <a:solidFill>
                  <a:schemeClr val="accent1"/>
                </a:solidFill>
                <a:latin typeface="Times New Roman" panose="02020603050405020304" pitchFamily="18" charset="0"/>
                <a:cs typeface="Times New Roman" panose="02020603050405020304" pitchFamily="18" charset="0"/>
              </a:rPr>
              <a:t>RESULTATS (</a:t>
            </a:r>
            <a:r>
              <a:rPr lang="fr-FR" sz="5400" dirty="0" smtClean="0">
                <a:ln w="0"/>
                <a:solidFill>
                  <a:schemeClr val="accent1"/>
                </a:solidFill>
                <a:latin typeface="Times New Roman" panose="02020603050405020304" pitchFamily="18" charset="0"/>
                <a:cs typeface="Times New Roman" panose="02020603050405020304" pitchFamily="18" charset="0"/>
              </a:rPr>
              <a:t>3/12)</a:t>
            </a:r>
            <a:endParaRPr lang="fr-FR" sz="5400" dirty="0">
              <a:ln w="0"/>
              <a:solidFill>
                <a:schemeClr val="accent1"/>
              </a:solidFill>
            </a:endParaRPr>
          </a:p>
        </p:txBody>
      </p:sp>
      <p:sp>
        <p:nvSpPr>
          <p:cNvPr id="6" name="Espace réservé du numéro de diapositive 5"/>
          <p:cNvSpPr>
            <a:spLocks noGrp="1"/>
          </p:cNvSpPr>
          <p:nvPr>
            <p:ph type="sldNum" sz="quarter" idx="12"/>
          </p:nvPr>
        </p:nvSpPr>
        <p:spPr/>
        <p:txBody>
          <a:bodyPr/>
          <a:lstStyle/>
          <a:p>
            <a:fld id="{A73C0DA6-39A7-40D0-8487-720F7C064D59}" type="slidenum">
              <a:rPr lang="fr-FR" sz="2800" b="1" smtClean="0"/>
              <a:t>17</a:t>
            </a:fld>
            <a:endParaRPr lang="fr-FR" sz="2800" b="1" dirty="0"/>
          </a:p>
        </p:txBody>
      </p:sp>
      <p:pic>
        <p:nvPicPr>
          <p:cNvPr id="8" name="Image 7"/>
          <p:cNvPicPr>
            <a:picLocks noChangeAspect="1"/>
          </p:cNvPicPr>
          <p:nvPr/>
        </p:nvPicPr>
        <p:blipFill>
          <a:blip r:embed="rId3"/>
          <a:stretch>
            <a:fillRect/>
          </a:stretch>
        </p:blipFill>
        <p:spPr>
          <a:xfrm>
            <a:off x="2971805" y="2126670"/>
            <a:ext cx="469433" cy="1652159"/>
          </a:xfrm>
          <a:prstGeom prst="rect">
            <a:avLst/>
          </a:prstGeom>
        </p:spPr>
      </p:pic>
    </p:spTree>
    <p:extLst>
      <p:ext uri="{BB962C8B-B14F-4D97-AF65-F5344CB8AC3E}">
        <p14:creationId xmlns:p14="http://schemas.microsoft.com/office/powerpoint/2010/main" val="1843566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0"/>
            <a:ext cx="12192000" cy="5934669"/>
          </a:xfrm>
        </p:spPr>
        <p:txBody>
          <a:bodyPr>
            <a:normAutofit/>
          </a:bodyPr>
          <a:lstStyle/>
          <a:p>
            <a:pPr lvl="0" algn="just">
              <a:lnSpc>
                <a:spcPct val="150000"/>
              </a:lnSpc>
              <a:buFont typeface="Wingdings" panose="05000000000000000000" pitchFamily="2" charset="2"/>
              <a:buChar char="v"/>
            </a:pPr>
            <a:r>
              <a:rPr lang="fr-FR" dirty="0" smtClean="0">
                <a:solidFill>
                  <a:prstClr val="black"/>
                </a:solidFill>
              </a:rPr>
              <a:t> </a:t>
            </a:r>
            <a:r>
              <a:rPr lang="fr-FR" b="1" dirty="0">
                <a:solidFill>
                  <a:prstClr val="black"/>
                </a:solidFill>
                <a:latin typeface="Times New Roman" panose="02020603050405020304" pitchFamily="18" charset="0"/>
                <a:cs typeface="Times New Roman" panose="02020603050405020304" pitchFamily="18" charset="0"/>
              </a:rPr>
              <a:t>CARACTÉRISTIQUES SOCIODÉMOGRAPHIQUES</a:t>
            </a:r>
            <a:r>
              <a:rPr lang="fr-FR" dirty="0" smtClean="0">
                <a:solidFill>
                  <a:prstClr val="black"/>
                </a:solidFill>
              </a:rPr>
              <a:t> </a:t>
            </a:r>
          </a:p>
          <a:p>
            <a:pPr marL="0" lvl="0" indent="0" algn="just">
              <a:lnSpc>
                <a:spcPct val="150000"/>
              </a:lnSpc>
              <a:buNone/>
            </a:pPr>
            <a:r>
              <a:rPr lang="fr-FR" b="1" dirty="0" smtClean="0">
                <a:solidFill>
                  <a:prstClr val="black"/>
                </a:solidFill>
                <a:latin typeface="Times New Roman" panose="02020603050405020304" pitchFamily="18" charset="0"/>
                <a:cs typeface="Times New Roman" panose="02020603050405020304" pitchFamily="18" charset="0"/>
              </a:rPr>
              <a:t>     Niveau </a:t>
            </a:r>
            <a:r>
              <a:rPr lang="fr-FR" b="1" dirty="0">
                <a:solidFill>
                  <a:prstClr val="black"/>
                </a:solidFill>
                <a:latin typeface="Times New Roman" panose="02020603050405020304" pitchFamily="18" charset="0"/>
                <a:cs typeface="Times New Roman" panose="02020603050405020304" pitchFamily="18" charset="0"/>
              </a:rPr>
              <a:t>d’instruction </a:t>
            </a:r>
            <a:r>
              <a:rPr lang="fr-FR" b="1" dirty="0" smtClean="0">
                <a:solidFill>
                  <a:prstClr val="black"/>
                </a:solidFill>
                <a:latin typeface="Times New Roman" panose="02020603050405020304" pitchFamily="18" charset="0"/>
                <a:cs typeface="Times New Roman" panose="02020603050405020304" pitchFamily="18" charset="0"/>
              </a:rPr>
              <a:t>      : </a:t>
            </a:r>
            <a:r>
              <a:rPr lang="fr-FR" dirty="0" smtClean="0">
                <a:solidFill>
                  <a:prstClr val="black"/>
                </a:solidFill>
                <a:latin typeface="Times New Roman" panose="02020603050405020304" pitchFamily="18" charset="0"/>
                <a:cs typeface="Times New Roman" panose="02020603050405020304" pitchFamily="18" charset="0"/>
              </a:rPr>
              <a:t>Non scolarisées                                  </a:t>
            </a:r>
            <a:r>
              <a:rPr lang="fr-FR" dirty="0">
                <a:solidFill>
                  <a:prstClr val="black"/>
                </a:solidFill>
                <a:latin typeface="Times New Roman" panose="02020603050405020304" pitchFamily="18" charset="0"/>
                <a:cs typeface="Times New Roman" panose="02020603050405020304" pitchFamily="18" charset="0"/>
              </a:rPr>
              <a:t>: </a:t>
            </a:r>
            <a:r>
              <a:rPr lang="fr-FR" dirty="0">
                <a:solidFill>
                  <a:srgbClr val="FF0000"/>
                </a:solidFill>
                <a:latin typeface="Times New Roman" panose="02020603050405020304" pitchFamily="18" charset="0"/>
                <a:cs typeface="Times New Roman" panose="02020603050405020304" pitchFamily="18" charset="0"/>
              </a:rPr>
              <a:t>71 </a:t>
            </a:r>
            <a:r>
              <a:rPr lang="fr-FR" dirty="0" smtClean="0">
                <a:solidFill>
                  <a:srgbClr val="FF0000"/>
                </a:solidFill>
                <a:latin typeface="Times New Roman" panose="02020603050405020304" pitchFamily="18" charset="0"/>
                <a:cs typeface="Times New Roman" panose="02020603050405020304" pitchFamily="18" charset="0"/>
              </a:rPr>
              <a:t>%</a:t>
            </a:r>
            <a:endParaRPr lang="fr-FR" dirty="0">
              <a:solidFill>
                <a:srgbClr val="FF0000"/>
              </a:solidFill>
              <a:latin typeface="Times New Roman" panose="02020603050405020304" pitchFamily="18" charset="0"/>
            </a:endParaRPr>
          </a:p>
          <a:p>
            <a:pPr marL="0" lvl="0" indent="0">
              <a:lnSpc>
                <a:spcPct val="150000"/>
              </a:lnSpc>
              <a:buNone/>
            </a:pPr>
            <a:r>
              <a:rPr lang="fr-FR" b="1" dirty="0" smtClean="0">
                <a:solidFill>
                  <a:prstClr val="black"/>
                </a:solidFill>
                <a:latin typeface="Times New Roman" panose="02020603050405020304" pitchFamily="18" charset="0"/>
                <a:cs typeface="Times New Roman" panose="02020603050405020304" pitchFamily="18" charset="0"/>
              </a:rPr>
              <a:t>     Situation matrimoniale   :</a:t>
            </a:r>
            <a:r>
              <a:rPr lang="fr-FR" dirty="0" smtClean="0">
                <a:solidFill>
                  <a:prstClr val="black"/>
                </a:solidFill>
                <a:latin typeface="Times New Roman" panose="02020603050405020304" pitchFamily="18" charset="0"/>
                <a:cs typeface="Times New Roman" panose="02020603050405020304" pitchFamily="18" charset="0"/>
              </a:rPr>
              <a:t> </a:t>
            </a:r>
            <a:r>
              <a:rPr lang="fr-FR" dirty="0">
                <a:solidFill>
                  <a:prstClr val="black"/>
                </a:solidFill>
                <a:latin typeface="Times New Roman" panose="02020603050405020304" pitchFamily="18" charset="0"/>
                <a:cs typeface="Times New Roman" panose="02020603050405020304" pitchFamily="18" charset="0"/>
              </a:rPr>
              <a:t>Vie maritale </a:t>
            </a:r>
            <a:r>
              <a:rPr lang="fr-FR" dirty="0" smtClean="0">
                <a:solidFill>
                  <a:prstClr val="black"/>
                </a:solidFill>
                <a:latin typeface="Times New Roman" panose="02020603050405020304" pitchFamily="18" charset="0"/>
                <a:cs typeface="Times New Roman" panose="02020603050405020304" pitchFamily="18" charset="0"/>
              </a:rPr>
              <a:t>                                      : </a:t>
            </a:r>
            <a:r>
              <a:rPr lang="fr-FR" dirty="0">
                <a:solidFill>
                  <a:srgbClr val="FF0000"/>
                </a:solidFill>
                <a:latin typeface="Times New Roman" panose="02020603050405020304" pitchFamily="18" charset="0"/>
                <a:cs typeface="Times New Roman" panose="02020603050405020304" pitchFamily="18" charset="0"/>
              </a:rPr>
              <a:t>89 %</a:t>
            </a:r>
          </a:p>
          <a:p>
            <a:pPr marL="0" lvl="0" indent="0">
              <a:lnSpc>
                <a:spcPct val="150000"/>
              </a:lnSpc>
              <a:buNone/>
            </a:pPr>
            <a:r>
              <a:rPr lang="fr-FR" dirty="0" smtClean="0"/>
              <a:t>     </a:t>
            </a:r>
            <a:r>
              <a:rPr lang="fr-FR" b="1" dirty="0" smtClean="0">
                <a:solidFill>
                  <a:prstClr val="black"/>
                </a:solidFill>
                <a:latin typeface="Times New Roman" pitchFamily="18" charset="0"/>
                <a:cs typeface="Times New Roman" pitchFamily="18" charset="0"/>
              </a:rPr>
              <a:t>Provenance                       </a:t>
            </a:r>
            <a:r>
              <a:rPr lang="fr-FR" b="1" dirty="0">
                <a:solidFill>
                  <a:prstClr val="black"/>
                </a:solidFill>
                <a:latin typeface="Times New Roman" pitchFamily="18" charset="0"/>
                <a:cs typeface="Times New Roman" pitchFamily="18" charset="0"/>
              </a:rPr>
              <a:t>:</a:t>
            </a:r>
            <a:r>
              <a:rPr lang="fr-FR" dirty="0">
                <a:solidFill>
                  <a:prstClr val="black"/>
                </a:solidFill>
              </a:rPr>
              <a:t> </a:t>
            </a:r>
            <a:r>
              <a:rPr lang="fr-FR" dirty="0" smtClean="0">
                <a:solidFill>
                  <a:prstClr val="black"/>
                </a:solidFill>
                <a:latin typeface="Times New Roman" panose="02020603050405020304" pitchFamily="18" charset="0"/>
                <a:cs typeface="Times New Roman" panose="02020603050405020304" pitchFamily="18" charset="0"/>
              </a:rPr>
              <a:t>Ouagadougou</a:t>
            </a:r>
            <a:r>
              <a:rPr lang="fr-FR" dirty="0" smtClean="0">
                <a:solidFill>
                  <a:prstClr val="black"/>
                </a:solidFill>
              </a:rPr>
              <a:t>                                       : </a:t>
            </a:r>
            <a:r>
              <a:rPr lang="fr-FR" dirty="0">
                <a:solidFill>
                  <a:srgbClr val="FF0000"/>
                </a:solidFill>
                <a:latin typeface="Times New Roman" panose="02020603050405020304" pitchFamily="18" charset="0"/>
                <a:ea typeface="Calibri" panose="020F0502020204030204" pitchFamily="34" charset="0"/>
              </a:rPr>
              <a:t>51,1 %</a:t>
            </a:r>
          </a:p>
          <a:p>
            <a:pPr marL="0" lvl="0" indent="0">
              <a:lnSpc>
                <a:spcPct val="150000"/>
              </a:lnSpc>
              <a:buNone/>
            </a:pPr>
            <a:r>
              <a:rPr lang="fr-FR" dirty="0">
                <a:solidFill>
                  <a:prstClr val="black"/>
                </a:solidFill>
                <a:latin typeface="Times New Roman" panose="02020603050405020304" pitchFamily="18" charset="0"/>
                <a:cs typeface="Times New Roman" panose="02020603050405020304" pitchFamily="18" charset="0"/>
              </a:rPr>
              <a:t> </a:t>
            </a:r>
            <a:r>
              <a:rPr lang="fr-FR" dirty="0" smtClean="0">
                <a:solidFill>
                  <a:prstClr val="black"/>
                </a:solidFill>
                <a:latin typeface="Times New Roman" panose="02020603050405020304" pitchFamily="18" charset="0"/>
                <a:cs typeface="Times New Roman" panose="02020603050405020304" pitchFamily="18" charset="0"/>
              </a:rPr>
              <a:t>    </a:t>
            </a:r>
            <a:r>
              <a:rPr lang="fr-FR" b="1" dirty="0" smtClean="0">
                <a:solidFill>
                  <a:prstClr val="black"/>
                </a:solidFill>
                <a:latin typeface="Times New Roman" panose="02020603050405020304" pitchFamily="18" charset="0"/>
                <a:cs typeface="Times New Roman" panose="02020603050405020304" pitchFamily="18" charset="0"/>
              </a:rPr>
              <a:t>Geste                                 </a:t>
            </a:r>
            <a:r>
              <a:rPr lang="fr-FR" b="1" dirty="0">
                <a:solidFill>
                  <a:prstClr val="black"/>
                </a:solidFill>
                <a:latin typeface="Times New Roman" panose="02020603050405020304" pitchFamily="18" charset="0"/>
                <a:cs typeface="Times New Roman" panose="02020603050405020304" pitchFamily="18" charset="0"/>
              </a:rPr>
              <a:t>:</a:t>
            </a:r>
            <a:r>
              <a:rPr lang="fr-FR" dirty="0">
                <a:solidFill>
                  <a:prstClr val="black"/>
                </a:solidFill>
                <a:latin typeface="Times New Roman" panose="02020603050405020304" pitchFamily="18" charset="0"/>
                <a:cs typeface="Times New Roman" panose="02020603050405020304" pitchFamily="18" charset="0"/>
              </a:rPr>
              <a:t> Moyenne </a:t>
            </a:r>
            <a:r>
              <a:rPr lang="fr-FR" dirty="0" smtClean="0">
                <a:solidFill>
                  <a:prstClr val="black"/>
                </a:solidFill>
                <a:latin typeface="Times New Roman" panose="02020603050405020304" pitchFamily="18" charset="0"/>
                <a:cs typeface="Times New Roman" panose="02020603050405020304" pitchFamily="18" charset="0"/>
              </a:rPr>
              <a:t> : </a:t>
            </a:r>
            <a:r>
              <a:rPr lang="fr-FR" dirty="0">
                <a:solidFill>
                  <a:prstClr val="black"/>
                </a:solidFill>
                <a:latin typeface="Times New Roman" panose="02020603050405020304" pitchFamily="18" charset="0"/>
              </a:rPr>
              <a:t>3</a:t>
            </a:r>
            <a:r>
              <a:rPr lang="fr-FR" dirty="0">
                <a:solidFill>
                  <a:prstClr val="black"/>
                </a:solidFill>
                <a:latin typeface="Times New Roman" panose="02020603050405020304" pitchFamily="18" charset="0"/>
                <a:ea typeface="Calibri" panose="020F0502020204030204" pitchFamily="34" charset="0"/>
              </a:rPr>
              <a:t>,6 </a:t>
            </a:r>
            <a:r>
              <a:rPr lang="fr-FR" dirty="0">
                <a:solidFill>
                  <a:prstClr val="black"/>
                </a:solidFill>
                <a:latin typeface="Times New Roman" pitchFamily="18" charset="0"/>
                <a:cs typeface="Times New Roman" pitchFamily="18" charset="0"/>
              </a:rPr>
              <a:t>[1 et 10] ; ≥ 3 </a:t>
            </a:r>
            <a:r>
              <a:rPr lang="fr-FR" dirty="0" smtClean="0">
                <a:solidFill>
                  <a:prstClr val="black"/>
                </a:solidFill>
                <a:latin typeface="Times New Roman" pitchFamily="18" charset="0"/>
                <a:cs typeface="Times New Roman" pitchFamily="18" charset="0"/>
              </a:rPr>
              <a:t>gestes : </a:t>
            </a:r>
            <a:r>
              <a:rPr lang="fr-FR" dirty="0">
                <a:solidFill>
                  <a:srgbClr val="FF0000"/>
                </a:solidFill>
                <a:latin typeface="Times New Roman" pitchFamily="18" charset="0"/>
                <a:cs typeface="Times New Roman" pitchFamily="18" charset="0"/>
              </a:rPr>
              <a:t>63,1 %</a:t>
            </a:r>
          </a:p>
          <a:p>
            <a:pPr marL="0" lvl="0" indent="0">
              <a:lnSpc>
                <a:spcPct val="150000"/>
              </a:lnSpc>
              <a:buNone/>
            </a:pPr>
            <a:r>
              <a:rPr lang="fr-FR" dirty="0">
                <a:solidFill>
                  <a:prstClr val="black"/>
                </a:solidFill>
                <a:latin typeface="Times New Roman" pitchFamily="18" charset="0"/>
                <a:cs typeface="Times New Roman" pitchFamily="18" charset="0"/>
              </a:rPr>
              <a:t> </a:t>
            </a:r>
            <a:r>
              <a:rPr lang="fr-FR" dirty="0" smtClean="0">
                <a:solidFill>
                  <a:prstClr val="black"/>
                </a:solidFill>
                <a:latin typeface="Times New Roman" pitchFamily="18" charset="0"/>
                <a:cs typeface="Times New Roman" pitchFamily="18" charset="0"/>
              </a:rPr>
              <a:t>    </a:t>
            </a:r>
            <a:r>
              <a:rPr lang="fr-FR" b="1" dirty="0" smtClean="0">
                <a:solidFill>
                  <a:prstClr val="black"/>
                </a:solidFill>
                <a:latin typeface="Times New Roman" pitchFamily="18" charset="0"/>
                <a:cs typeface="Times New Roman" pitchFamily="18" charset="0"/>
              </a:rPr>
              <a:t>Parité                                </a:t>
            </a:r>
            <a:r>
              <a:rPr lang="fr-FR" b="1" dirty="0">
                <a:solidFill>
                  <a:prstClr val="black"/>
                </a:solidFill>
                <a:latin typeface="Times New Roman" pitchFamily="18" charset="0"/>
                <a:cs typeface="Times New Roman" pitchFamily="18" charset="0"/>
              </a:rPr>
              <a:t>:</a:t>
            </a:r>
            <a:r>
              <a:rPr lang="fr-FR" dirty="0">
                <a:solidFill>
                  <a:prstClr val="black"/>
                </a:solidFill>
                <a:latin typeface="Times New Roman" pitchFamily="18" charset="0"/>
                <a:cs typeface="Times New Roman" pitchFamily="18" charset="0"/>
              </a:rPr>
              <a:t> Moyenne </a:t>
            </a:r>
            <a:r>
              <a:rPr lang="fr-FR" dirty="0" smtClean="0">
                <a:solidFill>
                  <a:prstClr val="black"/>
                </a:solidFill>
                <a:latin typeface="Times New Roman" pitchFamily="18" charset="0"/>
                <a:cs typeface="Times New Roman" pitchFamily="18" charset="0"/>
              </a:rPr>
              <a:t> :</a:t>
            </a:r>
            <a:r>
              <a:rPr lang="fr-FR" b="1" dirty="0" smtClean="0">
                <a:solidFill>
                  <a:prstClr val="black"/>
                </a:solidFill>
                <a:latin typeface="Times New Roman" pitchFamily="18" charset="0"/>
                <a:cs typeface="Times New Roman" pitchFamily="18" charset="0"/>
              </a:rPr>
              <a:t> </a:t>
            </a:r>
            <a:r>
              <a:rPr lang="fr-FR" dirty="0">
                <a:solidFill>
                  <a:prstClr val="black"/>
                </a:solidFill>
                <a:latin typeface="Times New Roman" pitchFamily="18" charset="0"/>
                <a:cs typeface="Times New Roman" pitchFamily="18" charset="0"/>
              </a:rPr>
              <a:t>2,2  [0 et 9] </a:t>
            </a:r>
            <a:r>
              <a:rPr lang="fr-FR" dirty="0" smtClean="0">
                <a:solidFill>
                  <a:prstClr val="black"/>
                </a:solidFill>
                <a:latin typeface="Times New Roman" pitchFamily="18" charset="0"/>
                <a:cs typeface="Times New Roman" pitchFamily="18" charset="0"/>
              </a:rPr>
              <a:t> ; </a:t>
            </a:r>
            <a:r>
              <a:rPr lang="fr-FR" dirty="0">
                <a:solidFill>
                  <a:prstClr val="black"/>
                </a:solidFill>
                <a:latin typeface="Times New Roman" pitchFamily="18" charset="0"/>
                <a:cs typeface="Times New Roman" pitchFamily="18" charset="0"/>
              </a:rPr>
              <a:t>nullipares </a:t>
            </a:r>
            <a:r>
              <a:rPr lang="fr-FR" dirty="0" smtClean="0">
                <a:solidFill>
                  <a:prstClr val="black"/>
                </a:solidFill>
                <a:latin typeface="Times New Roman" pitchFamily="18" charset="0"/>
                <a:cs typeface="Times New Roman" pitchFamily="18" charset="0"/>
              </a:rPr>
              <a:t>:</a:t>
            </a:r>
            <a:r>
              <a:rPr lang="fr-FR" dirty="0" smtClean="0">
                <a:solidFill>
                  <a:srgbClr val="FF0000"/>
                </a:solidFill>
                <a:latin typeface="Times New Roman" pitchFamily="18" charset="0"/>
                <a:cs typeface="Times New Roman" pitchFamily="18" charset="0"/>
              </a:rPr>
              <a:t>25,6 </a:t>
            </a:r>
            <a:r>
              <a:rPr lang="fr-FR" dirty="0">
                <a:solidFill>
                  <a:srgbClr val="FF0000"/>
                </a:solidFill>
                <a:latin typeface="Times New Roman" pitchFamily="18" charset="0"/>
                <a:cs typeface="Times New Roman" pitchFamily="18" charset="0"/>
              </a:rPr>
              <a:t>% </a:t>
            </a:r>
          </a:p>
          <a:p>
            <a:pPr marL="0" lvl="0" indent="0">
              <a:lnSpc>
                <a:spcPct val="150000"/>
              </a:lnSpc>
              <a:buNone/>
            </a:pPr>
            <a:endParaRPr lang="fr-FR" dirty="0">
              <a:solidFill>
                <a:prstClr val="black"/>
              </a:solidFill>
            </a:endParaRPr>
          </a:p>
        </p:txBody>
      </p:sp>
      <p:sp>
        <p:nvSpPr>
          <p:cNvPr id="4" name="Rectangle 3"/>
          <p:cNvSpPr/>
          <p:nvPr/>
        </p:nvSpPr>
        <p:spPr>
          <a:xfrm>
            <a:off x="3206522" y="0"/>
            <a:ext cx="5778954" cy="923330"/>
          </a:xfrm>
          <a:prstGeom prst="rect">
            <a:avLst/>
          </a:prstGeom>
          <a:noFill/>
        </p:spPr>
        <p:txBody>
          <a:bodyPr wrap="none" lIns="91440" tIns="45720" rIns="91440" bIns="45720">
            <a:spAutoFit/>
          </a:bodyPr>
          <a:lstStyle/>
          <a:p>
            <a:pPr lvl="0" algn="ctr"/>
            <a:r>
              <a:rPr lang="fr-FR" sz="5400" dirty="0">
                <a:ln w="0"/>
                <a:solidFill>
                  <a:schemeClr val="accent1"/>
                </a:solidFill>
                <a:latin typeface="Times New Roman" panose="02020603050405020304" pitchFamily="18" charset="0"/>
                <a:cs typeface="Times New Roman" panose="02020603050405020304" pitchFamily="18" charset="0"/>
              </a:rPr>
              <a:t>RESULTATS (</a:t>
            </a:r>
            <a:r>
              <a:rPr lang="fr-FR" sz="5400" dirty="0" smtClean="0">
                <a:ln w="0"/>
                <a:solidFill>
                  <a:schemeClr val="accent1"/>
                </a:solidFill>
                <a:latin typeface="Times New Roman" panose="02020603050405020304" pitchFamily="18" charset="0"/>
                <a:cs typeface="Times New Roman" panose="02020603050405020304" pitchFamily="18" charset="0"/>
              </a:rPr>
              <a:t>4/12)</a:t>
            </a:r>
            <a:endParaRPr lang="fr-FR" sz="5400" dirty="0">
              <a:ln w="0"/>
              <a:solidFill>
                <a:schemeClr val="accent1"/>
              </a:solidFill>
            </a:endParaRPr>
          </a:p>
        </p:txBody>
      </p:sp>
      <p:sp>
        <p:nvSpPr>
          <p:cNvPr id="6" name="Espace réservé du numéro de diapositive 5"/>
          <p:cNvSpPr>
            <a:spLocks noGrp="1"/>
          </p:cNvSpPr>
          <p:nvPr>
            <p:ph type="sldNum" sz="quarter" idx="12"/>
          </p:nvPr>
        </p:nvSpPr>
        <p:spPr/>
        <p:txBody>
          <a:bodyPr/>
          <a:lstStyle/>
          <a:p>
            <a:fld id="{A73C0DA6-39A7-40D0-8487-720F7C064D59}" type="slidenum">
              <a:rPr lang="fr-FR" sz="2800" b="1" smtClean="0"/>
              <a:t>18</a:t>
            </a:fld>
            <a:endParaRPr lang="fr-FR" sz="2800" b="1" dirty="0"/>
          </a:p>
        </p:txBody>
      </p:sp>
    </p:spTree>
    <p:extLst>
      <p:ext uri="{BB962C8B-B14F-4D97-AF65-F5344CB8AC3E}">
        <p14:creationId xmlns:p14="http://schemas.microsoft.com/office/powerpoint/2010/main" val="32781861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0"/>
            <a:ext cx="12192000" cy="5934670"/>
          </a:xfrm>
        </p:spPr>
        <p:txBody>
          <a:bodyPr>
            <a:normAutofit/>
          </a:bodyPr>
          <a:lstStyle/>
          <a:p>
            <a:pPr>
              <a:lnSpc>
                <a:spcPct val="150000"/>
              </a:lnSpc>
              <a:buFont typeface="Wingdings" panose="05000000000000000000" pitchFamily="2" charset="2"/>
              <a:buChar char="v"/>
            </a:pPr>
            <a:r>
              <a:rPr lang="fr-FR" b="1" dirty="0" smtClean="0">
                <a:solidFill>
                  <a:prstClr val="black"/>
                </a:solidFill>
                <a:latin typeface="Times New Roman" pitchFamily="18" charset="0"/>
                <a:cs typeface="Times New Roman" pitchFamily="18" charset="0"/>
              </a:rPr>
              <a:t> ASPECTS </a:t>
            </a:r>
            <a:r>
              <a:rPr lang="fr-FR" b="1" dirty="0">
                <a:solidFill>
                  <a:prstClr val="black"/>
                </a:solidFill>
                <a:latin typeface="Times New Roman" pitchFamily="18" charset="0"/>
                <a:cs typeface="Times New Roman" pitchFamily="18" charset="0"/>
              </a:rPr>
              <a:t>CLINIQUES</a:t>
            </a:r>
          </a:p>
          <a:p>
            <a:pPr marL="0" indent="0">
              <a:lnSpc>
                <a:spcPct val="150000"/>
              </a:lnSpc>
              <a:buNone/>
            </a:pPr>
            <a:r>
              <a:rPr lang="fr-FR" b="1" dirty="0">
                <a:solidFill>
                  <a:prstClr val="black"/>
                </a:solidFill>
                <a:latin typeface="Times New Roman" pitchFamily="18" charset="0"/>
                <a:cs typeface="Times New Roman" pitchFamily="18" charset="0"/>
              </a:rPr>
              <a:t> </a:t>
            </a:r>
            <a:r>
              <a:rPr lang="fr-FR" b="1" dirty="0" smtClean="0">
                <a:solidFill>
                  <a:prstClr val="black"/>
                </a:solidFill>
                <a:latin typeface="Times New Roman" pitchFamily="18" charset="0"/>
                <a:cs typeface="Times New Roman" pitchFamily="18" charset="0"/>
              </a:rPr>
              <a:t>   Mode </a:t>
            </a:r>
            <a:r>
              <a:rPr lang="fr-FR" b="1" dirty="0">
                <a:solidFill>
                  <a:prstClr val="black"/>
                </a:solidFill>
                <a:latin typeface="Times New Roman" pitchFamily="18" charset="0"/>
                <a:cs typeface="Times New Roman" pitchFamily="18" charset="0"/>
              </a:rPr>
              <a:t>d’admission      </a:t>
            </a:r>
            <a:r>
              <a:rPr lang="fr-FR" b="1" dirty="0" smtClean="0">
                <a:solidFill>
                  <a:prstClr val="black"/>
                </a:solidFill>
                <a:latin typeface="Times New Roman" pitchFamily="18" charset="0"/>
                <a:cs typeface="Times New Roman" pitchFamily="18" charset="0"/>
              </a:rPr>
              <a:t>    :      </a:t>
            </a:r>
            <a:r>
              <a:rPr lang="fr-FR" dirty="0" smtClean="0">
                <a:solidFill>
                  <a:prstClr val="black"/>
                </a:solidFill>
                <a:latin typeface="Times New Roman" pitchFamily="18" charset="0"/>
                <a:cs typeface="Times New Roman" pitchFamily="18" charset="0"/>
              </a:rPr>
              <a:t>Référées                                           : </a:t>
            </a:r>
            <a:r>
              <a:rPr lang="fr-FR" dirty="0">
                <a:solidFill>
                  <a:srgbClr val="FF0000"/>
                </a:solidFill>
                <a:latin typeface="Times New Roman" panose="02020603050405020304" pitchFamily="18" charset="0"/>
                <a:cs typeface="Times New Roman" panose="02020603050405020304" pitchFamily="18" charset="0"/>
              </a:rPr>
              <a:t>84,6%</a:t>
            </a:r>
          </a:p>
          <a:p>
            <a:pPr marL="0" indent="0">
              <a:lnSpc>
                <a:spcPct val="150000"/>
              </a:lnSpc>
              <a:buNone/>
            </a:pPr>
            <a:r>
              <a:rPr lang="fr-FR" b="1" dirty="0" smtClean="0">
                <a:solidFill>
                  <a:prstClr val="black"/>
                </a:solidFill>
                <a:latin typeface="Times New Roman" panose="02020603050405020304" pitchFamily="18" charset="0"/>
                <a:cs typeface="Times New Roman" panose="02020603050405020304" pitchFamily="18" charset="0"/>
              </a:rPr>
              <a:t>    Moment </a:t>
            </a:r>
            <a:r>
              <a:rPr lang="fr-FR" b="1" dirty="0">
                <a:solidFill>
                  <a:prstClr val="black"/>
                </a:solidFill>
                <a:latin typeface="Times New Roman" panose="02020603050405020304" pitchFamily="18" charset="0"/>
                <a:cs typeface="Times New Roman" panose="02020603050405020304" pitchFamily="18" charset="0"/>
              </a:rPr>
              <a:t>de l’admission :</a:t>
            </a:r>
            <a:r>
              <a:rPr lang="fr-FR" dirty="0">
                <a:solidFill>
                  <a:prstClr val="black"/>
                </a:solidFill>
                <a:latin typeface="Times New Roman" panose="02020603050405020304" pitchFamily="18" charset="0"/>
                <a:cs typeface="Times New Roman" panose="02020603050405020304" pitchFamily="18" charset="0"/>
              </a:rPr>
              <a:t> </a:t>
            </a:r>
            <a:r>
              <a:rPr lang="fr-FR" dirty="0" smtClean="0">
                <a:solidFill>
                  <a:prstClr val="black"/>
                </a:solidFill>
                <a:latin typeface="Times New Roman" panose="02020603050405020304" pitchFamily="18" charset="0"/>
                <a:cs typeface="Times New Roman" panose="02020603050405020304" pitchFamily="18" charset="0"/>
              </a:rPr>
              <a:t>     Journée  (Matinée + Permanence)   : </a:t>
            </a:r>
            <a:r>
              <a:rPr lang="fr-FR" dirty="0" smtClean="0">
                <a:solidFill>
                  <a:srgbClr val="FF0000"/>
                </a:solidFill>
                <a:latin typeface="Times New Roman" panose="02020603050405020304" pitchFamily="18" charset="0"/>
                <a:cs typeface="Times New Roman" panose="02020603050405020304" pitchFamily="18" charset="0"/>
              </a:rPr>
              <a:t>54,8 </a:t>
            </a:r>
          </a:p>
          <a:p>
            <a:pPr marL="0" indent="0">
              <a:lnSpc>
                <a:spcPct val="150000"/>
              </a:lnSpc>
              <a:buNone/>
            </a:pPr>
            <a:r>
              <a:rPr lang="fr-FR" dirty="0" smtClean="0">
                <a:solidFill>
                  <a:srgbClr val="FF0000"/>
                </a:solidFill>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Hémorragie                                     :  </a:t>
            </a:r>
            <a:r>
              <a:rPr lang="fr-FR" dirty="0" smtClean="0">
                <a:solidFill>
                  <a:srgbClr val="FF0000"/>
                </a:solidFill>
                <a:latin typeface="Times New Roman" panose="02020603050405020304" pitchFamily="18" charset="0"/>
                <a:cs typeface="Times New Roman" panose="02020603050405020304" pitchFamily="18" charset="0"/>
              </a:rPr>
              <a:t>27,2 %</a:t>
            </a:r>
            <a:endParaRPr lang="fr-FR" b="1" dirty="0" smtClean="0">
              <a:solidFill>
                <a:prstClr val="black"/>
              </a:solidFill>
              <a:latin typeface="Times New Roman" panose="02020603050405020304" pitchFamily="18" charset="0"/>
              <a:cs typeface="Times New Roman" pitchFamily="18" charset="0"/>
            </a:endParaRPr>
          </a:p>
          <a:p>
            <a:pPr marL="0" indent="0">
              <a:lnSpc>
                <a:spcPct val="150000"/>
              </a:lnSpc>
              <a:buNone/>
            </a:pPr>
            <a:r>
              <a:rPr lang="fr-FR" b="1" dirty="0" smtClean="0">
                <a:solidFill>
                  <a:prstClr val="black"/>
                </a:solidFill>
                <a:latin typeface="Times New Roman" panose="02020603050405020304" pitchFamily="18" charset="0"/>
                <a:cs typeface="Times New Roman" pitchFamily="18" charset="0"/>
              </a:rPr>
              <a:t>    Motifs </a:t>
            </a:r>
            <a:r>
              <a:rPr lang="fr-FR" b="1" dirty="0">
                <a:solidFill>
                  <a:prstClr val="black"/>
                </a:solidFill>
                <a:latin typeface="Times New Roman" panose="02020603050405020304" pitchFamily="18" charset="0"/>
                <a:cs typeface="Times New Roman" pitchFamily="18" charset="0"/>
              </a:rPr>
              <a:t>d’admission</a:t>
            </a:r>
            <a:r>
              <a:rPr lang="fr-FR" b="1" dirty="0" smtClean="0">
                <a:solidFill>
                  <a:prstClr val="black"/>
                </a:solidFill>
                <a:latin typeface="Times New Roman" panose="02020603050405020304" pitchFamily="18" charset="0"/>
                <a:cs typeface="Times New Roman" pitchFamily="18" charset="0"/>
              </a:rPr>
              <a:t>                </a:t>
            </a:r>
            <a:r>
              <a:rPr lang="fr-FR" dirty="0" smtClean="0">
                <a:latin typeface="Times New Roman" panose="02020603050405020304" pitchFamily="18" charset="0"/>
                <a:cs typeface="Times New Roman" panose="02020603050405020304" pitchFamily="18" charset="0"/>
              </a:rPr>
              <a:t>Vertige                                             </a:t>
            </a:r>
            <a:r>
              <a:rPr lang="fr-FR" dirty="0">
                <a:latin typeface="Times New Roman" panose="02020603050405020304" pitchFamily="18" charset="0"/>
                <a:cs typeface="Times New Roman" panose="02020603050405020304" pitchFamily="18" charset="0"/>
              </a:rPr>
              <a:t>: 17,9 %</a:t>
            </a:r>
          </a:p>
          <a:p>
            <a:pPr marL="0" indent="0">
              <a:lnSpc>
                <a:spcPct val="150000"/>
              </a:lnSpc>
              <a:buNone/>
            </a:pPr>
            <a:r>
              <a:rPr lang="fr-FR" dirty="0" smtClean="0">
                <a:latin typeface="Times New Roman" panose="02020603050405020304" pitchFamily="18" charset="0"/>
                <a:cs typeface="Times New Roman" panose="02020603050405020304" pitchFamily="18" charset="0"/>
              </a:rPr>
              <a:t>                                                     Douleurs </a:t>
            </a:r>
            <a:r>
              <a:rPr lang="fr-FR" dirty="0">
                <a:latin typeface="Times New Roman" panose="02020603050405020304" pitchFamily="18" charset="0"/>
                <a:cs typeface="Times New Roman" panose="02020603050405020304" pitchFamily="18" charset="0"/>
              </a:rPr>
              <a:t>abdomino-pelviennes   </a:t>
            </a:r>
            <a:r>
              <a:rPr lang="fr-FR" dirty="0" smtClean="0">
                <a:latin typeface="Times New Roman" panose="02020603050405020304" pitchFamily="18" charset="0"/>
                <a:cs typeface="Times New Roman" panose="02020603050405020304" pitchFamily="18" charset="0"/>
              </a:rPr>
              <a:t>   : </a:t>
            </a:r>
            <a:r>
              <a:rPr lang="fr-FR" dirty="0">
                <a:latin typeface="Times New Roman" panose="02020603050405020304" pitchFamily="18" charset="0"/>
                <a:cs typeface="Times New Roman" panose="02020603050405020304" pitchFamily="18" charset="0"/>
              </a:rPr>
              <a:t>16,2 % </a:t>
            </a:r>
            <a:endParaRPr lang="fr-FR" dirty="0" smtClean="0">
              <a:latin typeface="Times New Roman" panose="02020603050405020304" pitchFamily="18" charset="0"/>
              <a:cs typeface="Times New Roman" panose="02020603050405020304" pitchFamily="18" charset="0"/>
            </a:endParaRPr>
          </a:p>
          <a:p>
            <a:pPr marL="0" lvl="0" indent="0">
              <a:lnSpc>
                <a:spcPct val="150000"/>
              </a:lnSpc>
              <a:buNone/>
            </a:pPr>
            <a:r>
              <a:rPr lang="fr-FR" dirty="0" smtClean="0">
                <a:solidFill>
                  <a:prstClr val="black"/>
                </a:solidFill>
                <a:latin typeface="Times New Roman" panose="02020603050405020304" pitchFamily="18" charset="0"/>
                <a:cs typeface="Times New Roman" panose="02020603050405020304" pitchFamily="18" charset="0"/>
              </a:rPr>
              <a:t> </a:t>
            </a:r>
            <a:r>
              <a:rPr lang="fr-FR" b="1" dirty="0">
                <a:solidFill>
                  <a:prstClr val="black"/>
                </a:solidFill>
                <a:latin typeface="Times New Roman" panose="02020603050405020304" pitchFamily="18" charset="0"/>
                <a:cs typeface="Times New Roman" panose="02020603050405020304" pitchFamily="18" charset="0"/>
              </a:rPr>
              <a:t> </a:t>
            </a:r>
            <a:r>
              <a:rPr lang="fr-FR" b="1" dirty="0" smtClean="0">
                <a:solidFill>
                  <a:prstClr val="black"/>
                </a:solidFill>
                <a:latin typeface="Times New Roman" panose="02020603050405020304" pitchFamily="18" charset="0"/>
                <a:cs typeface="Times New Roman" panose="02020603050405020304" pitchFamily="18" charset="0"/>
              </a:rPr>
              <a:t>  Age </a:t>
            </a:r>
            <a:r>
              <a:rPr lang="fr-FR" b="1" dirty="0">
                <a:solidFill>
                  <a:prstClr val="black"/>
                </a:solidFill>
                <a:latin typeface="Times New Roman" panose="02020603050405020304" pitchFamily="18" charset="0"/>
                <a:cs typeface="Times New Roman" panose="02020603050405020304" pitchFamily="18" charset="0"/>
              </a:rPr>
              <a:t>gestationnel </a:t>
            </a:r>
            <a:r>
              <a:rPr lang="fr-FR" dirty="0">
                <a:solidFill>
                  <a:prstClr val="black"/>
                </a:solidFill>
                <a:latin typeface="Times New Roman" panose="02020603050405020304" pitchFamily="18" charset="0"/>
                <a:cs typeface="Times New Roman" panose="02020603050405020304" pitchFamily="18" charset="0"/>
              </a:rPr>
              <a:t>: Moyenne </a:t>
            </a:r>
            <a:r>
              <a:rPr lang="fr-FR" dirty="0" smtClean="0">
                <a:solidFill>
                  <a:prstClr val="black"/>
                </a:solidFill>
                <a:latin typeface="Times New Roman" panose="02020603050405020304" pitchFamily="18" charset="0"/>
                <a:cs typeface="Times New Roman" panose="02020603050405020304" pitchFamily="18" charset="0"/>
              </a:rPr>
              <a:t>: </a:t>
            </a:r>
            <a:r>
              <a:rPr lang="fr-FR" dirty="0">
                <a:solidFill>
                  <a:prstClr val="black"/>
                </a:solidFill>
                <a:latin typeface="Times New Roman" panose="02020603050405020304" pitchFamily="18" charset="0"/>
                <a:cs typeface="Times New Roman" panose="02020603050405020304" pitchFamily="18" charset="0"/>
              </a:rPr>
              <a:t>32,41 SA [ 9 et 41 SA] ; &gt; 28 </a:t>
            </a:r>
            <a:r>
              <a:rPr lang="fr-FR" dirty="0" smtClean="0">
                <a:solidFill>
                  <a:prstClr val="black"/>
                </a:solidFill>
                <a:latin typeface="Times New Roman" panose="02020603050405020304" pitchFamily="18" charset="0"/>
                <a:cs typeface="Times New Roman" panose="02020603050405020304" pitchFamily="18" charset="0"/>
              </a:rPr>
              <a:t>SA   : </a:t>
            </a:r>
            <a:r>
              <a:rPr lang="fr-FR" dirty="0">
                <a:solidFill>
                  <a:srgbClr val="FF0000"/>
                </a:solidFill>
                <a:latin typeface="Times New Roman" panose="02020603050405020304" pitchFamily="18" charset="0"/>
                <a:cs typeface="Times New Roman" pitchFamily="18" charset="0"/>
              </a:rPr>
              <a:t>80,5 %</a:t>
            </a:r>
          </a:p>
          <a:p>
            <a:pPr marL="0" indent="0">
              <a:lnSpc>
                <a:spcPct val="150000"/>
              </a:lnSpc>
              <a:buNone/>
            </a:pPr>
            <a:endParaRPr lang="fr-FR"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3206522" y="0"/>
            <a:ext cx="5778954" cy="923330"/>
          </a:xfrm>
          <a:prstGeom prst="rect">
            <a:avLst/>
          </a:prstGeom>
          <a:noFill/>
        </p:spPr>
        <p:txBody>
          <a:bodyPr wrap="none" lIns="91440" tIns="45720" rIns="91440" bIns="45720">
            <a:spAutoFit/>
          </a:bodyPr>
          <a:lstStyle/>
          <a:p>
            <a:pPr lvl="0" algn="ctr"/>
            <a:r>
              <a:rPr lang="fr-FR" sz="5400" dirty="0">
                <a:ln w="0"/>
                <a:solidFill>
                  <a:schemeClr val="accent1"/>
                </a:solidFill>
                <a:latin typeface="Times New Roman" panose="02020603050405020304" pitchFamily="18" charset="0"/>
                <a:cs typeface="Times New Roman" panose="02020603050405020304" pitchFamily="18" charset="0"/>
              </a:rPr>
              <a:t>RESULTATS (</a:t>
            </a:r>
            <a:r>
              <a:rPr lang="fr-FR" sz="5400" dirty="0" smtClean="0">
                <a:ln w="0"/>
                <a:solidFill>
                  <a:schemeClr val="accent1"/>
                </a:solidFill>
                <a:latin typeface="Times New Roman" panose="02020603050405020304" pitchFamily="18" charset="0"/>
                <a:cs typeface="Times New Roman" panose="02020603050405020304" pitchFamily="18" charset="0"/>
              </a:rPr>
              <a:t>5/12)</a:t>
            </a:r>
            <a:endParaRPr lang="fr-FR" sz="5400" dirty="0">
              <a:ln w="0"/>
              <a:solidFill>
                <a:schemeClr val="accent1"/>
              </a:solidFill>
            </a:endParaRPr>
          </a:p>
        </p:txBody>
      </p:sp>
      <p:sp>
        <p:nvSpPr>
          <p:cNvPr id="5" name="Accolade ouvrante 4"/>
          <p:cNvSpPr/>
          <p:nvPr/>
        </p:nvSpPr>
        <p:spPr>
          <a:xfrm>
            <a:off x="3936492" y="3584448"/>
            <a:ext cx="329184" cy="1737360"/>
          </a:xfrm>
          <a:prstGeom prst="leftBrace">
            <a:avLst/>
          </a:prstGeom>
          <a:ln w="38100"/>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dirty="0"/>
          </a:p>
        </p:txBody>
      </p:sp>
      <p:sp>
        <p:nvSpPr>
          <p:cNvPr id="7" name="Espace réservé du numéro de diapositive 6"/>
          <p:cNvSpPr>
            <a:spLocks noGrp="1"/>
          </p:cNvSpPr>
          <p:nvPr>
            <p:ph type="sldNum" sz="quarter" idx="12"/>
          </p:nvPr>
        </p:nvSpPr>
        <p:spPr/>
        <p:txBody>
          <a:bodyPr/>
          <a:lstStyle/>
          <a:p>
            <a:fld id="{A73C0DA6-39A7-40D0-8487-720F7C064D59}" type="slidenum">
              <a:rPr lang="fr-FR" sz="2800" b="1" smtClean="0"/>
              <a:t>19</a:t>
            </a:fld>
            <a:endParaRPr lang="fr-FR" b="1" dirty="0"/>
          </a:p>
        </p:txBody>
      </p:sp>
    </p:spTree>
    <p:extLst>
      <p:ext uri="{BB962C8B-B14F-4D97-AF65-F5344CB8AC3E}">
        <p14:creationId xmlns:p14="http://schemas.microsoft.com/office/powerpoint/2010/main" val="751877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219201"/>
            <a:ext cx="12191999" cy="5439680"/>
          </a:xfrm>
        </p:spPr>
        <p:txBody>
          <a:bodyPr>
            <a:normAutofit/>
          </a:bodyPr>
          <a:lstStyle/>
          <a:p>
            <a:pPr lvl="0" defTabSz="685800">
              <a:lnSpc>
                <a:spcPct val="150000"/>
              </a:lnSpc>
              <a:spcBef>
                <a:spcPts val="600"/>
              </a:spcBef>
              <a:buClr>
                <a:prstClr val="black"/>
              </a:buClr>
              <a:buFont typeface="Wingdings" panose="05000000000000000000" pitchFamily="2" charset="2"/>
              <a:buChar char="v"/>
            </a:pPr>
            <a:r>
              <a:rPr lang="fr-FR" b="1" dirty="0" smtClean="0">
                <a:solidFill>
                  <a:prstClr val="black"/>
                </a:solidFill>
                <a:latin typeface="Times New Roman" pitchFamily="18" charset="0"/>
                <a:ea typeface="Arial Unicode MS" pitchFamily="34" charset="-128"/>
                <a:cs typeface="Times New Roman" pitchFamily="18" charset="0"/>
              </a:rPr>
              <a:t> INTRODUCTION</a:t>
            </a:r>
            <a:endParaRPr lang="fr-FR" b="1" dirty="0">
              <a:solidFill>
                <a:prstClr val="black"/>
              </a:solidFill>
              <a:latin typeface="Times New Roman" pitchFamily="18" charset="0"/>
              <a:ea typeface="Arial Unicode MS" pitchFamily="34" charset="-128"/>
              <a:cs typeface="Times New Roman" pitchFamily="18" charset="0"/>
            </a:endParaRPr>
          </a:p>
          <a:p>
            <a:pPr defTabSz="685800">
              <a:lnSpc>
                <a:spcPct val="150000"/>
              </a:lnSpc>
              <a:spcBef>
                <a:spcPts val="600"/>
              </a:spcBef>
              <a:buClr>
                <a:prstClr val="black"/>
              </a:buClr>
              <a:buFont typeface="Wingdings" panose="05000000000000000000" pitchFamily="2" charset="2"/>
              <a:buChar char="v"/>
            </a:pPr>
            <a:r>
              <a:rPr lang="fr-FR" b="1" dirty="0" smtClean="0">
                <a:solidFill>
                  <a:prstClr val="black"/>
                </a:solidFill>
                <a:latin typeface="Times New Roman" pitchFamily="18" charset="0"/>
                <a:ea typeface="Arial Unicode MS" pitchFamily="34" charset="-128"/>
                <a:cs typeface="Times New Roman" pitchFamily="18" charset="0"/>
              </a:rPr>
              <a:t> OBJECTIFS </a:t>
            </a:r>
          </a:p>
          <a:p>
            <a:pPr defTabSz="685800">
              <a:lnSpc>
                <a:spcPct val="150000"/>
              </a:lnSpc>
              <a:spcBef>
                <a:spcPts val="600"/>
              </a:spcBef>
              <a:buClr>
                <a:prstClr val="black"/>
              </a:buClr>
              <a:buFont typeface="Wingdings" panose="05000000000000000000" pitchFamily="2" charset="2"/>
              <a:buChar char="v"/>
            </a:pPr>
            <a:r>
              <a:rPr lang="fr-FR" b="1" dirty="0">
                <a:solidFill>
                  <a:prstClr val="black"/>
                </a:solidFill>
                <a:latin typeface="Times New Roman" pitchFamily="18" charset="0"/>
                <a:ea typeface="Arial Unicode MS" pitchFamily="34" charset="-128"/>
                <a:cs typeface="Times New Roman" pitchFamily="18" charset="0"/>
              </a:rPr>
              <a:t> </a:t>
            </a:r>
            <a:r>
              <a:rPr lang="fr-FR" b="1" dirty="0" smtClean="0">
                <a:solidFill>
                  <a:prstClr val="black"/>
                </a:solidFill>
                <a:latin typeface="Times New Roman" pitchFamily="18" charset="0"/>
                <a:ea typeface="Arial Unicode MS" pitchFamily="34" charset="-128"/>
                <a:cs typeface="Times New Roman" pitchFamily="18" charset="0"/>
              </a:rPr>
              <a:t>PATIENTES ET METHODES</a:t>
            </a:r>
          </a:p>
          <a:p>
            <a:pPr defTabSz="685800">
              <a:lnSpc>
                <a:spcPct val="150000"/>
              </a:lnSpc>
              <a:spcBef>
                <a:spcPts val="600"/>
              </a:spcBef>
              <a:buClr>
                <a:prstClr val="black"/>
              </a:buClr>
              <a:buFont typeface="Wingdings" panose="05000000000000000000" pitchFamily="2" charset="2"/>
              <a:buChar char="v"/>
            </a:pPr>
            <a:r>
              <a:rPr lang="fr-FR" b="1" dirty="0">
                <a:solidFill>
                  <a:prstClr val="black"/>
                </a:solidFill>
                <a:latin typeface="Times New Roman" pitchFamily="18" charset="0"/>
                <a:ea typeface="Arial Unicode MS" pitchFamily="34" charset="-128"/>
                <a:cs typeface="Times New Roman" pitchFamily="18" charset="0"/>
              </a:rPr>
              <a:t> </a:t>
            </a:r>
            <a:r>
              <a:rPr lang="fr-FR" b="1" dirty="0" smtClean="0">
                <a:solidFill>
                  <a:prstClr val="black"/>
                </a:solidFill>
                <a:latin typeface="Times New Roman" pitchFamily="18" charset="0"/>
                <a:ea typeface="Arial Unicode MS" pitchFamily="34" charset="-128"/>
                <a:cs typeface="Times New Roman" pitchFamily="18" charset="0"/>
              </a:rPr>
              <a:t>RESULTATS</a:t>
            </a:r>
          </a:p>
          <a:p>
            <a:pPr defTabSz="685800">
              <a:lnSpc>
                <a:spcPct val="150000"/>
              </a:lnSpc>
              <a:spcBef>
                <a:spcPts val="600"/>
              </a:spcBef>
              <a:buClr>
                <a:prstClr val="black"/>
              </a:buClr>
              <a:buFont typeface="Wingdings" panose="05000000000000000000" pitchFamily="2" charset="2"/>
              <a:buChar char="v"/>
            </a:pPr>
            <a:r>
              <a:rPr lang="fr-FR" b="1" dirty="0">
                <a:solidFill>
                  <a:prstClr val="black"/>
                </a:solidFill>
                <a:latin typeface="Times New Roman" pitchFamily="18" charset="0"/>
                <a:ea typeface="Arial Unicode MS" pitchFamily="34" charset="-128"/>
                <a:cs typeface="Times New Roman" pitchFamily="18" charset="0"/>
              </a:rPr>
              <a:t> </a:t>
            </a:r>
            <a:r>
              <a:rPr lang="fr-FR" b="1" dirty="0" smtClean="0">
                <a:solidFill>
                  <a:prstClr val="black"/>
                </a:solidFill>
                <a:latin typeface="Times New Roman" pitchFamily="18" charset="0"/>
                <a:ea typeface="Arial Unicode MS" pitchFamily="34" charset="-128"/>
                <a:cs typeface="Times New Roman" pitchFamily="18" charset="0"/>
              </a:rPr>
              <a:t>DISCUSSION</a:t>
            </a:r>
          </a:p>
          <a:p>
            <a:pPr defTabSz="685800">
              <a:lnSpc>
                <a:spcPct val="150000"/>
              </a:lnSpc>
              <a:spcBef>
                <a:spcPts val="600"/>
              </a:spcBef>
              <a:buClr>
                <a:prstClr val="black"/>
              </a:buClr>
              <a:buFont typeface="Wingdings" panose="05000000000000000000" pitchFamily="2" charset="2"/>
              <a:buChar char="v"/>
            </a:pPr>
            <a:r>
              <a:rPr lang="fr-FR" b="1" dirty="0">
                <a:solidFill>
                  <a:prstClr val="black"/>
                </a:solidFill>
                <a:latin typeface="Times New Roman" pitchFamily="18" charset="0"/>
                <a:ea typeface="Arial Unicode MS" pitchFamily="34" charset="-128"/>
                <a:cs typeface="Times New Roman" pitchFamily="18" charset="0"/>
              </a:rPr>
              <a:t> </a:t>
            </a:r>
            <a:r>
              <a:rPr lang="fr-FR" b="1" dirty="0" smtClean="0">
                <a:solidFill>
                  <a:prstClr val="black"/>
                </a:solidFill>
                <a:latin typeface="Times New Roman" pitchFamily="18" charset="0"/>
                <a:ea typeface="Arial Unicode MS" pitchFamily="34" charset="-128"/>
                <a:cs typeface="Times New Roman" pitchFamily="18" charset="0"/>
              </a:rPr>
              <a:t>CONCLUSION</a:t>
            </a:r>
            <a:endParaRPr lang="fr-FR" b="1" dirty="0">
              <a:solidFill>
                <a:prstClr val="black"/>
              </a:solidFill>
              <a:latin typeface="Times New Roman" pitchFamily="18" charset="0"/>
              <a:ea typeface="Arial Unicode MS" pitchFamily="34" charset="-128"/>
              <a:cs typeface="Times New Roman" pitchFamily="18" charset="0"/>
            </a:endParaRPr>
          </a:p>
          <a:p>
            <a:pPr marL="0" indent="0">
              <a:lnSpc>
                <a:spcPct val="150000"/>
              </a:lnSpc>
              <a:buNone/>
            </a:pPr>
            <a:endParaRPr lang="fr-FR" dirty="0"/>
          </a:p>
        </p:txBody>
      </p:sp>
      <p:sp>
        <p:nvSpPr>
          <p:cNvPr id="2" name="Rectangle 1"/>
          <p:cNvSpPr/>
          <p:nvPr/>
        </p:nvSpPr>
        <p:spPr>
          <a:xfrm>
            <a:off x="4982554" y="0"/>
            <a:ext cx="2226892" cy="923330"/>
          </a:xfrm>
          <a:prstGeom prst="rect">
            <a:avLst/>
          </a:prstGeom>
          <a:noFill/>
        </p:spPr>
        <p:txBody>
          <a:bodyPr wrap="none" lIns="91440" tIns="45720" rIns="91440" bIns="45720">
            <a:spAutoFit/>
          </a:bodyPr>
          <a:lstStyle/>
          <a:p>
            <a:pPr algn="ctr"/>
            <a:r>
              <a:rPr lang="fr-FR" sz="5400" dirty="0">
                <a:ln w="0"/>
                <a:solidFill>
                  <a:schemeClr val="accent1"/>
                </a:solidFill>
                <a:latin typeface="Times New Roman" panose="02020603050405020304" pitchFamily="18" charset="0"/>
                <a:cs typeface="Times New Roman" panose="02020603050405020304" pitchFamily="18" charset="0"/>
              </a:rPr>
              <a:t>PLAN</a:t>
            </a:r>
            <a:r>
              <a:rPr lang="fr-FR" sz="5400" dirty="0">
                <a:ln w="0"/>
                <a:solidFill>
                  <a:schemeClr val="accent1"/>
                </a:solidFill>
                <a:effectLst>
                  <a:outerShdw blurRad="38100" dist="25400" dir="5400000" algn="ctr" rotWithShape="0">
                    <a:srgbClr val="6E747A">
                      <a:alpha val="43000"/>
                    </a:srgbClr>
                  </a:outerShdw>
                </a:effectLst>
              </a:rPr>
              <a:t> </a:t>
            </a:r>
          </a:p>
        </p:txBody>
      </p:sp>
      <p:sp>
        <p:nvSpPr>
          <p:cNvPr id="6" name="Espace réservé du numéro de diapositive 5"/>
          <p:cNvSpPr>
            <a:spLocks noGrp="1"/>
          </p:cNvSpPr>
          <p:nvPr>
            <p:ph type="sldNum" sz="quarter" idx="12"/>
          </p:nvPr>
        </p:nvSpPr>
        <p:spPr/>
        <p:txBody>
          <a:bodyPr/>
          <a:lstStyle/>
          <a:p>
            <a:fld id="{A73C0DA6-39A7-40D0-8487-720F7C064D59}" type="slidenum">
              <a:rPr lang="fr-FR" sz="2400" b="1" smtClean="0">
                <a:latin typeface="Times New Roman" panose="02020603050405020304" pitchFamily="18" charset="0"/>
                <a:cs typeface="Times New Roman" panose="02020603050405020304" pitchFamily="18" charset="0"/>
              </a:rPr>
              <a:t>2</a:t>
            </a:fld>
            <a:endParaRPr lang="fr-F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4588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0"/>
            <a:ext cx="12192000" cy="5934670"/>
          </a:xfrm>
        </p:spPr>
        <p:txBody>
          <a:bodyPr>
            <a:normAutofit lnSpcReduction="10000"/>
          </a:bodyPr>
          <a:lstStyle/>
          <a:p>
            <a:pPr>
              <a:lnSpc>
                <a:spcPct val="150000"/>
              </a:lnSpc>
              <a:buFont typeface="Wingdings" panose="05000000000000000000" pitchFamily="2" charset="2"/>
              <a:buChar char="v"/>
            </a:pPr>
            <a:r>
              <a:rPr lang="fr-FR" dirty="0" smtClean="0">
                <a:solidFill>
                  <a:prstClr val="black"/>
                </a:solidFill>
              </a:rPr>
              <a:t> </a:t>
            </a:r>
            <a:r>
              <a:rPr lang="fr-FR" b="1" dirty="0">
                <a:solidFill>
                  <a:prstClr val="black"/>
                </a:solidFill>
                <a:latin typeface="Times New Roman" panose="02020603050405020304" pitchFamily="18" charset="0"/>
                <a:cs typeface="Times New Roman" pitchFamily="18" charset="0"/>
              </a:rPr>
              <a:t>ASPECTS </a:t>
            </a:r>
            <a:r>
              <a:rPr lang="fr-FR" b="1" dirty="0" smtClean="0">
                <a:solidFill>
                  <a:prstClr val="black"/>
                </a:solidFill>
                <a:latin typeface="Times New Roman" panose="02020603050405020304" pitchFamily="18" charset="0"/>
                <a:cs typeface="Times New Roman" pitchFamily="18" charset="0"/>
              </a:rPr>
              <a:t>CLINIQUES</a:t>
            </a:r>
            <a:endParaRPr lang="fr-FR" sz="1200" dirty="0">
              <a:solidFill>
                <a:prstClr val="black"/>
              </a:solidFill>
            </a:endParaRPr>
          </a:p>
          <a:p>
            <a:pPr marL="0" indent="0">
              <a:lnSpc>
                <a:spcPct val="150000"/>
              </a:lnSpc>
              <a:buNone/>
            </a:pPr>
            <a:r>
              <a:rPr lang="fr-FR" b="1" dirty="0" smtClean="0">
                <a:solidFill>
                  <a:prstClr val="black"/>
                </a:solidFill>
                <a:latin typeface="Times New Roman" panose="02020603050405020304" pitchFamily="18" charset="0"/>
                <a:cs typeface="Times New Roman" pitchFamily="18" charset="0"/>
              </a:rPr>
              <a:t>     Données </a:t>
            </a:r>
            <a:r>
              <a:rPr lang="fr-FR" b="1" dirty="0">
                <a:solidFill>
                  <a:prstClr val="black"/>
                </a:solidFill>
                <a:latin typeface="Times New Roman" panose="02020603050405020304" pitchFamily="18" charset="0"/>
                <a:cs typeface="Times New Roman" pitchFamily="18" charset="0"/>
              </a:rPr>
              <a:t>de l’examen clinique :</a:t>
            </a:r>
            <a:endParaRPr lang="fr-FR" sz="100" b="1" dirty="0">
              <a:solidFill>
                <a:prstClr val="black"/>
              </a:solidFill>
              <a:latin typeface="Times New Roman" panose="02020603050405020304" pitchFamily="18" charset="0"/>
              <a:cs typeface="Times New Roman" pitchFamily="18" charset="0"/>
            </a:endParaRPr>
          </a:p>
          <a:p>
            <a:pPr marL="0" indent="0">
              <a:lnSpc>
                <a:spcPct val="150000"/>
              </a:lnSpc>
              <a:buNone/>
            </a:pPr>
            <a:r>
              <a:rPr lang="fr-FR" b="1" dirty="0">
                <a:solidFill>
                  <a:prstClr val="black"/>
                </a:solidFill>
                <a:latin typeface="Times New Roman" panose="02020603050405020304" pitchFamily="18" charset="0"/>
                <a:cs typeface="Times New Roman" pitchFamily="18" charset="0"/>
              </a:rPr>
              <a:t> </a:t>
            </a:r>
            <a:r>
              <a:rPr lang="fr-FR" b="1" dirty="0" smtClean="0">
                <a:solidFill>
                  <a:prstClr val="black"/>
                </a:solidFill>
                <a:latin typeface="Times New Roman" panose="02020603050405020304" pitchFamily="18" charset="0"/>
                <a:cs typeface="Times New Roman" pitchFamily="18" charset="0"/>
              </a:rPr>
              <a:t>                                                                      </a:t>
            </a:r>
            <a:r>
              <a:rPr lang="fr-FR" dirty="0" smtClean="0">
                <a:solidFill>
                  <a:prstClr val="black"/>
                </a:solidFill>
                <a:latin typeface="Times New Roman" panose="02020603050405020304" pitchFamily="18" charset="0"/>
                <a:cs typeface="Times New Roman" panose="02020603050405020304" pitchFamily="18" charset="0"/>
              </a:rPr>
              <a:t>Bon                        </a:t>
            </a:r>
            <a:r>
              <a:rPr lang="fr-FR" dirty="0">
                <a:solidFill>
                  <a:prstClr val="black"/>
                </a:solidFill>
                <a:latin typeface="Times New Roman" panose="02020603050405020304" pitchFamily="18" charset="0"/>
                <a:cs typeface="Times New Roman" panose="02020603050405020304" pitchFamily="18" charset="0"/>
              </a:rPr>
              <a:t>: </a:t>
            </a:r>
            <a:r>
              <a:rPr lang="fr-FR" dirty="0" smtClean="0">
                <a:solidFill>
                  <a:prstClr val="black"/>
                </a:solidFill>
                <a:latin typeface="Times New Roman" panose="02020603050405020304" pitchFamily="18" charset="0"/>
                <a:cs typeface="Times New Roman" panose="02020603050405020304" pitchFamily="18" charset="0"/>
              </a:rPr>
              <a:t>  16,3 %</a:t>
            </a:r>
            <a:endParaRPr lang="fr-FR" b="1" dirty="0" smtClean="0">
              <a:solidFill>
                <a:prstClr val="black"/>
              </a:solidFill>
              <a:latin typeface="Times New Roman" panose="02020603050405020304" pitchFamily="18" charset="0"/>
              <a:cs typeface="Times New Roman" pitchFamily="18" charset="0"/>
            </a:endParaRPr>
          </a:p>
          <a:p>
            <a:pPr>
              <a:lnSpc>
                <a:spcPct val="150000"/>
              </a:lnSpc>
              <a:buFont typeface="Wingdings" panose="05000000000000000000" pitchFamily="2" charset="2"/>
              <a:buChar char="Ø"/>
            </a:pPr>
            <a:r>
              <a:rPr lang="fr-FR" b="1" dirty="0">
                <a:solidFill>
                  <a:prstClr val="black"/>
                </a:solidFill>
                <a:latin typeface="Times New Roman" panose="02020603050405020304" pitchFamily="18" charset="0"/>
                <a:cs typeface="Times New Roman" pitchFamily="18" charset="0"/>
              </a:rPr>
              <a:t> </a:t>
            </a:r>
            <a:r>
              <a:rPr lang="fr-FR" b="1" dirty="0" smtClean="0">
                <a:solidFill>
                  <a:prstClr val="black"/>
                </a:solidFill>
                <a:latin typeface="Times New Roman" panose="02020603050405020304" pitchFamily="18" charset="0"/>
                <a:cs typeface="Times New Roman" pitchFamily="18" charset="0"/>
              </a:rPr>
              <a:t>Etat </a:t>
            </a:r>
            <a:r>
              <a:rPr lang="fr-FR" b="1" dirty="0">
                <a:solidFill>
                  <a:prstClr val="black"/>
                </a:solidFill>
                <a:latin typeface="Times New Roman" panose="02020603050405020304" pitchFamily="18" charset="0"/>
                <a:cs typeface="Times New Roman" pitchFamily="18" charset="0"/>
              </a:rPr>
              <a:t>général  </a:t>
            </a:r>
            <a:r>
              <a:rPr lang="fr-FR" b="1" dirty="0" smtClean="0">
                <a:solidFill>
                  <a:prstClr val="black"/>
                </a:solidFill>
                <a:latin typeface="Times New Roman" panose="02020603050405020304" pitchFamily="18" charset="0"/>
                <a:cs typeface="Times New Roman" pitchFamily="18" charset="0"/>
              </a:rPr>
              <a:t>                      :</a:t>
            </a:r>
            <a:r>
              <a:rPr lang="fr-FR" dirty="0" smtClean="0">
                <a:solidFill>
                  <a:prstClr val="black"/>
                </a:solidFill>
                <a:latin typeface="Times New Roman" panose="02020603050405020304" pitchFamily="18" charset="0"/>
                <a:cs typeface="Times New Roman" pitchFamily="18" charset="0"/>
              </a:rPr>
              <a:t>                     Assez bon              </a:t>
            </a:r>
            <a:r>
              <a:rPr lang="fr-FR" dirty="0">
                <a:solidFill>
                  <a:prstClr val="black"/>
                </a:solidFill>
                <a:latin typeface="Times New Roman" panose="02020603050405020304" pitchFamily="18" charset="0"/>
                <a:cs typeface="Times New Roman" panose="02020603050405020304" pitchFamily="18" charset="0"/>
              </a:rPr>
              <a:t>: </a:t>
            </a:r>
            <a:r>
              <a:rPr lang="fr-FR" dirty="0" smtClean="0">
                <a:solidFill>
                  <a:prstClr val="black"/>
                </a:solidFill>
                <a:latin typeface="Times New Roman" panose="02020603050405020304" pitchFamily="18" charset="0"/>
                <a:cs typeface="Times New Roman" panose="02020603050405020304" pitchFamily="18" charset="0"/>
              </a:rPr>
              <a:t>  30,8 </a:t>
            </a:r>
            <a:r>
              <a:rPr lang="fr-FR" dirty="0">
                <a:solidFill>
                  <a:prstClr val="black"/>
                </a:solidFill>
                <a:latin typeface="Times New Roman" panose="02020603050405020304" pitchFamily="18" charset="0"/>
                <a:cs typeface="Times New Roman" pitchFamily="18" charset="0"/>
              </a:rPr>
              <a:t>%</a:t>
            </a:r>
          </a:p>
          <a:p>
            <a:pPr marL="0" indent="0">
              <a:lnSpc>
                <a:spcPct val="150000"/>
              </a:lnSpc>
              <a:buNone/>
            </a:pPr>
            <a:r>
              <a:rPr lang="fr-FR" dirty="0">
                <a:solidFill>
                  <a:prstClr val="black"/>
                </a:solidFill>
                <a:latin typeface="Times New Roman" panose="02020603050405020304" pitchFamily="18" charset="0"/>
                <a:cs typeface="Times New Roman" pitchFamily="18" charset="0"/>
              </a:rPr>
              <a:t> </a:t>
            </a:r>
            <a:r>
              <a:rPr lang="fr-FR" dirty="0" smtClean="0">
                <a:solidFill>
                  <a:prstClr val="black"/>
                </a:solidFill>
                <a:latin typeface="Times New Roman" panose="02020603050405020304" pitchFamily="18" charset="0"/>
                <a:cs typeface="Times New Roman" pitchFamily="18" charset="0"/>
              </a:rPr>
              <a:t>                                                                      </a:t>
            </a:r>
            <a:r>
              <a:rPr lang="fr-FR" dirty="0">
                <a:solidFill>
                  <a:prstClr val="black"/>
                </a:solidFill>
                <a:latin typeface="Times New Roman" panose="02020603050405020304" pitchFamily="18" charset="0"/>
                <a:cs typeface="Times New Roman" panose="02020603050405020304" pitchFamily="18" charset="0"/>
              </a:rPr>
              <a:t>Mauvais    </a:t>
            </a:r>
            <a:r>
              <a:rPr lang="fr-FR" dirty="0" smtClean="0">
                <a:solidFill>
                  <a:prstClr val="black"/>
                </a:solidFill>
                <a:latin typeface="Times New Roman" panose="02020603050405020304" pitchFamily="18" charset="0"/>
                <a:cs typeface="Times New Roman" panose="02020603050405020304" pitchFamily="18" charset="0"/>
              </a:rPr>
              <a:t>             :   </a:t>
            </a:r>
            <a:r>
              <a:rPr lang="fr-FR" dirty="0">
                <a:solidFill>
                  <a:srgbClr val="FF0000"/>
                </a:solidFill>
                <a:latin typeface="Times New Roman" panose="02020603050405020304" pitchFamily="18" charset="0"/>
                <a:cs typeface="Times New Roman" panose="02020603050405020304" pitchFamily="18" charset="0"/>
              </a:rPr>
              <a:t>52,9 </a:t>
            </a:r>
            <a:r>
              <a:rPr lang="fr-FR" dirty="0" smtClean="0">
                <a:solidFill>
                  <a:srgbClr val="FF0000"/>
                </a:solidFill>
                <a:latin typeface="Times New Roman" panose="02020603050405020304" pitchFamily="18" charset="0"/>
                <a:cs typeface="Times New Roman" panose="02020603050405020304" pitchFamily="18" charset="0"/>
              </a:rPr>
              <a:t>%</a:t>
            </a:r>
          </a:p>
          <a:p>
            <a:pPr marL="0" indent="0">
              <a:lnSpc>
                <a:spcPct val="150000"/>
              </a:lnSpc>
              <a:buNone/>
            </a:pPr>
            <a:r>
              <a:rPr lang="fr-FR" dirty="0">
                <a:solidFill>
                  <a:prstClr val="black"/>
                </a:solidFill>
              </a:rPr>
              <a:t> </a:t>
            </a:r>
            <a:r>
              <a:rPr lang="fr-FR" dirty="0" smtClean="0">
                <a:solidFill>
                  <a:prstClr val="black"/>
                </a:solidFill>
              </a:rPr>
              <a:t>                                                                             </a:t>
            </a:r>
            <a:r>
              <a:rPr lang="fr-FR" dirty="0">
                <a:solidFill>
                  <a:prstClr val="black"/>
                </a:solidFill>
                <a:latin typeface="Times New Roman" panose="02020603050405020304" pitchFamily="18" charset="0"/>
                <a:cs typeface="Times New Roman" panose="02020603050405020304" pitchFamily="18" charset="0"/>
              </a:rPr>
              <a:t>Normal (≥11)        </a:t>
            </a:r>
            <a:r>
              <a:rPr lang="fr-FR" dirty="0" smtClean="0">
                <a:solidFill>
                  <a:prstClr val="black"/>
                </a:solidFill>
                <a:latin typeface="Times New Roman" panose="02020603050405020304" pitchFamily="18" charset="0"/>
                <a:cs typeface="Times New Roman" panose="02020603050405020304" pitchFamily="18" charset="0"/>
              </a:rPr>
              <a:t>  :    25,7 </a:t>
            </a:r>
            <a:r>
              <a:rPr lang="fr-FR" dirty="0">
                <a:solidFill>
                  <a:prstClr val="black"/>
                </a:solidFill>
                <a:latin typeface="Times New Roman" panose="02020603050405020304" pitchFamily="18" charset="0"/>
                <a:cs typeface="Times New Roman" panose="02020603050405020304" pitchFamily="18" charset="0"/>
              </a:rPr>
              <a:t>%</a:t>
            </a:r>
          </a:p>
          <a:p>
            <a:pPr>
              <a:lnSpc>
                <a:spcPct val="150000"/>
              </a:lnSpc>
              <a:buFont typeface="Wingdings" panose="05000000000000000000" pitchFamily="2" charset="2"/>
              <a:buChar char="Ø"/>
            </a:pPr>
            <a:r>
              <a:rPr lang="fr-FR" b="1" dirty="0" smtClean="0">
                <a:solidFill>
                  <a:prstClr val="black"/>
                </a:solidFill>
              </a:rPr>
              <a:t> </a:t>
            </a:r>
            <a:r>
              <a:rPr lang="fr-FR" b="1" dirty="0">
                <a:solidFill>
                  <a:prstClr val="black"/>
                </a:solidFill>
                <a:latin typeface="Times New Roman" panose="02020603050405020304" pitchFamily="18" charset="0"/>
                <a:cs typeface="Times New Roman" panose="02020603050405020304" pitchFamily="18" charset="0"/>
              </a:rPr>
              <a:t>Taux d’hémoglobine  </a:t>
            </a:r>
            <a:r>
              <a:rPr lang="fr-FR" b="1" dirty="0" smtClean="0">
                <a:solidFill>
                  <a:prstClr val="black"/>
                </a:solidFill>
                <a:latin typeface="Times New Roman" panose="02020603050405020304" pitchFamily="18" charset="0"/>
                <a:cs typeface="Times New Roman" panose="02020603050405020304" pitchFamily="18" charset="0"/>
              </a:rPr>
              <a:t>           </a:t>
            </a:r>
            <a:r>
              <a:rPr lang="fr-FR" b="1" dirty="0" smtClean="0">
                <a:solidFill>
                  <a:prstClr val="black"/>
                </a:solidFill>
              </a:rPr>
              <a:t>:                                                                                         </a:t>
            </a:r>
            <a:r>
              <a:rPr lang="fr-FR" b="1" dirty="0" smtClean="0">
                <a:solidFill>
                  <a:srgbClr val="FF0000"/>
                </a:solidFill>
              </a:rPr>
              <a:t>  </a:t>
            </a:r>
          </a:p>
          <a:p>
            <a:pPr marL="0" indent="0">
              <a:lnSpc>
                <a:spcPct val="150000"/>
              </a:lnSpc>
              <a:buNone/>
            </a:pPr>
            <a:r>
              <a:rPr lang="fr-FR" dirty="0">
                <a:solidFill>
                  <a:srgbClr val="FF0000"/>
                </a:solidFill>
              </a:rPr>
              <a:t> </a:t>
            </a:r>
            <a:r>
              <a:rPr lang="fr-FR" dirty="0" smtClean="0">
                <a:solidFill>
                  <a:srgbClr val="FF0000"/>
                </a:solidFill>
              </a:rPr>
              <a:t>                                                                             </a:t>
            </a:r>
            <a:r>
              <a:rPr lang="fr-FR" dirty="0" smtClean="0">
                <a:solidFill>
                  <a:prstClr val="black"/>
                </a:solidFill>
                <a:latin typeface="Times New Roman" panose="02020603050405020304" pitchFamily="18" charset="0"/>
                <a:cs typeface="Times New Roman" panose="02020603050405020304" pitchFamily="18" charset="0"/>
              </a:rPr>
              <a:t>Anémie </a:t>
            </a:r>
            <a:r>
              <a:rPr lang="fr-FR" dirty="0">
                <a:solidFill>
                  <a:prstClr val="black"/>
                </a:solidFill>
                <a:latin typeface="Times New Roman" panose="02020603050405020304" pitchFamily="18" charset="0"/>
                <a:cs typeface="Times New Roman" panose="02020603050405020304" pitchFamily="18" charset="0"/>
              </a:rPr>
              <a:t>(]7-10,9])   </a:t>
            </a:r>
            <a:r>
              <a:rPr lang="fr-FR" dirty="0" smtClean="0">
                <a:solidFill>
                  <a:prstClr val="black"/>
                </a:solidFill>
                <a:latin typeface="Times New Roman" panose="02020603050405020304" pitchFamily="18" charset="0"/>
                <a:cs typeface="Times New Roman" panose="02020603050405020304" pitchFamily="18" charset="0"/>
              </a:rPr>
              <a:t>:   </a:t>
            </a:r>
            <a:r>
              <a:rPr lang="fr-FR" dirty="0" smtClean="0">
                <a:solidFill>
                  <a:srgbClr val="FF0000"/>
                </a:solidFill>
                <a:latin typeface="Times New Roman" panose="02020603050405020304" pitchFamily="18" charset="0"/>
                <a:cs typeface="Times New Roman" panose="02020603050405020304" pitchFamily="18" charset="0"/>
              </a:rPr>
              <a:t>74,3 </a:t>
            </a:r>
            <a:r>
              <a:rPr lang="fr-FR" dirty="0">
                <a:solidFill>
                  <a:srgbClr val="FF0000"/>
                </a:solidFill>
                <a:latin typeface="Times New Roman" panose="02020603050405020304" pitchFamily="18" charset="0"/>
                <a:cs typeface="Times New Roman" panose="02020603050405020304" pitchFamily="18" charset="0"/>
              </a:rPr>
              <a:t>%</a:t>
            </a:r>
          </a:p>
          <a:p>
            <a:pPr lvl="0">
              <a:lnSpc>
                <a:spcPct val="150000"/>
              </a:lnSpc>
              <a:buFont typeface="Wingdings" panose="05000000000000000000" pitchFamily="2" charset="2"/>
              <a:buChar char="Ø"/>
            </a:pPr>
            <a:endParaRPr lang="fr-FR" dirty="0">
              <a:solidFill>
                <a:srgbClr val="FF0000"/>
              </a:solidFill>
            </a:endParaRPr>
          </a:p>
          <a:p>
            <a:pPr marL="0" indent="0">
              <a:lnSpc>
                <a:spcPct val="150000"/>
              </a:lnSpc>
              <a:buNone/>
            </a:pPr>
            <a:endParaRPr lang="fr-FR" dirty="0">
              <a:solidFill>
                <a:prstClr val="black"/>
              </a:solidFill>
            </a:endParaRPr>
          </a:p>
        </p:txBody>
      </p:sp>
      <p:sp>
        <p:nvSpPr>
          <p:cNvPr id="4" name="Rectangle 3"/>
          <p:cNvSpPr/>
          <p:nvPr/>
        </p:nvSpPr>
        <p:spPr>
          <a:xfrm>
            <a:off x="3206522" y="0"/>
            <a:ext cx="5778954" cy="923330"/>
          </a:xfrm>
          <a:prstGeom prst="rect">
            <a:avLst/>
          </a:prstGeom>
          <a:noFill/>
        </p:spPr>
        <p:txBody>
          <a:bodyPr wrap="none" lIns="91440" tIns="45720" rIns="91440" bIns="45720">
            <a:spAutoFit/>
          </a:bodyPr>
          <a:lstStyle/>
          <a:p>
            <a:pPr lvl="0" algn="ctr"/>
            <a:r>
              <a:rPr lang="fr-FR" sz="5400" dirty="0">
                <a:ln w="0"/>
                <a:solidFill>
                  <a:schemeClr val="accent1"/>
                </a:solidFill>
                <a:latin typeface="Times New Roman" panose="02020603050405020304" pitchFamily="18" charset="0"/>
                <a:cs typeface="Times New Roman" panose="02020603050405020304" pitchFamily="18" charset="0"/>
              </a:rPr>
              <a:t>RESULTATS (</a:t>
            </a:r>
            <a:r>
              <a:rPr lang="fr-FR" sz="5400" dirty="0" smtClean="0">
                <a:ln w="0"/>
                <a:solidFill>
                  <a:schemeClr val="accent1"/>
                </a:solidFill>
                <a:latin typeface="Times New Roman" panose="02020603050405020304" pitchFamily="18" charset="0"/>
                <a:cs typeface="Times New Roman" panose="02020603050405020304" pitchFamily="18" charset="0"/>
              </a:rPr>
              <a:t>6/12)</a:t>
            </a:r>
            <a:endParaRPr lang="fr-FR" sz="5400" dirty="0">
              <a:ln w="0"/>
              <a:solidFill>
                <a:schemeClr val="accent1"/>
              </a:solidFill>
            </a:endParaRPr>
          </a:p>
        </p:txBody>
      </p:sp>
      <p:sp>
        <p:nvSpPr>
          <p:cNvPr id="2" name="Accolade ouvrante 1"/>
          <p:cNvSpPr/>
          <p:nvPr/>
        </p:nvSpPr>
        <p:spPr>
          <a:xfrm>
            <a:off x="5820595" y="2646053"/>
            <a:ext cx="275404" cy="1673043"/>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5" name="Accolade ouvrante 4"/>
          <p:cNvSpPr/>
          <p:nvPr/>
        </p:nvSpPr>
        <p:spPr>
          <a:xfrm>
            <a:off x="5860969" y="4929023"/>
            <a:ext cx="275404" cy="1609889"/>
          </a:xfrm>
          <a:prstGeom prst="leftBrace">
            <a:avLst/>
          </a:prstGeom>
          <a:ln w="38100"/>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dirty="0"/>
          </a:p>
        </p:txBody>
      </p:sp>
      <p:sp>
        <p:nvSpPr>
          <p:cNvPr id="8" name="Espace réservé du numéro de diapositive 7"/>
          <p:cNvSpPr>
            <a:spLocks noGrp="1"/>
          </p:cNvSpPr>
          <p:nvPr>
            <p:ph type="sldNum" sz="quarter" idx="12"/>
          </p:nvPr>
        </p:nvSpPr>
        <p:spPr/>
        <p:txBody>
          <a:bodyPr/>
          <a:lstStyle/>
          <a:p>
            <a:fld id="{A73C0DA6-39A7-40D0-8487-720F7C064D59}" type="slidenum">
              <a:rPr lang="fr-FR" sz="2800" b="1" smtClean="0"/>
              <a:t>20</a:t>
            </a:fld>
            <a:endParaRPr lang="fr-FR" sz="2800" b="1" dirty="0"/>
          </a:p>
        </p:txBody>
      </p:sp>
    </p:spTree>
    <p:extLst>
      <p:ext uri="{BB962C8B-B14F-4D97-AF65-F5344CB8AC3E}">
        <p14:creationId xmlns:p14="http://schemas.microsoft.com/office/powerpoint/2010/main" val="16917882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0"/>
            <a:ext cx="12192001" cy="5934670"/>
          </a:xfrm>
        </p:spPr>
        <p:txBody>
          <a:bodyPr>
            <a:noAutofit/>
          </a:bodyPr>
          <a:lstStyle/>
          <a:p>
            <a:pPr>
              <a:lnSpc>
                <a:spcPct val="100000"/>
              </a:lnSpc>
              <a:buFont typeface="Wingdings" panose="05000000000000000000" pitchFamily="2" charset="2"/>
              <a:buChar char="v"/>
            </a:pPr>
            <a:r>
              <a:rPr lang="fr-FR" dirty="0" smtClean="0">
                <a:solidFill>
                  <a:prstClr val="black"/>
                </a:solidFill>
                <a:latin typeface="Times New Roman" panose="02020603050405020304" pitchFamily="18" charset="0"/>
                <a:cs typeface="Times New Roman" pitchFamily="18" charset="0"/>
              </a:rPr>
              <a:t> </a:t>
            </a:r>
            <a:r>
              <a:rPr lang="fr-FR" dirty="0">
                <a:solidFill>
                  <a:prstClr val="black"/>
                </a:solidFill>
                <a:latin typeface="Times New Roman" panose="02020603050405020304" pitchFamily="18" charset="0"/>
                <a:cs typeface="Times New Roman" pitchFamily="18" charset="0"/>
              </a:rPr>
              <a:t> </a:t>
            </a:r>
            <a:r>
              <a:rPr lang="fr-FR" b="1" dirty="0" smtClean="0">
                <a:solidFill>
                  <a:prstClr val="black"/>
                </a:solidFill>
                <a:latin typeface="Times New Roman" panose="02020603050405020304" pitchFamily="18" charset="0"/>
                <a:cs typeface="Times New Roman" pitchFamily="18" charset="0"/>
              </a:rPr>
              <a:t>ASPECTS CLINIQUES</a:t>
            </a:r>
          </a:p>
          <a:p>
            <a:pPr marL="0" lvl="0" indent="0">
              <a:lnSpc>
                <a:spcPct val="100000"/>
              </a:lnSpc>
              <a:buNone/>
            </a:pPr>
            <a:r>
              <a:rPr lang="fr-FR" dirty="0" smtClean="0">
                <a:solidFill>
                  <a:prstClr val="black"/>
                </a:solidFill>
                <a:latin typeface="Times New Roman" panose="02020603050405020304" pitchFamily="18" charset="0"/>
                <a:cs typeface="Times New Roman" pitchFamily="18" charset="0"/>
              </a:rPr>
              <a:t>                                                              Travail </a:t>
            </a:r>
            <a:r>
              <a:rPr lang="fr-FR" dirty="0">
                <a:solidFill>
                  <a:prstClr val="black"/>
                </a:solidFill>
                <a:latin typeface="Times New Roman" panose="02020603050405020304" pitchFamily="18" charset="0"/>
                <a:cs typeface="Times New Roman" pitchFamily="18" charset="0"/>
              </a:rPr>
              <a:t>spontané : </a:t>
            </a:r>
            <a:r>
              <a:rPr lang="fr-FR" dirty="0" smtClean="0">
                <a:solidFill>
                  <a:prstClr val="black"/>
                </a:solidFill>
                <a:latin typeface="Times New Roman" panose="02020603050405020304" pitchFamily="18" charset="0"/>
                <a:cs typeface="Times New Roman" pitchFamily="18" charset="0"/>
              </a:rPr>
              <a:t>   </a:t>
            </a:r>
            <a:r>
              <a:rPr lang="fr-FR" dirty="0" smtClean="0">
                <a:solidFill>
                  <a:srgbClr val="FF0000"/>
                </a:solidFill>
                <a:latin typeface="Times New Roman" panose="02020603050405020304" pitchFamily="18" charset="0"/>
                <a:cs typeface="Times New Roman" pitchFamily="18" charset="0"/>
              </a:rPr>
              <a:t>12,8 </a:t>
            </a:r>
            <a:r>
              <a:rPr lang="fr-FR" dirty="0">
                <a:solidFill>
                  <a:srgbClr val="FF0000"/>
                </a:solidFill>
                <a:latin typeface="Times New Roman" panose="02020603050405020304" pitchFamily="18" charset="0"/>
                <a:cs typeface="Times New Roman" pitchFamily="18" charset="0"/>
              </a:rPr>
              <a:t>%</a:t>
            </a:r>
          </a:p>
          <a:p>
            <a:pPr lvl="0">
              <a:lnSpc>
                <a:spcPct val="100000"/>
              </a:lnSpc>
              <a:buFont typeface="Wingdings" panose="05000000000000000000" pitchFamily="2" charset="2"/>
              <a:buChar char="Ø"/>
            </a:pPr>
            <a:r>
              <a:rPr lang="fr-FR" b="1" dirty="0" smtClean="0">
                <a:solidFill>
                  <a:prstClr val="black"/>
                </a:solidFill>
                <a:latin typeface="Times New Roman" panose="02020603050405020304" pitchFamily="18" charset="0"/>
                <a:cs typeface="Times New Roman" pitchFamily="18" charset="0"/>
              </a:rPr>
              <a:t>  Diagnostic </a:t>
            </a:r>
            <a:r>
              <a:rPr lang="fr-FR" b="1" dirty="0">
                <a:solidFill>
                  <a:prstClr val="black"/>
                </a:solidFill>
                <a:latin typeface="Times New Roman" panose="02020603050405020304" pitchFamily="18" charset="0"/>
                <a:cs typeface="Times New Roman" pitchFamily="18" charset="0"/>
              </a:rPr>
              <a:t>à l’admission :</a:t>
            </a:r>
          </a:p>
          <a:p>
            <a:pPr marL="0" lvl="0" indent="0">
              <a:lnSpc>
                <a:spcPct val="100000"/>
              </a:lnSpc>
              <a:buNone/>
            </a:pPr>
            <a:r>
              <a:rPr lang="fr-FR" dirty="0" smtClean="0">
                <a:solidFill>
                  <a:prstClr val="black"/>
                </a:solidFill>
                <a:latin typeface="Times New Roman" panose="02020603050405020304" pitchFamily="18" charset="0"/>
                <a:cs typeface="Times New Roman" pitchFamily="18" charset="0"/>
              </a:rPr>
              <a:t>                                                              Eclampsie           :    10 </a:t>
            </a:r>
            <a:r>
              <a:rPr lang="fr-FR" dirty="0">
                <a:solidFill>
                  <a:prstClr val="black"/>
                </a:solidFill>
                <a:latin typeface="Times New Roman" panose="02020603050405020304" pitchFamily="18" charset="0"/>
                <a:cs typeface="Times New Roman" pitchFamily="18" charset="0"/>
              </a:rPr>
              <a:t>%</a:t>
            </a:r>
          </a:p>
          <a:p>
            <a:pPr marL="0" lvl="0" indent="0">
              <a:lnSpc>
                <a:spcPct val="100000"/>
              </a:lnSpc>
              <a:buNone/>
            </a:pPr>
            <a:r>
              <a:rPr lang="fr-FR" dirty="0" smtClean="0">
                <a:latin typeface="Times New Roman" panose="02020603050405020304" pitchFamily="18" charset="0"/>
                <a:cs typeface="Times New Roman" panose="02020603050405020304" pitchFamily="18" charset="0"/>
              </a:rPr>
              <a:t>                                                               </a:t>
            </a:r>
          </a:p>
          <a:p>
            <a:pPr marL="0" indent="0">
              <a:lnSpc>
                <a:spcPct val="100000"/>
              </a:lnSpc>
              <a:buNone/>
            </a:pPr>
            <a:r>
              <a:rPr lang="fr-FR" dirty="0" smtClean="0">
                <a:solidFill>
                  <a:prstClr val="black"/>
                </a:solidFill>
                <a:latin typeface="Times New Roman" panose="02020603050405020304" pitchFamily="18" charset="0"/>
                <a:cs typeface="Times New Roman" pitchFamily="18" charset="0"/>
              </a:rPr>
              <a:t>                                                              Voie </a:t>
            </a:r>
            <a:r>
              <a:rPr lang="fr-FR" dirty="0">
                <a:solidFill>
                  <a:prstClr val="black"/>
                </a:solidFill>
                <a:latin typeface="Times New Roman" panose="02020603050405020304" pitchFamily="18" charset="0"/>
                <a:cs typeface="Times New Roman" pitchFamily="18" charset="0"/>
              </a:rPr>
              <a:t>basse </a:t>
            </a:r>
            <a:r>
              <a:rPr lang="fr-FR" dirty="0" smtClean="0">
                <a:solidFill>
                  <a:prstClr val="black"/>
                </a:solidFill>
                <a:latin typeface="Times New Roman" panose="02020603050405020304" pitchFamily="18" charset="0"/>
                <a:cs typeface="Times New Roman" pitchFamily="18" charset="0"/>
              </a:rPr>
              <a:t>          </a:t>
            </a:r>
            <a:r>
              <a:rPr lang="fr-FR" dirty="0">
                <a:solidFill>
                  <a:prstClr val="black"/>
                </a:solidFill>
                <a:latin typeface="Times New Roman" panose="02020603050405020304" pitchFamily="18" charset="0"/>
                <a:cs typeface="Times New Roman" pitchFamily="18" charset="0"/>
              </a:rPr>
              <a:t>: </a:t>
            </a:r>
            <a:r>
              <a:rPr lang="fr-FR" dirty="0" smtClean="0">
                <a:solidFill>
                  <a:prstClr val="black"/>
                </a:solidFill>
                <a:latin typeface="Times New Roman" panose="02020603050405020304" pitchFamily="18" charset="0"/>
                <a:cs typeface="Times New Roman" pitchFamily="18" charset="0"/>
              </a:rPr>
              <a:t>   </a:t>
            </a:r>
            <a:r>
              <a:rPr lang="fr-FR" dirty="0" smtClean="0">
                <a:solidFill>
                  <a:srgbClr val="FF0000"/>
                </a:solidFill>
                <a:latin typeface="Times New Roman" panose="02020603050405020304" pitchFamily="18" charset="0"/>
                <a:cs typeface="Times New Roman" pitchFamily="18" charset="0"/>
              </a:rPr>
              <a:t>52,1 </a:t>
            </a:r>
            <a:r>
              <a:rPr lang="fr-FR" dirty="0">
                <a:solidFill>
                  <a:srgbClr val="FF0000"/>
                </a:solidFill>
                <a:latin typeface="Times New Roman" panose="02020603050405020304" pitchFamily="18" charset="0"/>
                <a:cs typeface="Times New Roman" pitchFamily="18" charset="0"/>
              </a:rPr>
              <a:t>%</a:t>
            </a:r>
          </a:p>
          <a:p>
            <a:pPr lvl="0">
              <a:lnSpc>
                <a:spcPct val="100000"/>
              </a:lnSpc>
              <a:buFont typeface="Wingdings" panose="05000000000000000000" pitchFamily="2" charset="2"/>
              <a:buChar char="Ø"/>
            </a:pPr>
            <a:r>
              <a:rPr lang="fr-FR" b="1" dirty="0" smtClean="0">
                <a:solidFill>
                  <a:prstClr val="black"/>
                </a:solidFill>
                <a:latin typeface="Times New Roman" panose="02020603050405020304" pitchFamily="18" charset="0"/>
                <a:cs typeface="Times New Roman" pitchFamily="18" charset="0"/>
              </a:rPr>
              <a:t>  Mode d’accouchement    : </a:t>
            </a:r>
          </a:p>
          <a:p>
            <a:pPr marL="0" indent="0">
              <a:lnSpc>
                <a:spcPct val="100000"/>
              </a:lnSpc>
              <a:buNone/>
            </a:pPr>
            <a:r>
              <a:rPr lang="fr-FR" dirty="0" smtClean="0">
                <a:latin typeface="Times New Roman" panose="02020603050405020304" pitchFamily="18" charset="0"/>
                <a:cs typeface="Times New Roman" panose="02020603050405020304" pitchFamily="18" charset="0"/>
              </a:rPr>
              <a:t>                                                              </a:t>
            </a:r>
            <a:r>
              <a:rPr lang="fr-FR" dirty="0" smtClean="0">
                <a:solidFill>
                  <a:prstClr val="black"/>
                </a:solidFill>
                <a:latin typeface="Times New Roman" panose="02020603050405020304" pitchFamily="18" charset="0"/>
                <a:cs typeface="Times New Roman" pitchFamily="18" charset="0"/>
              </a:rPr>
              <a:t>Césarienne          </a:t>
            </a:r>
            <a:r>
              <a:rPr lang="fr-FR" dirty="0">
                <a:solidFill>
                  <a:prstClr val="black"/>
                </a:solidFill>
                <a:latin typeface="Times New Roman" panose="02020603050405020304" pitchFamily="18" charset="0"/>
                <a:cs typeface="Times New Roman" pitchFamily="18" charset="0"/>
              </a:rPr>
              <a:t>: </a:t>
            </a:r>
            <a:r>
              <a:rPr lang="fr-FR" dirty="0" smtClean="0">
                <a:solidFill>
                  <a:prstClr val="black"/>
                </a:solidFill>
                <a:latin typeface="Times New Roman" panose="02020603050405020304" pitchFamily="18" charset="0"/>
                <a:cs typeface="Times New Roman" pitchFamily="18" charset="0"/>
              </a:rPr>
              <a:t>   46,2 </a:t>
            </a:r>
            <a:r>
              <a:rPr lang="fr-FR" dirty="0">
                <a:solidFill>
                  <a:prstClr val="black"/>
                </a:solidFill>
                <a:latin typeface="Times New Roman" panose="02020603050405020304" pitchFamily="18" charset="0"/>
                <a:cs typeface="Times New Roman" pitchFamily="18" charset="0"/>
              </a:rPr>
              <a:t>%</a:t>
            </a:r>
          </a:p>
          <a:p>
            <a:pPr marL="0" indent="0">
              <a:lnSpc>
                <a:spcPct val="100000"/>
              </a:lnSpc>
              <a:buNone/>
            </a:pPr>
            <a:r>
              <a:rPr lang="fr-FR" dirty="0" smtClean="0">
                <a:latin typeface="Times New Roman" panose="02020603050405020304" pitchFamily="18" charset="0"/>
                <a:cs typeface="Times New Roman" panose="02020603050405020304" pitchFamily="18" charset="0"/>
              </a:rPr>
              <a:t>                                                                 </a:t>
            </a:r>
          </a:p>
          <a:p>
            <a:pPr lvl="0">
              <a:lnSpc>
                <a:spcPct val="100000"/>
              </a:lnSpc>
              <a:buFont typeface="Wingdings" panose="05000000000000000000" pitchFamily="2" charset="2"/>
              <a:buChar char="Ø"/>
            </a:pPr>
            <a:endParaRPr lang="fr-FR" dirty="0">
              <a:latin typeface="Times New Roman" panose="02020603050405020304" pitchFamily="18" charset="0"/>
              <a:cs typeface="Times New Roman" panose="02020603050405020304" pitchFamily="18" charset="0"/>
            </a:endParaRPr>
          </a:p>
        </p:txBody>
      </p:sp>
      <p:sp>
        <p:nvSpPr>
          <p:cNvPr id="2" name="Rectangle 1"/>
          <p:cNvSpPr/>
          <p:nvPr/>
        </p:nvSpPr>
        <p:spPr>
          <a:xfrm>
            <a:off x="3206522" y="0"/>
            <a:ext cx="5778954" cy="923330"/>
          </a:xfrm>
          <a:prstGeom prst="rect">
            <a:avLst/>
          </a:prstGeom>
          <a:noFill/>
        </p:spPr>
        <p:txBody>
          <a:bodyPr wrap="none" lIns="91440" tIns="45720" rIns="91440" bIns="45720">
            <a:spAutoFit/>
          </a:bodyPr>
          <a:lstStyle/>
          <a:p>
            <a:pPr lvl="0" algn="ctr"/>
            <a:r>
              <a:rPr lang="fr-FR" sz="5400" dirty="0">
                <a:ln w="0"/>
                <a:solidFill>
                  <a:schemeClr val="accent1"/>
                </a:solidFill>
                <a:latin typeface="Times New Roman" panose="02020603050405020304" pitchFamily="18" charset="0"/>
                <a:cs typeface="Times New Roman" panose="02020603050405020304" pitchFamily="18" charset="0"/>
              </a:rPr>
              <a:t>RESULTATS (</a:t>
            </a:r>
            <a:r>
              <a:rPr lang="fr-FR" sz="5400" dirty="0" smtClean="0">
                <a:ln w="0"/>
                <a:solidFill>
                  <a:schemeClr val="accent1"/>
                </a:solidFill>
                <a:latin typeface="Times New Roman" panose="02020603050405020304" pitchFamily="18" charset="0"/>
                <a:cs typeface="Times New Roman" panose="02020603050405020304" pitchFamily="18" charset="0"/>
              </a:rPr>
              <a:t>7/12)</a:t>
            </a:r>
            <a:endParaRPr lang="fr-FR" sz="5400" dirty="0">
              <a:ln w="0"/>
              <a:solidFill>
                <a:schemeClr val="accent1"/>
              </a:solidFill>
            </a:endParaRPr>
          </a:p>
        </p:txBody>
      </p:sp>
      <p:sp>
        <p:nvSpPr>
          <p:cNvPr id="4" name="Accolade ouvrante 3"/>
          <p:cNvSpPr/>
          <p:nvPr/>
        </p:nvSpPr>
        <p:spPr>
          <a:xfrm>
            <a:off x="5009322" y="1729109"/>
            <a:ext cx="258418" cy="1217693"/>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6" name="Accolade ouvrante 5"/>
          <p:cNvSpPr/>
          <p:nvPr/>
        </p:nvSpPr>
        <p:spPr>
          <a:xfrm>
            <a:off x="5009322" y="3990056"/>
            <a:ext cx="258418" cy="1158413"/>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8" name="Espace réservé du numéro de diapositive 7"/>
          <p:cNvSpPr>
            <a:spLocks noGrp="1"/>
          </p:cNvSpPr>
          <p:nvPr>
            <p:ph type="sldNum" sz="quarter" idx="12"/>
          </p:nvPr>
        </p:nvSpPr>
        <p:spPr/>
        <p:txBody>
          <a:bodyPr/>
          <a:lstStyle/>
          <a:p>
            <a:fld id="{A73C0DA6-39A7-40D0-8487-720F7C064D59}" type="slidenum">
              <a:rPr lang="fr-FR" sz="2800" b="1" smtClean="0"/>
              <a:t>21</a:t>
            </a:fld>
            <a:endParaRPr lang="fr-FR" sz="2800" b="1" dirty="0"/>
          </a:p>
        </p:txBody>
      </p:sp>
    </p:spTree>
    <p:extLst>
      <p:ext uri="{BB962C8B-B14F-4D97-AF65-F5344CB8AC3E}">
        <p14:creationId xmlns:p14="http://schemas.microsoft.com/office/powerpoint/2010/main" val="9956837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0"/>
            <a:ext cx="12192000" cy="5934670"/>
          </a:xfrm>
        </p:spPr>
        <p:txBody>
          <a:bodyPr>
            <a:normAutofit/>
          </a:bodyPr>
          <a:lstStyle/>
          <a:p>
            <a:pPr>
              <a:lnSpc>
                <a:spcPct val="150000"/>
              </a:lnSpc>
              <a:buFont typeface="Wingdings" panose="05000000000000000000" pitchFamily="2" charset="2"/>
              <a:buChar char="v"/>
            </a:pPr>
            <a:r>
              <a:rPr lang="fr-FR" b="1" dirty="0" smtClean="0">
                <a:solidFill>
                  <a:prstClr val="black"/>
                </a:solidFill>
                <a:latin typeface="Times New Roman" panose="02020603050405020304" pitchFamily="18" charset="0"/>
                <a:cs typeface="Times New Roman" pitchFamily="18" charset="0"/>
              </a:rPr>
              <a:t> ASPECTS CLINIQUES</a:t>
            </a:r>
          </a:p>
          <a:p>
            <a:pPr marL="0" indent="0">
              <a:lnSpc>
                <a:spcPct val="150000"/>
              </a:lnSpc>
              <a:buNone/>
            </a:pPr>
            <a:r>
              <a:rPr lang="fr-FR" b="1" dirty="0" smtClean="0">
                <a:solidFill>
                  <a:prstClr val="black"/>
                </a:solidFill>
                <a:latin typeface="Times New Roman" panose="02020603050405020304" pitchFamily="18" charset="0"/>
                <a:cs typeface="Times New Roman" pitchFamily="18" charset="0"/>
              </a:rPr>
              <a:t>     Etat </a:t>
            </a:r>
            <a:r>
              <a:rPr lang="fr-FR" b="1" dirty="0">
                <a:solidFill>
                  <a:prstClr val="black"/>
                </a:solidFill>
                <a:latin typeface="Times New Roman" panose="02020603050405020304" pitchFamily="18" charset="0"/>
                <a:cs typeface="Times New Roman" pitchFamily="18" charset="0"/>
              </a:rPr>
              <a:t>du nouveau-né à la naissance </a:t>
            </a:r>
            <a:r>
              <a:rPr lang="fr-FR" b="1" dirty="0" smtClean="0">
                <a:solidFill>
                  <a:prstClr val="black"/>
                </a:solidFill>
                <a:latin typeface="Times New Roman" panose="02020603050405020304" pitchFamily="18" charset="0"/>
                <a:cs typeface="Times New Roman" pitchFamily="18" charset="0"/>
              </a:rPr>
              <a:t>:          </a:t>
            </a:r>
            <a:r>
              <a:rPr lang="fr-FR" b="1" dirty="0">
                <a:solidFill>
                  <a:prstClr val="black"/>
                </a:solidFill>
                <a:latin typeface="Times New Roman" panose="02020603050405020304" pitchFamily="18" charset="0"/>
                <a:cs typeface="Times New Roman" pitchFamily="18" charset="0"/>
              </a:rPr>
              <a:t> </a:t>
            </a:r>
            <a:r>
              <a:rPr lang="fr-FR" sz="3000" dirty="0" smtClean="0">
                <a:solidFill>
                  <a:prstClr val="black"/>
                </a:solidFill>
                <a:latin typeface="Times New Roman" panose="02020603050405020304" pitchFamily="18" charset="0"/>
                <a:cs typeface="Times New Roman" pitchFamily="18" charset="0"/>
              </a:rPr>
              <a:t>Vivant                     </a:t>
            </a:r>
            <a:r>
              <a:rPr lang="fr-FR" sz="3000" dirty="0">
                <a:solidFill>
                  <a:prstClr val="black"/>
                </a:solidFill>
                <a:latin typeface="Times New Roman" panose="02020603050405020304" pitchFamily="18" charset="0"/>
                <a:cs typeface="Times New Roman" pitchFamily="18" charset="0"/>
              </a:rPr>
              <a:t>: </a:t>
            </a:r>
            <a:r>
              <a:rPr lang="fr-FR" sz="3000" dirty="0">
                <a:solidFill>
                  <a:srgbClr val="FF0000"/>
                </a:solidFill>
                <a:latin typeface="Times New Roman" panose="02020603050405020304" pitchFamily="18" charset="0"/>
                <a:cs typeface="Times New Roman" pitchFamily="18" charset="0"/>
              </a:rPr>
              <a:t>60,3 %</a:t>
            </a:r>
            <a:endParaRPr lang="fr-FR" sz="3000" b="1" dirty="0">
              <a:solidFill>
                <a:prstClr val="black"/>
              </a:solidFill>
              <a:latin typeface="Times New Roman" panose="02020603050405020304" pitchFamily="18" charset="0"/>
              <a:cs typeface="Times New Roman" pitchFamily="18" charset="0"/>
            </a:endParaRPr>
          </a:p>
          <a:p>
            <a:pPr marL="0" indent="0">
              <a:lnSpc>
                <a:spcPct val="150000"/>
              </a:lnSpc>
              <a:buNone/>
            </a:pPr>
            <a:endParaRPr lang="fr-FR" sz="1050" dirty="0">
              <a:solidFill>
                <a:srgbClr val="FF0000"/>
              </a:solidFill>
              <a:latin typeface="Times New Roman" panose="02020603050405020304" pitchFamily="18" charset="0"/>
              <a:cs typeface="Times New Roman" pitchFamily="18" charset="0"/>
            </a:endParaRPr>
          </a:p>
          <a:p>
            <a:pPr marL="0" lvl="0" indent="0">
              <a:lnSpc>
                <a:spcPct val="150000"/>
              </a:lnSpc>
              <a:buNone/>
            </a:pPr>
            <a:r>
              <a:rPr lang="fr-FR" sz="1050" dirty="0" smtClean="0">
                <a:solidFill>
                  <a:prstClr val="black"/>
                </a:solidFill>
                <a:latin typeface="Times New Roman" panose="02020603050405020304" pitchFamily="18" charset="0"/>
                <a:cs typeface="Times New Roman" pitchFamily="18" charset="0"/>
              </a:rPr>
              <a:t>                                                                                                                                                                                                            </a:t>
            </a:r>
            <a:r>
              <a:rPr lang="fr-FR" dirty="0" smtClean="0">
                <a:solidFill>
                  <a:prstClr val="black"/>
                </a:solidFill>
                <a:latin typeface="Times New Roman" panose="02020603050405020304" pitchFamily="18" charset="0"/>
                <a:cs typeface="Times New Roman" pitchFamily="18" charset="0"/>
              </a:rPr>
              <a:t>Post-partum               </a:t>
            </a:r>
            <a:r>
              <a:rPr lang="fr-FR" dirty="0">
                <a:solidFill>
                  <a:prstClr val="black"/>
                </a:solidFill>
                <a:latin typeface="Times New Roman" panose="02020603050405020304" pitchFamily="18" charset="0"/>
                <a:cs typeface="Times New Roman" pitchFamily="18" charset="0"/>
              </a:rPr>
              <a:t>: </a:t>
            </a:r>
            <a:r>
              <a:rPr lang="fr-FR" dirty="0">
                <a:solidFill>
                  <a:srgbClr val="FF0000"/>
                </a:solidFill>
                <a:latin typeface="Times New Roman" panose="02020603050405020304" pitchFamily="18" charset="0"/>
                <a:cs typeface="Times New Roman" pitchFamily="18" charset="0"/>
              </a:rPr>
              <a:t>72,6 </a:t>
            </a:r>
            <a:r>
              <a:rPr lang="fr-FR" dirty="0" smtClean="0">
                <a:solidFill>
                  <a:srgbClr val="FF0000"/>
                </a:solidFill>
                <a:latin typeface="Times New Roman" panose="02020603050405020304" pitchFamily="18" charset="0"/>
                <a:cs typeface="Times New Roman" pitchFamily="18" charset="0"/>
              </a:rPr>
              <a:t>%</a:t>
            </a:r>
            <a:endParaRPr lang="fr-FR" dirty="0"/>
          </a:p>
          <a:p>
            <a:pPr marL="0" lvl="0" indent="0">
              <a:lnSpc>
                <a:spcPct val="150000"/>
              </a:lnSpc>
              <a:buNone/>
            </a:pPr>
            <a:r>
              <a:rPr lang="fr-FR" b="1" dirty="0" smtClean="0">
                <a:solidFill>
                  <a:prstClr val="black"/>
                </a:solidFill>
                <a:latin typeface="Times New Roman" panose="02020603050405020304" pitchFamily="18" charset="0"/>
                <a:cs typeface="Times New Roman" pitchFamily="18" charset="0"/>
              </a:rPr>
              <a:t>     Période </a:t>
            </a:r>
            <a:r>
              <a:rPr lang="fr-FR" b="1" dirty="0">
                <a:solidFill>
                  <a:prstClr val="black"/>
                </a:solidFill>
                <a:latin typeface="Times New Roman" panose="02020603050405020304" pitchFamily="18" charset="0"/>
                <a:cs typeface="Times New Roman" pitchFamily="18" charset="0"/>
              </a:rPr>
              <a:t>de survenue du </a:t>
            </a:r>
            <a:r>
              <a:rPr lang="fr-FR" b="1" dirty="0" smtClean="0">
                <a:solidFill>
                  <a:prstClr val="black"/>
                </a:solidFill>
                <a:latin typeface="Times New Roman" panose="02020603050405020304" pitchFamily="18" charset="0"/>
                <a:cs typeface="Times New Roman" pitchFamily="18" charset="0"/>
              </a:rPr>
              <a:t>décès              </a:t>
            </a:r>
          </a:p>
          <a:p>
            <a:pPr marL="0" indent="0">
              <a:lnSpc>
                <a:spcPct val="150000"/>
              </a:lnSpc>
              <a:buNone/>
            </a:pPr>
            <a:r>
              <a:rPr lang="fr-FR" b="1" dirty="0" smtClean="0">
                <a:solidFill>
                  <a:prstClr val="black"/>
                </a:solidFill>
                <a:latin typeface="Times New Roman" panose="02020603050405020304" pitchFamily="18" charset="0"/>
                <a:cs typeface="Times New Roman" pitchFamily="18" charset="0"/>
              </a:rPr>
              <a:t>     </a:t>
            </a:r>
            <a:r>
              <a:rPr lang="fr-FR" dirty="0">
                <a:solidFill>
                  <a:prstClr val="black"/>
                </a:solidFill>
                <a:latin typeface="Times New Roman" panose="02020603050405020304" pitchFamily="18" charset="0"/>
                <a:cs typeface="Times New Roman" pitchFamily="18" charset="0"/>
              </a:rPr>
              <a:t>                                                              </a:t>
            </a:r>
            <a:r>
              <a:rPr lang="fr-FR" dirty="0" smtClean="0">
                <a:solidFill>
                  <a:prstClr val="black"/>
                </a:solidFill>
                <a:latin typeface="Times New Roman" panose="02020603050405020304" pitchFamily="18" charset="0"/>
                <a:cs typeface="Times New Roman" pitchFamily="18" charset="0"/>
              </a:rPr>
              <a:t>          Pendant </a:t>
            </a:r>
            <a:r>
              <a:rPr lang="fr-FR" dirty="0">
                <a:solidFill>
                  <a:prstClr val="black"/>
                </a:solidFill>
                <a:latin typeface="Times New Roman" panose="02020603050405020304" pitchFamily="18" charset="0"/>
                <a:cs typeface="Times New Roman" pitchFamily="18" charset="0"/>
              </a:rPr>
              <a:t>la grossesse : 26, 3 </a:t>
            </a:r>
            <a:r>
              <a:rPr lang="fr-FR" dirty="0" smtClean="0">
                <a:solidFill>
                  <a:prstClr val="black"/>
                </a:solidFill>
                <a:latin typeface="Times New Roman" panose="02020603050405020304" pitchFamily="18" charset="0"/>
                <a:cs typeface="Times New Roman" pitchFamily="18" charset="0"/>
              </a:rPr>
              <a:t>%              </a:t>
            </a:r>
          </a:p>
          <a:p>
            <a:pPr marL="0" indent="0">
              <a:lnSpc>
                <a:spcPct val="150000"/>
              </a:lnSpc>
              <a:buNone/>
            </a:pPr>
            <a:r>
              <a:rPr lang="fr-FR" dirty="0" smtClean="0"/>
              <a:t>     </a:t>
            </a:r>
            <a:r>
              <a:rPr lang="fr-FR" b="1" dirty="0" smtClean="0">
                <a:solidFill>
                  <a:prstClr val="black"/>
                </a:solidFill>
                <a:latin typeface="Times New Roman" panose="02020603050405020304" pitchFamily="18" charset="0"/>
                <a:cs typeface="Times New Roman" pitchFamily="18" charset="0"/>
              </a:rPr>
              <a:t>Moment </a:t>
            </a:r>
            <a:r>
              <a:rPr lang="fr-FR" b="1" dirty="0">
                <a:solidFill>
                  <a:prstClr val="black"/>
                </a:solidFill>
                <a:latin typeface="Times New Roman" panose="02020603050405020304" pitchFamily="18" charset="0"/>
                <a:cs typeface="Times New Roman" pitchFamily="18" charset="0"/>
              </a:rPr>
              <a:t>du décès </a:t>
            </a:r>
            <a:r>
              <a:rPr lang="fr-FR" b="1" dirty="0" smtClean="0">
                <a:solidFill>
                  <a:prstClr val="black"/>
                </a:solidFill>
                <a:latin typeface="Times New Roman" panose="02020603050405020304" pitchFamily="18" charset="0"/>
                <a:cs typeface="Times New Roman" pitchFamily="18" charset="0"/>
              </a:rPr>
              <a:t>                            :            </a:t>
            </a:r>
            <a:r>
              <a:rPr lang="fr-FR" dirty="0" smtClean="0">
                <a:solidFill>
                  <a:prstClr val="black"/>
                </a:solidFill>
                <a:latin typeface="Times New Roman" panose="02020603050405020304" pitchFamily="18" charset="0"/>
                <a:cs typeface="Times New Roman" pitchFamily="18" charset="0"/>
              </a:rPr>
              <a:t>Garde                        : </a:t>
            </a:r>
            <a:r>
              <a:rPr lang="fr-FR" dirty="0">
                <a:solidFill>
                  <a:srgbClr val="FF0000"/>
                </a:solidFill>
                <a:latin typeface="Times New Roman" panose="02020603050405020304" pitchFamily="18" charset="0"/>
                <a:cs typeface="Times New Roman" pitchFamily="18" charset="0"/>
              </a:rPr>
              <a:t>67,3 </a:t>
            </a:r>
            <a:r>
              <a:rPr lang="fr-FR" dirty="0" smtClean="0">
                <a:solidFill>
                  <a:srgbClr val="FF0000"/>
                </a:solidFill>
                <a:latin typeface="Times New Roman" panose="02020603050405020304" pitchFamily="18" charset="0"/>
                <a:cs typeface="Times New Roman" pitchFamily="18" charset="0"/>
              </a:rPr>
              <a:t>%</a:t>
            </a:r>
            <a:endParaRPr lang="fr-FR" dirty="0" smtClean="0">
              <a:solidFill>
                <a:prstClr val="black"/>
              </a:solidFill>
              <a:latin typeface="Times New Roman" panose="02020603050405020304" pitchFamily="18" charset="0"/>
              <a:cs typeface="Times New Roman" pitchFamily="18" charset="0"/>
            </a:endParaRPr>
          </a:p>
          <a:p>
            <a:pPr marL="0" indent="0">
              <a:lnSpc>
                <a:spcPct val="150000"/>
              </a:lnSpc>
              <a:buNone/>
            </a:pPr>
            <a:r>
              <a:rPr lang="fr-FR" dirty="0">
                <a:solidFill>
                  <a:prstClr val="black"/>
                </a:solidFill>
                <a:latin typeface="Times New Roman" panose="02020603050405020304" pitchFamily="18" charset="0"/>
                <a:cs typeface="Times New Roman" pitchFamily="18" charset="0"/>
              </a:rPr>
              <a:t> </a:t>
            </a:r>
            <a:r>
              <a:rPr lang="fr-FR" dirty="0" smtClean="0">
                <a:solidFill>
                  <a:prstClr val="black"/>
                </a:solidFill>
                <a:latin typeface="Times New Roman" panose="02020603050405020304" pitchFamily="18" charset="0"/>
                <a:cs typeface="Times New Roman" pitchFamily="18" charset="0"/>
              </a:rPr>
              <a:t>    </a:t>
            </a:r>
            <a:r>
              <a:rPr lang="fr-FR" b="1" dirty="0" smtClean="0">
                <a:solidFill>
                  <a:prstClr val="black"/>
                </a:solidFill>
                <a:latin typeface="Times New Roman" panose="02020603050405020304" pitchFamily="18" charset="0"/>
                <a:cs typeface="Times New Roman" pitchFamily="18" charset="0"/>
              </a:rPr>
              <a:t>Délai </a:t>
            </a:r>
            <a:r>
              <a:rPr lang="fr-FR" b="1" dirty="0">
                <a:solidFill>
                  <a:prstClr val="black"/>
                </a:solidFill>
                <a:latin typeface="Times New Roman" panose="02020603050405020304" pitchFamily="18" charset="0"/>
                <a:cs typeface="Times New Roman" pitchFamily="18" charset="0"/>
              </a:rPr>
              <a:t>de survenue du </a:t>
            </a:r>
            <a:r>
              <a:rPr lang="fr-FR" b="1" dirty="0" smtClean="0">
                <a:solidFill>
                  <a:prstClr val="black"/>
                </a:solidFill>
                <a:latin typeface="Times New Roman" panose="02020603050405020304" pitchFamily="18" charset="0"/>
                <a:cs typeface="Times New Roman" pitchFamily="18" charset="0"/>
              </a:rPr>
              <a:t>décès</a:t>
            </a:r>
            <a:r>
              <a:rPr lang="fr-FR" dirty="0" smtClean="0">
                <a:solidFill>
                  <a:prstClr val="black"/>
                </a:solidFill>
                <a:latin typeface="Times New Roman" panose="02020603050405020304" pitchFamily="18" charset="0"/>
                <a:cs typeface="Times New Roman" pitchFamily="18" charset="0"/>
              </a:rPr>
              <a:t>             </a:t>
            </a:r>
            <a:r>
              <a:rPr lang="fr-FR" b="1" dirty="0" smtClean="0">
                <a:solidFill>
                  <a:prstClr val="black"/>
                </a:solidFill>
                <a:latin typeface="Times New Roman" panose="02020603050405020304" pitchFamily="18" charset="0"/>
                <a:cs typeface="Times New Roman" pitchFamily="18" charset="0"/>
              </a:rPr>
              <a:t>:</a:t>
            </a:r>
            <a:r>
              <a:rPr lang="fr-FR" dirty="0" smtClean="0">
                <a:solidFill>
                  <a:prstClr val="black"/>
                </a:solidFill>
                <a:latin typeface="Times New Roman" panose="02020603050405020304" pitchFamily="18" charset="0"/>
                <a:cs typeface="Times New Roman" pitchFamily="18" charset="0"/>
              </a:rPr>
              <a:t>            &lt; 24h                         </a:t>
            </a:r>
            <a:r>
              <a:rPr lang="fr-FR" dirty="0">
                <a:solidFill>
                  <a:prstClr val="black"/>
                </a:solidFill>
                <a:latin typeface="Times New Roman" panose="02020603050405020304" pitchFamily="18" charset="0"/>
                <a:cs typeface="Times New Roman" pitchFamily="18" charset="0"/>
              </a:rPr>
              <a:t>: </a:t>
            </a:r>
            <a:r>
              <a:rPr lang="fr-FR" dirty="0">
                <a:solidFill>
                  <a:srgbClr val="FF0000"/>
                </a:solidFill>
                <a:latin typeface="Times New Roman" panose="02020603050405020304" pitchFamily="18" charset="0"/>
                <a:cs typeface="Times New Roman" pitchFamily="18" charset="0"/>
              </a:rPr>
              <a:t>52,4 </a:t>
            </a:r>
            <a:r>
              <a:rPr lang="fr-FR" dirty="0" smtClean="0">
                <a:solidFill>
                  <a:srgbClr val="FF0000"/>
                </a:solidFill>
                <a:latin typeface="Times New Roman" panose="02020603050405020304" pitchFamily="18" charset="0"/>
                <a:cs typeface="Times New Roman" pitchFamily="18" charset="0"/>
              </a:rPr>
              <a:t>%</a:t>
            </a:r>
            <a:endParaRPr lang="fr-FR" dirty="0">
              <a:solidFill>
                <a:srgbClr val="FF0000"/>
              </a:solidFill>
              <a:latin typeface="Times New Roman" panose="02020603050405020304" pitchFamily="18" charset="0"/>
              <a:cs typeface="Times New Roman" pitchFamily="18" charset="0"/>
            </a:endParaRPr>
          </a:p>
        </p:txBody>
      </p:sp>
      <p:sp>
        <p:nvSpPr>
          <p:cNvPr id="4" name="Rectangle 3"/>
          <p:cNvSpPr/>
          <p:nvPr/>
        </p:nvSpPr>
        <p:spPr>
          <a:xfrm>
            <a:off x="3206522" y="0"/>
            <a:ext cx="5778954" cy="923330"/>
          </a:xfrm>
          <a:prstGeom prst="rect">
            <a:avLst/>
          </a:prstGeom>
          <a:noFill/>
        </p:spPr>
        <p:txBody>
          <a:bodyPr wrap="none" lIns="91440" tIns="45720" rIns="91440" bIns="45720">
            <a:spAutoFit/>
          </a:bodyPr>
          <a:lstStyle/>
          <a:p>
            <a:pPr lvl="0" algn="ctr"/>
            <a:r>
              <a:rPr lang="fr-FR" sz="5400" dirty="0">
                <a:ln w="0"/>
                <a:solidFill>
                  <a:schemeClr val="accent1"/>
                </a:solidFill>
                <a:latin typeface="Times New Roman" panose="02020603050405020304" pitchFamily="18" charset="0"/>
                <a:cs typeface="Times New Roman" panose="02020603050405020304" pitchFamily="18" charset="0"/>
              </a:rPr>
              <a:t>RESULTATS (</a:t>
            </a:r>
            <a:r>
              <a:rPr lang="fr-FR" sz="5400" dirty="0" smtClean="0">
                <a:ln w="0"/>
                <a:solidFill>
                  <a:schemeClr val="accent1"/>
                </a:solidFill>
                <a:latin typeface="Times New Roman" panose="02020603050405020304" pitchFamily="18" charset="0"/>
                <a:cs typeface="Times New Roman" panose="02020603050405020304" pitchFamily="18" charset="0"/>
              </a:rPr>
              <a:t>8/12)</a:t>
            </a:r>
            <a:endParaRPr lang="fr-FR" sz="5400" dirty="0">
              <a:ln w="0"/>
              <a:solidFill>
                <a:schemeClr val="accent1"/>
              </a:solidFill>
            </a:endParaRPr>
          </a:p>
        </p:txBody>
      </p:sp>
      <p:sp>
        <p:nvSpPr>
          <p:cNvPr id="6" name="Accolade ouvrante 5"/>
          <p:cNvSpPr/>
          <p:nvPr/>
        </p:nvSpPr>
        <p:spPr>
          <a:xfrm>
            <a:off x="5401917" y="3429001"/>
            <a:ext cx="236883" cy="1295400"/>
          </a:xfrm>
          <a:prstGeom prst="leftBrace">
            <a:avLst/>
          </a:prstGeom>
          <a:ln w="38100"/>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dirty="0"/>
          </a:p>
        </p:txBody>
      </p:sp>
      <p:sp>
        <p:nvSpPr>
          <p:cNvPr id="7" name="Espace réservé du numéro de diapositive 6"/>
          <p:cNvSpPr>
            <a:spLocks noGrp="1"/>
          </p:cNvSpPr>
          <p:nvPr>
            <p:ph type="sldNum" sz="quarter" idx="12"/>
          </p:nvPr>
        </p:nvSpPr>
        <p:spPr>
          <a:xfrm>
            <a:off x="9010650" y="6356350"/>
            <a:ext cx="2743200" cy="365125"/>
          </a:xfrm>
        </p:spPr>
        <p:txBody>
          <a:bodyPr/>
          <a:lstStyle/>
          <a:p>
            <a:fld id="{A73C0DA6-39A7-40D0-8487-720F7C064D59}" type="slidenum">
              <a:rPr lang="fr-FR" sz="2800" b="1" smtClean="0"/>
              <a:t>22</a:t>
            </a:fld>
            <a:endParaRPr lang="fr-FR" sz="2800" b="1" dirty="0"/>
          </a:p>
        </p:txBody>
      </p:sp>
    </p:spTree>
    <p:extLst>
      <p:ext uri="{BB962C8B-B14F-4D97-AF65-F5344CB8AC3E}">
        <p14:creationId xmlns:p14="http://schemas.microsoft.com/office/powerpoint/2010/main" val="37059627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0"/>
            <a:ext cx="12192000" cy="5934670"/>
          </a:xfrm>
        </p:spPr>
        <p:txBody>
          <a:bodyPr>
            <a:normAutofit/>
          </a:bodyPr>
          <a:lstStyle/>
          <a:p>
            <a:pPr>
              <a:buFont typeface="Wingdings" panose="05000000000000000000" pitchFamily="2" charset="2"/>
              <a:buChar char="v"/>
            </a:pPr>
            <a:r>
              <a:rPr lang="fr-FR"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CAUSES DES DÉCÈS MATERNELS</a:t>
            </a:r>
          </a:p>
          <a:p>
            <a:pPr marL="0" indent="0">
              <a:lnSpc>
                <a:spcPct val="150000"/>
              </a:lnSpc>
              <a:buNone/>
            </a:pPr>
            <a:r>
              <a:rPr lang="fr-FR" b="1" dirty="0"/>
              <a:t> </a:t>
            </a:r>
            <a:r>
              <a:rPr lang="fr-FR" b="1" dirty="0" smtClean="0"/>
              <a:t>                                                             </a:t>
            </a:r>
            <a:r>
              <a:rPr lang="fr-FR" dirty="0" smtClean="0">
                <a:latin typeface="Times New Roman" panose="02020603050405020304" pitchFamily="18" charset="0"/>
                <a:cs typeface="Times New Roman" panose="02020603050405020304" pitchFamily="18" charset="0"/>
              </a:rPr>
              <a:t>Hémorragie                   :        </a:t>
            </a:r>
            <a:r>
              <a:rPr lang="fr-FR" dirty="0" smtClean="0">
                <a:solidFill>
                  <a:srgbClr val="FF0000"/>
                </a:solidFill>
                <a:latin typeface="Times New Roman" panose="02020603050405020304" pitchFamily="18" charset="0"/>
                <a:cs typeface="Times New Roman" panose="02020603050405020304" pitchFamily="18" charset="0"/>
              </a:rPr>
              <a:t>60 %</a:t>
            </a:r>
          </a:p>
          <a:p>
            <a:pPr marL="0" indent="0">
              <a:lnSpc>
                <a:spcPct val="150000"/>
              </a:lnSpc>
              <a:buNone/>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Causes directes                          </a:t>
            </a:r>
            <a:r>
              <a:rPr lang="fr-FR" dirty="0" smtClean="0">
                <a:latin typeface="Times New Roman" panose="02020603050405020304" pitchFamily="18" charset="0"/>
                <a:cs typeface="Times New Roman" panose="02020603050405020304" pitchFamily="18" charset="0"/>
              </a:rPr>
              <a:t>Complications d’HTA  :       </a:t>
            </a:r>
            <a:r>
              <a:rPr lang="fr-FR" dirty="0" smtClean="0">
                <a:solidFill>
                  <a:srgbClr val="FF0000"/>
                </a:solidFill>
                <a:latin typeface="Times New Roman" panose="02020603050405020304" pitchFamily="18" charset="0"/>
                <a:cs typeface="Times New Roman" panose="02020603050405020304" pitchFamily="18" charset="0"/>
              </a:rPr>
              <a:t>13,8 %</a:t>
            </a:r>
          </a:p>
          <a:p>
            <a:pPr marL="0" indent="0">
              <a:lnSpc>
                <a:spcPct val="150000"/>
              </a:lnSpc>
              <a:buNone/>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                                                        Infections                      :       </a:t>
            </a:r>
            <a:r>
              <a:rPr lang="fr-FR" dirty="0" smtClean="0">
                <a:solidFill>
                  <a:srgbClr val="FF0000"/>
                </a:solidFill>
                <a:latin typeface="Times New Roman" panose="02020603050405020304" pitchFamily="18" charset="0"/>
                <a:cs typeface="Times New Roman" panose="02020603050405020304" pitchFamily="18" charset="0"/>
              </a:rPr>
              <a:t>13,8 %</a:t>
            </a:r>
          </a:p>
          <a:p>
            <a:pPr marL="0" lvl="0" indent="0">
              <a:lnSpc>
                <a:spcPct val="150000"/>
              </a:lnSpc>
              <a:buNone/>
            </a:pPr>
            <a:r>
              <a:rPr lang="fr-FR" dirty="0"/>
              <a:t> </a:t>
            </a:r>
            <a:r>
              <a:rPr lang="fr-FR" dirty="0" smtClean="0"/>
              <a:t>                                                             </a:t>
            </a:r>
            <a:r>
              <a:rPr lang="fr-FR" dirty="0" smtClean="0">
                <a:solidFill>
                  <a:prstClr val="black"/>
                </a:solidFill>
                <a:latin typeface="Times New Roman" panose="02020603050405020304" pitchFamily="18" charset="0"/>
                <a:cs typeface="Times New Roman" panose="02020603050405020304" pitchFamily="18" charset="0"/>
              </a:rPr>
              <a:t>Paludisme                      </a:t>
            </a:r>
            <a:r>
              <a:rPr lang="fr-FR" dirty="0">
                <a:solidFill>
                  <a:prstClr val="black"/>
                </a:solidFill>
                <a:latin typeface="Times New Roman" panose="02020603050405020304" pitchFamily="18" charset="0"/>
                <a:cs typeface="Times New Roman" panose="02020603050405020304" pitchFamily="18" charset="0"/>
              </a:rPr>
              <a:t>: </a:t>
            </a:r>
            <a:r>
              <a:rPr lang="fr-FR" dirty="0" smtClean="0">
                <a:solidFill>
                  <a:prstClr val="black"/>
                </a:solidFill>
                <a:latin typeface="Times New Roman" panose="02020603050405020304" pitchFamily="18" charset="0"/>
                <a:cs typeface="Times New Roman" panose="02020603050405020304" pitchFamily="18" charset="0"/>
              </a:rPr>
              <a:t>      </a:t>
            </a:r>
            <a:r>
              <a:rPr lang="fr-FR" dirty="0" smtClean="0">
                <a:solidFill>
                  <a:srgbClr val="FF0000"/>
                </a:solidFill>
                <a:latin typeface="Times New Roman" panose="02020603050405020304" pitchFamily="18" charset="0"/>
                <a:cs typeface="Times New Roman" panose="02020603050405020304" pitchFamily="18" charset="0"/>
              </a:rPr>
              <a:t>22,6 </a:t>
            </a:r>
            <a:r>
              <a:rPr lang="fr-FR" dirty="0">
                <a:solidFill>
                  <a:srgbClr val="FF0000"/>
                </a:solidFill>
                <a:latin typeface="Times New Roman" panose="02020603050405020304" pitchFamily="18" charset="0"/>
                <a:cs typeface="Times New Roman" panose="02020603050405020304" pitchFamily="18" charset="0"/>
              </a:rPr>
              <a:t>%</a:t>
            </a:r>
          </a:p>
          <a:p>
            <a:pPr marL="0" indent="0">
              <a:lnSpc>
                <a:spcPct val="150000"/>
              </a:lnSpc>
              <a:buNone/>
            </a:pPr>
            <a:r>
              <a:rPr lang="fr-FR" dirty="0">
                <a:solidFill>
                  <a:prstClr val="black"/>
                </a:solidFill>
                <a:latin typeface="Times New Roman" panose="02020603050405020304" pitchFamily="18" charset="0"/>
                <a:cs typeface="Times New Roman" panose="02020603050405020304" pitchFamily="18" charset="0"/>
              </a:rPr>
              <a:t> </a:t>
            </a:r>
            <a:r>
              <a:rPr lang="fr-FR" dirty="0" smtClean="0">
                <a:solidFill>
                  <a:prstClr val="black"/>
                </a:solidFill>
                <a:latin typeface="Times New Roman" panose="02020603050405020304" pitchFamily="18" charset="0"/>
                <a:cs typeface="Times New Roman" panose="02020603050405020304" pitchFamily="18" charset="0"/>
              </a:rPr>
              <a:t>    </a:t>
            </a:r>
            <a:r>
              <a:rPr lang="fr-FR" b="1" dirty="0" smtClean="0">
                <a:solidFill>
                  <a:prstClr val="black"/>
                </a:solidFill>
                <a:latin typeface="Times New Roman" panose="02020603050405020304" pitchFamily="18" charset="0"/>
                <a:cs typeface="Times New Roman" panose="02020603050405020304" pitchFamily="18" charset="0"/>
              </a:rPr>
              <a:t>Causes </a:t>
            </a:r>
            <a:r>
              <a:rPr lang="fr-FR" b="1" dirty="0">
                <a:solidFill>
                  <a:prstClr val="black"/>
                </a:solidFill>
                <a:latin typeface="Times New Roman" panose="02020603050405020304" pitchFamily="18" charset="0"/>
                <a:cs typeface="Times New Roman" panose="02020603050405020304" pitchFamily="18" charset="0"/>
              </a:rPr>
              <a:t>indirectes</a:t>
            </a:r>
            <a:r>
              <a:rPr lang="fr-FR" b="1" dirty="0" smtClean="0">
                <a:solidFill>
                  <a:prstClr val="black"/>
                </a:solidFill>
                <a:latin typeface="Times New Roman" panose="02020603050405020304" pitchFamily="18" charset="0"/>
                <a:cs typeface="Times New Roman" panose="02020603050405020304" pitchFamily="18" charset="0"/>
              </a:rPr>
              <a:t>                       </a:t>
            </a:r>
            <a:r>
              <a:rPr lang="fr-FR" dirty="0" smtClean="0">
                <a:solidFill>
                  <a:prstClr val="black"/>
                </a:solidFill>
                <a:latin typeface="Times New Roman" panose="02020603050405020304" pitchFamily="18" charset="0"/>
                <a:cs typeface="Times New Roman" panose="02020603050405020304" pitchFamily="18" charset="0"/>
              </a:rPr>
              <a:t>Anémie </a:t>
            </a:r>
            <a:r>
              <a:rPr lang="fr-FR" dirty="0">
                <a:solidFill>
                  <a:prstClr val="black"/>
                </a:solidFill>
                <a:latin typeface="Times New Roman" panose="02020603050405020304" pitchFamily="18" charset="0"/>
                <a:cs typeface="Times New Roman" panose="02020603050405020304" pitchFamily="18" charset="0"/>
              </a:rPr>
              <a:t>chronique   </a:t>
            </a:r>
            <a:r>
              <a:rPr lang="fr-FR" dirty="0" smtClean="0">
                <a:solidFill>
                  <a:prstClr val="black"/>
                </a:solidFill>
                <a:latin typeface="Times New Roman" panose="02020603050405020304" pitchFamily="18" charset="0"/>
                <a:cs typeface="Times New Roman" panose="02020603050405020304" pitchFamily="18" charset="0"/>
              </a:rPr>
              <a:t>     :       </a:t>
            </a:r>
            <a:r>
              <a:rPr lang="fr-FR" dirty="0" smtClean="0">
                <a:solidFill>
                  <a:srgbClr val="FF0000"/>
                </a:solidFill>
                <a:latin typeface="Times New Roman" panose="02020603050405020304" pitchFamily="18" charset="0"/>
                <a:cs typeface="Times New Roman" panose="02020603050405020304" pitchFamily="18" charset="0"/>
              </a:rPr>
              <a:t>20,8 </a:t>
            </a:r>
            <a:r>
              <a:rPr lang="fr-FR" dirty="0">
                <a:solidFill>
                  <a:srgbClr val="FF0000"/>
                </a:solidFill>
                <a:latin typeface="Times New Roman" panose="02020603050405020304" pitchFamily="18" charset="0"/>
                <a:cs typeface="Times New Roman" panose="02020603050405020304" pitchFamily="18" charset="0"/>
              </a:rPr>
              <a:t>%</a:t>
            </a:r>
          </a:p>
          <a:p>
            <a:pPr marL="0" lvl="0" indent="0">
              <a:lnSpc>
                <a:spcPct val="150000"/>
              </a:lnSpc>
              <a:buNone/>
            </a:pPr>
            <a:r>
              <a:rPr lang="fr-FR" dirty="0" smtClean="0">
                <a:solidFill>
                  <a:prstClr val="black"/>
                </a:solidFill>
                <a:latin typeface="Times New Roman" panose="02020603050405020304" pitchFamily="18" charset="0"/>
                <a:cs typeface="Times New Roman" panose="02020603050405020304" pitchFamily="18" charset="0"/>
              </a:rPr>
              <a:t>                                                        Hémoglobinopathie       </a:t>
            </a:r>
            <a:r>
              <a:rPr lang="fr-FR" dirty="0">
                <a:solidFill>
                  <a:prstClr val="black"/>
                </a:solidFill>
                <a:latin typeface="Times New Roman" panose="02020603050405020304" pitchFamily="18" charset="0"/>
                <a:cs typeface="Times New Roman" panose="02020603050405020304" pitchFamily="18" charset="0"/>
              </a:rPr>
              <a:t>: </a:t>
            </a:r>
            <a:r>
              <a:rPr lang="fr-FR" dirty="0" smtClean="0">
                <a:solidFill>
                  <a:prstClr val="black"/>
                </a:solidFill>
                <a:latin typeface="Times New Roman" panose="02020603050405020304" pitchFamily="18" charset="0"/>
                <a:cs typeface="Times New Roman" panose="02020603050405020304" pitchFamily="18" charset="0"/>
              </a:rPr>
              <a:t>      </a:t>
            </a:r>
            <a:r>
              <a:rPr lang="fr-FR" dirty="0" smtClean="0">
                <a:solidFill>
                  <a:srgbClr val="FF0000"/>
                </a:solidFill>
                <a:latin typeface="Times New Roman" panose="02020603050405020304" pitchFamily="18" charset="0"/>
                <a:cs typeface="Times New Roman" panose="02020603050405020304" pitchFamily="18" charset="0"/>
              </a:rPr>
              <a:t>17 </a:t>
            </a:r>
            <a:r>
              <a:rPr lang="fr-FR" dirty="0">
                <a:solidFill>
                  <a:srgbClr val="FF0000"/>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endParaRPr lang="fr-FR" dirty="0" smtClean="0"/>
          </a:p>
        </p:txBody>
      </p:sp>
      <p:sp>
        <p:nvSpPr>
          <p:cNvPr id="4" name="Rectangle 3"/>
          <p:cNvSpPr/>
          <p:nvPr/>
        </p:nvSpPr>
        <p:spPr>
          <a:xfrm>
            <a:off x="3206522" y="0"/>
            <a:ext cx="5778954" cy="923330"/>
          </a:xfrm>
          <a:prstGeom prst="rect">
            <a:avLst/>
          </a:prstGeom>
          <a:noFill/>
        </p:spPr>
        <p:txBody>
          <a:bodyPr wrap="none" lIns="91440" tIns="45720" rIns="91440" bIns="45720">
            <a:spAutoFit/>
          </a:bodyPr>
          <a:lstStyle/>
          <a:p>
            <a:pPr lvl="0" algn="ctr"/>
            <a:r>
              <a:rPr lang="fr-FR" sz="5400" dirty="0">
                <a:ln w="0"/>
                <a:solidFill>
                  <a:schemeClr val="accent1"/>
                </a:solidFill>
                <a:latin typeface="Times New Roman" panose="02020603050405020304" pitchFamily="18" charset="0"/>
                <a:cs typeface="Times New Roman" panose="02020603050405020304" pitchFamily="18" charset="0"/>
              </a:rPr>
              <a:t>RESULTATS </a:t>
            </a:r>
            <a:r>
              <a:rPr lang="fr-FR" sz="5400" dirty="0" smtClean="0">
                <a:ln w="0"/>
                <a:solidFill>
                  <a:schemeClr val="accent1"/>
                </a:solidFill>
                <a:latin typeface="Times New Roman" panose="02020603050405020304" pitchFamily="18" charset="0"/>
                <a:cs typeface="Times New Roman" panose="02020603050405020304" pitchFamily="18" charset="0"/>
              </a:rPr>
              <a:t>(9/12)</a:t>
            </a:r>
            <a:endParaRPr lang="fr-FR" sz="5400" dirty="0">
              <a:ln w="0"/>
              <a:solidFill>
                <a:schemeClr val="accent1"/>
              </a:solidFill>
            </a:endParaRPr>
          </a:p>
        </p:txBody>
      </p:sp>
      <p:sp>
        <p:nvSpPr>
          <p:cNvPr id="2" name="Accolade ouvrante 1"/>
          <p:cNvSpPr/>
          <p:nvPr/>
        </p:nvSpPr>
        <p:spPr>
          <a:xfrm>
            <a:off x="4281055" y="1846660"/>
            <a:ext cx="482138" cy="1495055"/>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5" name="Accolade ouvrante 4"/>
          <p:cNvSpPr/>
          <p:nvPr/>
        </p:nvSpPr>
        <p:spPr>
          <a:xfrm>
            <a:off x="4281055" y="4115416"/>
            <a:ext cx="482138" cy="1653617"/>
          </a:xfrm>
          <a:prstGeom prst="leftBrace">
            <a:avLst/>
          </a:prstGeom>
          <a:ln w="38100"/>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dirty="0"/>
          </a:p>
        </p:txBody>
      </p:sp>
      <p:sp>
        <p:nvSpPr>
          <p:cNvPr id="8" name="Espace réservé du numéro de diapositive 7"/>
          <p:cNvSpPr>
            <a:spLocks noGrp="1"/>
          </p:cNvSpPr>
          <p:nvPr>
            <p:ph type="sldNum" sz="quarter" idx="12"/>
          </p:nvPr>
        </p:nvSpPr>
        <p:spPr/>
        <p:txBody>
          <a:bodyPr/>
          <a:lstStyle/>
          <a:p>
            <a:fld id="{A73C0DA6-39A7-40D0-8487-720F7C064D59}" type="slidenum">
              <a:rPr lang="fr-FR" sz="2800" b="1" smtClean="0"/>
              <a:t>23</a:t>
            </a:fld>
            <a:endParaRPr lang="fr-FR" b="1" dirty="0"/>
          </a:p>
        </p:txBody>
      </p:sp>
    </p:spTree>
    <p:extLst>
      <p:ext uri="{BB962C8B-B14F-4D97-AF65-F5344CB8AC3E}">
        <p14:creationId xmlns:p14="http://schemas.microsoft.com/office/powerpoint/2010/main" val="34892368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0"/>
            <a:ext cx="12192000" cy="5934670"/>
          </a:xfrm>
        </p:spPr>
        <p:txBody>
          <a:bodyPr/>
          <a:lstStyle/>
          <a:p>
            <a:pPr>
              <a:lnSpc>
                <a:spcPct val="150000"/>
              </a:lnSpc>
              <a:buFont typeface="Wingdings" panose="05000000000000000000" pitchFamily="2" charset="2"/>
              <a:buChar char="v"/>
            </a:pPr>
            <a:r>
              <a:rPr lang="fr-FR" b="1" dirty="0" smtClean="0">
                <a:latin typeface="Times New Roman" panose="02020603050405020304" pitchFamily="18" charset="0"/>
                <a:cs typeface="Times New Roman" panose="02020603050405020304" pitchFamily="18" charset="0"/>
              </a:rPr>
              <a:t>   FACTEURS CONTRIBUTIFS</a:t>
            </a:r>
          </a:p>
          <a:p>
            <a:pPr marL="0" indent="0">
              <a:lnSpc>
                <a:spcPct val="150000"/>
              </a:lnSpc>
              <a:buNone/>
            </a:pPr>
            <a:r>
              <a:rPr lang="fr-FR" b="1" dirty="0" smtClean="0"/>
              <a:t>        </a:t>
            </a:r>
            <a:endParaRPr lang="fr-FR" dirty="0" smtClean="0">
              <a:latin typeface="Times New Roman" panose="02020603050405020304" pitchFamily="18" charset="0"/>
              <a:cs typeface="Times New Roman" panose="02020603050405020304" pitchFamily="18" charset="0"/>
            </a:endParaRPr>
          </a:p>
          <a:p>
            <a:pPr marL="0" indent="0">
              <a:lnSpc>
                <a:spcPct val="150000"/>
              </a:lnSpc>
              <a:buNone/>
            </a:pPr>
            <a:r>
              <a:rPr lang="fr-FR" b="1" dirty="0" smtClean="0">
                <a:latin typeface="Times New Roman" panose="02020603050405020304" pitchFamily="18" charset="0"/>
                <a:cs typeface="Times New Roman" panose="02020603050405020304" pitchFamily="18" charset="0"/>
              </a:rPr>
              <a:t>       Antécédents                :</a:t>
            </a:r>
            <a:r>
              <a:rPr lang="fr-FR" dirty="0" smtClean="0">
                <a:latin typeface="Times New Roman" panose="02020603050405020304" pitchFamily="18" charset="0"/>
                <a:cs typeface="Times New Roman" panose="02020603050405020304" pitchFamily="18" charset="0"/>
              </a:rPr>
              <a:t>  Utérus cicatriciel                            : </a:t>
            </a:r>
            <a:r>
              <a:rPr lang="fr-FR" dirty="0" smtClean="0">
                <a:solidFill>
                  <a:srgbClr val="FF0000"/>
                </a:solidFill>
                <a:latin typeface="Times New Roman" panose="02020603050405020304" pitchFamily="18" charset="0"/>
                <a:cs typeface="Times New Roman" panose="02020603050405020304" pitchFamily="18" charset="0"/>
              </a:rPr>
              <a:t>17,8 %</a:t>
            </a:r>
          </a:p>
          <a:p>
            <a:pPr marL="0" indent="0">
              <a:lnSpc>
                <a:spcPct val="150000"/>
              </a:lnSpc>
              <a:buNone/>
            </a:pPr>
            <a:r>
              <a:rPr lang="fr-FR"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Délai </a:t>
            </a:r>
            <a:r>
              <a:rPr lang="fr-FR" b="1" dirty="0">
                <a:latin typeface="Times New Roman" panose="02020603050405020304" pitchFamily="18" charset="0"/>
                <a:cs typeface="Times New Roman" panose="02020603050405020304" pitchFamily="18" charset="0"/>
              </a:rPr>
              <a:t>de consultation </a:t>
            </a:r>
            <a:r>
              <a:rPr lang="fr-FR" b="1" dirty="0" smtClean="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24h </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 </a:t>
            </a:r>
            <a:r>
              <a:rPr lang="fr-FR" dirty="0">
                <a:solidFill>
                  <a:srgbClr val="FF0000"/>
                </a:solidFill>
                <a:latin typeface="Times New Roman" panose="02020603050405020304" pitchFamily="18" charset="0"/>
                <a:cs typeface="Times New Roman" panose="02020603050405020304" pitchFamily="18" charset="0"/>
              </a:rPr>
              <a:t>90  %</a:t>
            </a:r>
          </a:p>
          <a:p>
            <a:pPr marL="0" indent="0">
              <a:lnSpc>
                <a:spcPct val="150000"/>
              </a:lnSpc>
              <a:buNone/>
            </a:pPr>
            <a:r>
              <a:rPr lang="fr-FR" dirty="0" smtClean="0"/>
              <a:t>        </a:t>
            </a:r>
            <a:r>
              <a:rPr lang="fr-FR" b="1" dirty="0">
                <a:latin typeface="Times New Roman" panose="02020603050405020304" pitchFamily="18" charset="0"/>
                <a:cs typeface="Times New Roman" panose="02020603050405020304" pitchFamily="18" charset="0"/>
              </a:rPr>
              <a:t>Délai de référence </a:t>
            </a:r>
            <a:r>
              <a:rPr lang="fr-FR" b="1" dirty="0" smtClean="0">
                <a:latin typeface="Times New Roman" panose="02020603050405020304" pitchFamily="18" charset="0"/>
                <a:cs typeface="Times New Roman" panose="02020603050405020304" pitchFamily="18" charset="0"/>
              </a:rPr>
              <a:t>     :  </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24h </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 </a:t>
            </a:r>
            <a:r>
              <a:rPr lang="fr-FR" dirty="0">
                <a:solidFill>
                  <a:srgbClr val="FF0000"/>
                </a:solidFill>
                <a:latin typeface="Times New Roman" panose="02020603050405020304" pitchFamily="18" charset="0"/>
                <a:cs typeface="Times New Roman" panose="02020603050405020304" pitchFamily="18" charset="0"/>
              </a:rPr>
              <a:t>88,5 %</a:t>
            </a:r>
            <a:r>
              <a:rPr lang="fr-FR" dirty="0">
                <a:latin typeface="Times New Roman" panose="02020603050405020304" pitchFamily="18" charset="0"/>
                <a:cs typeface="Times New Roman" panose="02020603050405020304" pitchFamily="18" charset="0"/>
              </a:rPr>
              <a:t>     </a:t>
            </a:r>
          </a:p>
          <a:p>
            <a:pPr>
              <a:lnSpc>
                <a:spcPct val="150000"/>
              </a:lnSpc>
            </a:pPr>
            <a:endParaRPr lang="fr-FR" dirty="0"/>
          </a:p>
        </p:txBody>
      </p:sp>
      <p:sp>
        <p:nvSpPr>
          <p:cNvPr id="4" name="Rectangle 3"/>
          <p:cNvSpPr/>
          <p:nvPr/>
        </p:nvSpPr>
        <p:spPr>
          <a:xfrm>
            <a:off x="3033399" y="0"/>
            <a:ext cx="6125203" cy="923330"/>
          </a:xfrm>
          <a:prstGeom prst="rect">
            <a:avLst/>
          </a:prstGeom>
          <a:noFill/>
        </p:spPr>
        <p:txBody>
          <a:bodyPr wrap="none" lIns="91440" tIns="45720" rIns="91440" bIns="45720">
            <a:spAutoFit/>
          </a:bodyPr>
          <a:lstStyle/>
          <a:p>
            <a:pPr lvl="0" algn="ctr"/>
            <a:r>
              <a:rPr lang="fr-FR" sz="5400" dirty="0">
                <a:ln w="0"/>
                <a:solidFill>
                  <a:schemeClr val="accent1"/>
                </a:solidFill>
                <a:latin typeface="Times New Roman" panose="02020603050405020304" pitchFamily="18" charset="0"/>
                <a:cs typeface="Times New Roman" panose="02020603050405020304" pitchFamily="18" charset="0"/>
              </a:rPr>
              <a:t>RESULTATS </a:t>
            </a:r>
            <a:r>
              <a:rPr lang="fr-FR" sz="5400" dirty="0" smtClean="0">
                <a:ln w="0"/>
                <a:solidFill>
                  <a:schemeClr val="accent1"/>
                </a:solidFill>
                <a:latin typeface="Times New Roman" panose="02020603050405020304" pitchFamily="18" charset="0"/>
                <a:cs typeface="Times New Roman" panose="02020603050405020304" pitchFamily="18" charset="0"/>
              </a:rPr>
              <a:t>(10/12)</a:t>
            </a:r>
            <a:endParaRPr lang="fr-FR" sz="5400" dirty="0">
              <a:ln w="0"/>
              <a:solidFill>
                <a:schemeClr val="accent1"/>
              </a:solidFill>
            </a:endParaRPr>
          </a:p>
        </p:txBody>
      </p:sp>
      <p:sp>
        <p:nvSpPr>
          <p:cNvPr id="6" name="Espace réservé du numéro de diapositive 5"/>
          <p:cNvSpPr>
            <a:spLocks noGrp="1"/>
          </p:cNvSpPr>
          <p:nvPr>
            <p:ph type="sldNum" sz="quarter" idx="12"/>
          </p:nvPr>
        </p:nvSpPr>
        <p:spPr/>
        <p:txBody>
          <a:bodyPr/>
          <a:lstStyle/>
          <a:p>
            <a:fld id="{A73C0DA6-39A7-40D0-8487-720F7C064D59}" type="slidenum">
              <a:rPr lang="fr-FR" sz="2800" b="1" smtClean="0"/>
              <a:t>24</a:t>
            </a:fld>
            <a:endParaRPr lang="fr-FR" sz="2800" b="1" dirty="0"/>
          </a:p>
        </p:txBody>
      </p:sp>
    </p:spTree>
    <p:extLst>
      <p:ext uri="{BB962C8B-B14F-4D97-AF65-F5344CB8AC3E}">
        <p14:creationId xmlns:p14="http://schemas.microsoft.com/office/powerpoint/2010/main" val="3257113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0"/>
            <a:ext cx="11837324" cy="5934670"/>
          </a:xfrm>
        </p:spPr>
        <p:txBody>
          <a:bodyPr>
            <a:normAutofit/>
          </a:bodyPr>
          <a:lstStyle/>
          <a:p>
            <a:pPr>
              <a:buFont typeface="Wingdings" panose="05000000000000000000" pitchFamily="2" charset="2"/>
              <a:buChar char="v"/>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  </a:t>
            </a:r>
            <a:r>
              <a:rPr lang="fr-FR" b="1" dirty="0" smtClean="0">
                <a:solidFill>
                  <a:prstClr val="black"/>
                </a:solidFill>
                <a:latin typeface="Times New Roman" panose="02020603050405020304" pitchFamily="18" charset="0"/>
                <a:cs typeface="Times New Roman" panose="02020603050405020304" pitchFamily="18" charset="0"/>
              </a:rPr>
              <a:t>FACTEURS CONTRIBUTIFS</a:t>
            </a:r>
          </a:p>
          <a:p>
            <a:pPr marL="0" indent="0">
              <a:lnSpc>
                <a:spcPct val="150000"/>
              </a:lnSpc>
              <a:buNone/>
            </a:pPr>
            <a:r>
              <a:rPr lang="fr-FR" b="1" dirty="0" smtClean="0">
                <a:solidFill>
                  <a:prstClr val="black"/>
                </a:solidFill>
                <a:latin typeface="Times New Roman" panose="02020603050405020304" pitchFamily="18" charset="0"/>
                <a:cs typeface="Times New Roman" panose="02020603050405020304" pitchFamily="18" charset="0"/>
              </a:rPr>
              <a:t>      Délai de prise en charge :</a:t>
            </a:r>
          </a:p>
          <a:p>
            <a:pPr>
              <a:lnSpc>
                <a:spcPct val="150000"/>
              </a:lnSpc>
              <a:buFont typeface="Wingdings" panose="05000000000000000000" pitchFamily="2" charset="2"/>
              <a:buChar char="Ø"/>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Délai du premier contact avec le personnel de santé : </a:t>
            </a:r>
          </a:p>
          <a:p>
            <a:pPr marL="0" indent="0">
              <a:lnSpc>
                <a:spcPct val="150000"/>
              </a:lnSpc>
              <a:buNone/>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      Moyenne :  </a:t>
            </a:r>
            <a:r>
              <a:rPr lang="fr-FR" dirty="0" smtClean="0">
                <a:solidFill>
                  <a:srgbClr val="FF0000"/>
                </a:solidFill>
                <a:latin typeface="Times New Roman" panose="02020603050405020304" pitchFamily="18" charset="0"/>
                <a:cs typeface="Times New Roman" panose="02020603050405020304" pitchFamily="18" charset="0"/>
              </a:rPr>
              <a:t>9,42 mins </a:t>
            </a:r>
            <a:r>
              <a:rPr lang="fr-FR" dirty="0" smtClean="0">
                <a:latin typeface="Times New Roman" panose="02020603050405020304" pitchFamily="18" charset="0"/>
                <a:cs typeface="Times New Roman" panose="02020603050405020304" pitchFamily="18" charset="0"/>
              </a:rPr>
              <a:t>[0 à 75 mins] ; &lt; 30 mins  : </a:t>
            </a:r>
            <a:r>
              <a:rPr lang="fr-FR" dirty="0" smtClean="0">
                <a:solidFill>
                  <a:srgbClr val="FF0000"/>
                </a:solidFill>
                <a:latin typeface="Times New Roman" panose="02020603050405020304" pitchFamily="18" charset="0"/>
                <a:cs typeface="Times New Roman" panose="02020603050405020304" pitchFamily="18" charset="0"/>
              </a:rPr>
              <a:t>88,2 %</a:t>
            </a:r>
          </a:p>
          <a:p>
            <a:pPr marL="0" indent="0">
              <a:lnSpc>
                <a:spcPct val="150000"/>
              </a:lnSpc>
              <a:buNone/>
            </a:pPr>
            <a:endParaRPr lang="fr-FR" sz="500" dirty="0" smtClean="0">
              <a:solidFill>
                <a:srgbClr val="FF0000"/>
              </a:solidFill>
              <a:latin typeface="Times New Roman" panose="02020603050405020304" pitchFamily="18" charset="0"/>
              <a:cs typeface="Times New Roman" panose="02020603050405020304" pitchFamily="18" charset="0"/>
            </a:endParaRPr>
          </a:p>
          <a:p>
            <a:pPr lvl="0">
              <a:lnSpc>
                <a:spcPct val="150000"/>
              </a:lnSpc>
              <a:buFont typeface="Wingdings" panose="05000000000000000000" pitchFamily="2" charset="2"/>
              <a:buChar char="Ø"/>
            </a:pPr>
            <a:r>
              <a:rPr lang="fr-FR" b="1" dirty="0" smtClean="0">
                <a:solidFill>
                  <a:prstClr val="black"/>
                </a:solidFill>
                <a:latin typeface="Times New Roman" panose="02020603050405020304" pitchFamily="18" charset="0"/>
                <a:cs typeface="Times New Roman" panose="02020603050405020304" pitchFamily="18" charset="0"/>
              </a:rPr>
              <a:t>    Délai </a:t>
            </a:r>
            <a:r>
              <a:rPr lang="fr-FR" b="1" dirty="0">
                <a:solidFill>
                  <a:prstClr val="black"/>
                </a:solidFill>
                <a:latin typeface="Times New Roman" panose="02020603050405020304" pitchFamily="18" charset="0"/>
                <a:cs typeface="Times New Roman" panose="02020603050405020304" pitchFamily="18" charset="0"/>
              </a:rPr>
              <a:t>d’attente de soins :</a:t>
            </a:r>
          </a:p>
          <a:p>
            <a:pPr marL="0" lvl="0" indent="0">
              <a:lnSpc>
                <a:spcPct val="150000"/>
              </a:lnSpc>
              <a:buNone/>
            </a:pPr>
            <a:r>
              <a:rPr lang="fr-FR" dirty="0">
                <a:solidFill>
                  <a:prstClr val="black"/>
                </a:solidFill>
                <a:latin typeface="Times New Roman" panose="02020603050405020304" pitchFamily="18" charset="0"/>
                <a:cs typeface="Times New Roman" panose="02020603050405020304" pitchFamily="18" charset="0"/>
              </a:rPr>
              <a:t> </a:t>
            </a:r>
            <a:r>
              <a:rPr lang="fr-FR" dirty="0" smtClean="0">
                <a:solidFill>
                  <a:prstClr val="black"/>
                </a:solidFill>
                <a:latin typeface="Times New Roman" panose="02020603050405020304" pitchFamily="18" charset="0"/>
                <a:cs typeface="Times New Roman" panose="02020603050405020304" pitchFamily="18" charset="0"/>
              </a:rPr>
              <a:t>      Moyenne  : </a:t>
            </a:r>
            <a:r>
              <a:rPr lang="fr-FR" dirty="0">
                <a:solidFill>
                  <a:srgbClr val="FF0000"/>
                </a:solidFill>
                <a:latin typeface="Times New Roman" panose="02020603050405020304" pitchFamily="18" charset="0"/>
                <a:cs typeface="Times New Roman" panose="02020603050405020304" pitchFamily="18" charset="0"/>
              </a:rPr>
              <a:t>40,14 mins </a:t>
            </a:r>
            <a:r>
              <a:rPr lang="fr-FR" dirty="0">
                <a:solidFill>
                  <a:prstClr val="black"/>
                </a:solidFill>
                <a:latin typeface="Times New Roman" panose="02020603050405020304" pitchFamily="18" charset="0"/>
                <a:cs typeface="Times New Roman" panose="02020603050405020304" pitchFamily="18" charset="0"/>
              </a:rPr>
              <a:t>[0 à 12h</a:t>
            </a:r>
            <a:r>
              <a:rPr lang="fr-FR" dirty="0" smtClean="0">
                <a:solidFill>
                  <a:prstClr val="black"/>
                </a:solidFill>
                <a:latin typeface="Times New Roman" panose="02020603050405020304" pitchFamily="18" charset="0"/>
                <a:cs typeface="Times New Roman" panose="02020603050405020304" pitchFamily="18" charset="0"/>
              </a:rPr>
              <a:t>]      ; &lt; </a:t>
            </a:r>
            <a:r>
              <a:rPr lang="fr-FR" dirty="0">
                <a:solidFill>
                  <a:prstClr val="black"/>
                </a:solidFill>
                <a:latin typeface="Times New Roman" panose="02020603050405020304" pitchFamily="18" charset="0"/>
                <a:cs typeface="Times New Roman" panose="02020603050405020304" pitchFamily="18" charset="0"/>
              </a:rPr>
              <a:t>30mins  </a:t>
            </a:r>
            <a:r>
              <a:rPr lang="fr-FR" dirty="0" smtClean="0">
                <a:solidFill>
                  <a:prstClr val="black"/>
                </a:solidFill>
                <a:latin typeface="Times New Roman" panose="02020603050405020304" pitchFamily="18" charset="0"/>
                <a:cs typeface="Times New Roman" panose="02020603050405020304" pitchFamily="18" charset="0"/>
              </a:rPr>
              <a:t> : </a:t>
            </a:r>
            <a:r>
              <a:rPr lang="fr-FR" dirty="0" smtClean="0">
                <a:solidFill>
                  <a:srgbClr val="FF0000"/>
                </a:solidFill>
                <a:latin typeface="Times New Roman" panose="02020603050405020304" pitchFamily="18" charset="0"/>
                <a:cs typeface="Times New Roman" panose="02020603050405020304" pitchFamily="18" charset="0"/>
              </a:rPr>
              <a:t>63,4 </a:t>
            </a:r>
            <a:r>
              <a:rPr lang="fr-FR" dirty="0">
                <a:solidFill>
                  <a:srgbClr val="FF0000"/>
                </a:solidFill>
                <a:latin typeface="Times New Roman" panose="02020603050405020304" pitchFamily="18" charset="0"/>
                <a:cs typeface="Times New Roman" panose="02020603050405020304" pitchFamily="18" charset="0"/>
              </a:rPr>
              <a:t>%</a:t>
            </a:r>
          </a:p>
          <a:p>
            <a:pPr marL="0" indent="0">
              <a:lnSpc>
                <a:spcPct val="150000"/>
              </a:lnSpc>
              <a:buNone/>
            </a:pPr>
            <a:endParaRPr lang="fr-FR" sz="1100" dirty="0" smtClean="0">
              <a:latin typeface="Times New Roman" panose="02020603050405020304" pitchFamily="18" charset="0"/>
              <a:cs typeface="Times New Roman" panose="02020603050405020304" pitchFamily="18" charset="0"/>
            </a:endParaRPr>
          </a:p>
        </p:txBody>
      </p:sp>
      <p:sp>
        <p:nvSpPr>
          <p:cNvPr id="4" name="Rectangle 3"/>
          <p:cNvSpPr/>
          <p:nvPr/>
        </p:nvSpPr>
        <p:spPr>
          <a:xfrm>
            <a:off x="3046255" y="0"/>
            <a:ext cx="6099491" cy="923330"/>
          </a:xfrm>
          <a:prstGeom prst="rect">
            <a:avLst/>
          </a:prstGeom>
          <a:noFill/>
        </p:spPr>
        <p:txBody>
          <a:bodyPr wrap="none" lIns="91440" tIns="45720" rIns="91440" bIns="45720">
            <a:spAutoFit/>
          </a:bodyPr>
          <a:lstStyle/>
          <a:p>
            <a:pPr lvl="0" algn="ctr"/>
            <a:r>
              <a:rPr lang="fr-FR" sz="5400" dirty="0">
                <a:ln w="0"/>
                <a:solidFill>
                  <a:schemeClr val="accent1"/>
                </a:solidFill>
                <a:latin typeface="Times New Roman" panose="02020603050405020304" pitchFamily="18" charset="0"/>
                <a:cs typeface="Times New Roman" panose="02020603050405020304" pitchFamily="18" charset="0"/>
              </a:rPr>
              <a:t>RESULTATS </a:t>
            </a:r>
            <a:r>
              <a:rPr lang="fr-FR" sz="5400" dirty="0" smtClean="0">
                <a:ln w="0"/>
                <a:solidFill>
                  <a:schemeClr val="accent1"/>
                </a:solidFill>
                <a:latin typeface="Times New Roman" panose="02020603050405020304" pitchFamily="18" charset="0"/>
                <a:cs typeface="Times New Roman" panose="02020603050405020304" pitchFamily="18" charset="0"/>
              </a:rPr>
              <a:t>(11/12)</a:t>
            </a:r>
            <a:endParaRPr lang="fr-FR" sz="5400" dirty="0">
              <a:ln w="0"/>
              <a:solidFill>
                <a:schemeClr val="accent1"/>
              </a:solidFill>
            </a:endParaRPr>
          </a:p>
        </p:txBody>
      </p:sp>
      <p:sp>
        <p:nvSpPr>
          <p:cNvPr id="6" name="Espace réservé du numéro de diapositive 5"/>
          <p:cNvSpPr>
            <a:spLocks noGrp="1"/>
          </p:cNvSpPr>
          <p:nvPr>
            <p:ph type="sldNum" sz="quarter" idx="12"/>
          </p:nvPr>
        </p:nvSpPr>
        <p:spPr/>
        <p:txBody>
          <a:bodyPr/>
          <a:lstStyle/>
          <a:p>
            <a:fld id="{A73C0DA6-39A7-40D0-8487-720F7C064D59}" type="slidenum">
              <a:rPr lang="fr-FR" sz="2800" b="1" smtClean="0"/>
              <a:t>25</a:t>
            </a:fld>
            <a:endParaRPr lang="fr-FR" sz="2800" b="1" dirty="0"/>
          </a:p>
        </p:txBody>
      </p:sp>
    </p:spTree>
    <p:extLst>
      <p:ext uri="{BB962C8B-B14F-4D97-AF65-F5344CB8AC3E}">
        <p14:creationId xmlns:p14="http://schemas.microsoft.com/office/powerpoint/2010/main" val="39758802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0"/>
            <a:ext cx="12192000" cy="5934670"/>
          </a:xfrm>
        </p:spPr>
        <p:txBody>
          <a:bodyPr/>
          <a:lstStyle/>
          <a:p>
            <a:pPr lvl="0">
              <a:buFont typeface="Wingdings" panose="05000000000000000000" pitchFamily="2" charset="2"/>
              <a:buChar char="v"/>
            </a:pPr>
            <a:r>
              <a:rPr lang="fr-FR" dirty="0" smtClean="0">
                <a:latin typeface="Times New Roman" panose="02020603050405020304" pitchFamily="18" charset="0"/>
                <a:cs typeface="Times New Roman" panose="02020603050405020304" pitchFamily="18" charset="0"/>
              </a:rPr>
              <a:t>   </a:t>
            </a:r>
            <a:r>
              <a:rPr lang="fr-FR" b="1" dirty="0" smtClean="0">
                <a:solidFill>
                  <a:prstClr val="black"/>
                </a:solidFill>
                <a:latin typeface="Times New Roman" panose="02020603050405020304" pitchFamily="18" charset="0"/>
                <a:cs typeface="Times New Roman" panose="02020603050405020304" pitchFamily="18" charset="0"/>
              </a:rPr>
              <a:t>FACTEURS </a:t>
            </a:r>
            <a:r>
              <a:rPr lang="fr-FR" b="1" dirty="0">
                <a:solidFill>
                  <a:prstClr val="black"/>
                </a:solidFill>
                <a:latin typeface="Times New Roman" panose="02020603050405020304" pitchFamily="18" charset="0"/>
                <a:cs typeface="Times New Roman" panose="02020603050405020304" pitchFamily="18" charset="0"/>
              </a:rPr>
              <a:t>CONTRIBUTIFS</a:t>
            </a:r>
          </a:p>
          <a:p>
            <a:pPr marL="0" indent="0">
              <a:lnSpc>
                <a:spcPct val="150000"/>
              </a:lnSpc>
              <a:buNone/>
            </a:pPr>
            <a:r>
              <a:rPr lang="fr-FR"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Disponibilité des ressources     :  </a:t>
            </a:r>
            <a:r>
              <a:rPr lang="fr-FR" dirty="0" smtClean="0">
                <a:latin typeface="Times New Roman" panose="02020603050405020304" pitchFamily="18" charset="0"/>
                <a:cs typeface="Times New Roman" panose="02020603050405020304" pitchFamily="18" charset="0"/>
              </a:rPr>
              <a:t>Manque de produits sanguins labiles  : </a:t>
            </a:r>
            <a:r>
              <a:rPr lang="fr-FR" dirty="0" smtClean="0">
                <a:solidFill>
                  <a:srgbClr val="FF0000"/>
                </a:solidFill>
                <a:latin typeface="Times New Roman" panose="02020603050405020304" pitchFamily="18" charset="0"/>
                <a:cs typeface="Times New Roman" panose="02020603050405020304" pitchFamily="18" charset="0"/>
              </a:rPr>
              <a:t>4,8 %</a:t>
            </a:r>
          </a:p>
          <a:p>
            <a:pPr marL="0" indent="0">
              <a:lnSpc>
                <a:spcPct val="150000"/>
              </a:lnSpc>
              <a:buNone/>
            </a:pPr>
            <a:endParaRPr lang="fr-FR" sz="500" dirty="0">
              <a:solidFill>
                <a:srgbClr val="FF0000"/>
              </a:solidFill>
              <a:latin typeface="Times New Roman" panose="02020603050405020304" pitchFamily="18" charset="0"/>
              <a:cs typeface="Times New Roman" panose="02020603050405020304" pitchFamily="18" charset="0"/>
            </a:endParaRPr>
          </a:p>
          <a:p>
            <a:pPr marL="0" indent="0">
              <a:lnSpc>
                <a:spcPct val="150000"/>
              </a:lnSpc>
              <a:buNone/>
            </a:pPr>
            <a:r>
              <a:rPr lang="fr-FR"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Récapitulatif des facteurs contributifs :</a:t>
            </a:r>
          </a:p>
          <a:p>
            <a:pPr>
              <a:lnSpc>
                <a:spcPct val="150000"/>
              </a:lnSpc>
              <a:buFont typeface="Wingdings" panose="05000000000000000000" pitchFamily="2" charset="2"/>
              <a:buChar char="Ø"/>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Long délai de référence           : </a:t>
            </a:r>
            <a:r>
              <a:rPr lang="fr-FR" dirty="0" smtClean="0">
                <a:solidFill>
                  <a:srgbClr val="FF0000"/>
                </a:solidFill>
                <a:latin typeface="Times New Roman" panose="02020603050405020304" pitchFamily="18" charset="0"/>
                <a:cs typeface="Times New Roman" panose="02020603050405020304" pitchFamily="18" charset="0"/>
              </a:rPr>
              <a:t>70,1 %</a:t>
            </a:r>
          </a:p>
          <a:p>
            <a:pPr>
              <a:lnSpc>
                <a:spcPct val="150000"/>
              </a:lnSpc>
              <a:buFont typeface="Wingdings" panose="05000000000000000000" pitchFamily="2" charset="2"/>
              <a:buChar char="Ø"/>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Long délai de prise en charge  : </a:t>
            </a:r>
            <a:r>
              <a:rPr lang="fr-FR" dirty="0" smtClean="0">
                <a:solidFill>
                  <a:srgbClr val="FF0000"/>
                </a:solidFill>
                <a:latin typeface="Times New Roman" panose="02020603050405020304" pitchFamily="18" charset="0"/>
                <a:cs typeface="Times New Roman" panose="02020603050405020304" pitchFamily="18" charset="0"/>
              </a:rPr>
              <a:t>38 %</a:t>
            </a:r>
          </a:p>
          <a:p>
            <a:pPr>
              <a:lnSpc>
                <a:spcPct val="150000"/>
              </a:lnSpc>
              <a:buFont typeface="Wingdings" panose="05000000000000000000" pitchFamily="2" charset="2"/>
              <a:buChar char="Ø"/>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Long délai de consultation       : </a:t>
            </a:r>
            <a:r>
              <a:rPr lang="fr-FR" dirty="0" smtClean="0">
                <a:solidFill>
                  <a:srgbClr val="FF0000"/>
                </a:solidFill>
                <a:latin typeface="Times New Roman" panose="02020603050405020304" pitchFamily="18" charset="0"/>
                <a:cs typeface="Times New Roman" panose="02020603050405020304" pitchFamily="18" charset="0"/>
              </a:rPr>
              <a:t>28,3 %</a:t>
            </a:r>
          </a:p>
          <a:p>
            <a:pPr marL="0" indent="0">
              <a:buNone/>
            </a:pPr>
            <a:endParaRPr lang="fr-FR" dirty="0">
              <a:latin typeface="Times New Roman" panose="02020603050405020304" pitchFamily="18" charset="0"/>
              <a:cs typeface="Times New Roman" panose="02020603050405020304" pitchFamily="18" charset="0"/>
            </a:endParaRPr>
          </a:p>
        </p:txBody>
      </p:sp>
      <p:sp>
        <p:nvSpPr>
          <p:cNvPr id="4" name="Rectangle 3"/>
          <p:cNvSpPr/>
          <p:nvPr/>
        </p:nvSpPr>
        <p:spPr>
          <a:xfrm>
            <a:off x="3033399" y="0"/>
            <a:ext cx="6125203" cy="923330"/>
          </a:xfrm>
          <a:prstGeom prst="rect">
            <a:avLst/>
          </a:prstGeom>
          <a:noFill/>
        </p:spPr>
        <p:txBody>
          <a:bodyPr wrap="none" lIns="91440" tIns="45720" rIns="91440" bIns="45720">
            <a:spAutoFit/>
          </a:bodyPr>
          <a:lstStyle/>
          <a:p>
            <a:pPr lvl="0" algn="ctr"/>
            <a:r>
              <a:rPr lang="fr-FR" sz="5400" dirty="0">
                <a:ln w="0"/>
                <a:solidFill>
                  <a:schemeClr val="accent1"/>
                </a:solidFill>
                <a:latin typeface="Times New Roman" panose="02020603050405020304" pitchFamily="18" charset="0"/>
                <a:cs typeface="Times New Roman" panose="02020603050405020304" pitchFamily="18" charset="0"/>
              </a:rPr>
              <a:t>RESULTATS </a:t>
            </a:r>
            <a:r>
              <a:rPr lang="fr-FR" sz="5400" dirty="0" smtClean="0">
                <a:ln w="0"/>
                <a:solidFill>
                  <a:schemeClr val="accent1"/>
                </a:solidFill>
                <a:latin typeface="Times New Roman" panose="02020603050405020304" pitchFamily="18" charset="0"/>
                <a:cs typeface="Times New Roman" panose="02020603050405020304" pitchFamily="18" charset="0"/>
              </a:rPr>
              <a:t>(12/12)</a:t>
            </a:r>
            <a:endParaRPr lang="fr-FR" sz="5400" dirty="0">
              <a:ln w="0"/>
              <a:solidFill>
                <a:schemeClr val="accent1"/>
              </a:solidFill>
            </a:endParaRPr>
          </a:p>
        </p:txBody>
      </p:sp>
      <p:sp>
        <p:nvSpPr>
          <p:cNvPr id="6" name="Espace réservé du numéro de diapositive 5"/>
          <p:cNvSpPr>
            <a:spLocks noGrp="1"/>
          </p:cNvSpPr>
          <p:nvPr>
            <p:ph type="sldNum" sz="quarter" idx="12"/>
          </p:nvPr>
        </p:nvSpPr>
        <p:spPr/>
        <p:txBody>
          <a:bodyPr/>
          <a:lstStyle/>
          <a:p>
            <a:fld id="{A73C0DA6-39A7-40D0-8487-720F7C064D59}" type="slidenum">
              <a:rPr lang="fr-FR" sz="2800" b="1" smtClean="0"/>
              <a:t>26</a:t>
            </a:fld>
            <a:endParaRPr lang="fr-FR" b="1" dirty="0"/>
          </a:p>
        </p:txBody>
      </p:sp>
    </p:spTree>
    <p:extLst>
      <p:ext uri="{BB962C8B-B14F-4D97-AF65-F5344CB8AC3E}">
        <p14:creationId xmlns:p14="http://schemas.microsoft.com/office/powerpoint/2010/main" val="18092237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54040" y="2967335"/>
            <a:ext cx="4483920" cy="923330"/>
          </a:xfrm>
          <a:prstGeom prst="rect">
            <a:avLst/>
          </a:prstGeom>
          <a:noFill/>
        </p:spPr>
        <p:txBody>
          <a:bodyPr wrap="none" lIns="91440" tIns="45720" rIns="91440" bIns="45720">
            <a:spAutoFit/>
          </a:bodyPr>
          <a:lstStyle/>
          <a:p>
            <a:pPr algn="ctr"/>
            <a:r>
              <a:rPr lang="fr-FR" sz="21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fr-FR" sz="54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DISCUSSION</a:t>
            </a:r>
            <a:endParaRPr lang="fr-FR" sz="5400" dirty="0">
              <a:ln w="0"/>
              <a:solidFill>
                <a:schemeClr val="accent1"/>
              </a:solidFill>
              <a:effectLst>
                <a:outerShdw blurRad="38100" dist="25400" dir="5400000" algn="ctr" rotWithShape="0">
                  <a:srgbClr val="6E747A">
                    <a:alpha val="43000"/>
                  </a:srgbClr>
                </a:outerShdw>
              </a:effectLst>
            </a:endParaRPr>
          </a:p>
        </p:txBody>
      </p:sp>
      <p:sp>
        <p:nvSpPr>
          <p:cNvPr id="5" name="Espace réservé du numéro de diapositive 4"/>
          <p:cNvSpPr>
            <a:spLocks noGrp="1"/>
          </p:cNvSpPr>
          <p:nvPr>
            <p:ph type="sldNum" sz="quarter" idx="12"/>
          </p:nvPr>
        </p:nvSpPr>
        <p:spPr/>
        <p:txBody>
          <a:bodyPr/>
          <a:lstStyle/>
          <a:p>
            <a:fld id="{A73C0DA6-39A7-40D0-8487-720F7C064D59}" type="slidenum">
              <a:rPr lang="fr-FR" sz="2800" b="1" smtClean="0"/>
              <a:t>27</a:t>
            </a:fld>
            <a:endParaRPr lang="fr-FR" b="1" dirty="0"/>
          </a:p>
        </p:txBody>
      </p:sp>
    </p:spTree>
    <p:extLst>
      <p:ext uri="{BB962C8B-B14F-4D97-AF65-F5344CB8AC3E}">
        <p14:creationId xmlns:p14="http://schemas.microsoft.com/office/powerpoint/2010/main" val="753284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0"/>
            <a:ext cx="12192000" cy="5934670"/>
          </a:xfrm>
        </p:spPr>
        <p:txBody>
          <a:bodyPr/>
          <a:lstStyle/>
          <a:p>
            <a:pPr lvl="0" algn="just" defTabSz="685800">
              <a:lnSpc>
                <a:spcPct val="150000"/>
              </a:lnSpc>
              <a:spcBef>
                <a:spcPts val="750"/>
              </a:spcBef>
              <a:buClr>
                <a:prstClr val="black"/>
              </a:buClr>
              <a:buFont typeface="Wingdings" panose="05000000000000000000" pitchFamily="2" charset="2"/>
              <a:buChar char="v"/>
            </a:pPr>
            <a:r>
              <a:rPr lang="fr-FR" dirty="0" smtClean="0">
                <a:latin typeface="Times New Roman" panose="02020603050405020304" pitchFamily="18" charset="0"/>
                <a:cs typeface="Times New Roman" panose="02020603050405020304" pitchFamily="18" charset="0"/>
              </a:rPr>
              <a:t>   </a:t>
            </a:r>
            <a:r>
              <a:rPr lang="fr-FR" b="1" dirty="0" smtClean="0">
                <a:solidFill>
                  <a:srgbClr val="0070C0"/>
                </a:solidFill>
                <a:latin typeface="Times New Roman" panose="02020603050405020304" pitchFamily="18" charset="0"/>
                <a:cs typeface="Times New Roman" panose="02020603050405020304" pitchFamily="18" charset="0"/>
              </a:rPr>
              <a:t> </a:t>
            </a:r>
            <a:r>
              <a:rPr lang="fr-FR" b="1" dirty="0" smtClean="0">
                <a:solidFill>
                  <a:prstClr val="black"/>
                </a:solidFill>
                <a:latin typeface="Times New Roman" panose="02020603050405020304" pitchFamily="18" charset="0"/>
                <a:cs typeface="Times New Roman" panose="02020603050405020304" pitchFamily="18" charset="0"/>
              </a:rPr>
              <a:t>LIMITES ET CONTRAINTES</a:t>
            </a:r>
          </a:p>
          <a:p>
            <a:pPr marL="0" indent="0">
              <a:lnSpc>
                <a:spcPct val="150000"/>
              </a:lnSpc>
              <a:buNone/>
            </a:pPr>
            <a:r>
              <a:rPr lang="fr-FR" dirty="0" smtClean="0">
                <a:solidFill>
                  <a:prstClr val="black"/>
                </a:solidFill>
                <a:latin typeface="Times New Roman" panose="02020603050405020304" pitchFamily="18" charset="0"/>
                <a:cs typeface="Times New Roman" panose="02020603050405020304" pitchFamily="18" charset="0"/>
              </a:rPr>
              <a:t>                                                   </a:t>
            </a:r>
          </a:p>
          <a:p>
            <a:pPr marL="0" indent="0">
              <a:lnSpc>
                <a:spcPct val="150000"/>
              </a:lnSpc>
              <a:buNone/>
            </a:pPr>
            <a:r>
              <a:rPr lang="fr-FR" dirty="0">
                <a:solidFill>
                  <a:prstClr val="black"/>
                </a:solidFill>
                <a:latin typeface="Times New Roman" panose="02020603050405020304" pitchFamily="18" charset="0"/>
                <a:cs typeface="Times New Roman" panose="02020603050405020304" pitchFamily="18" charset="0"/>
              </a:rPr>
              <a:t> </a:t>
            </a:r>
            <a:r>
              <a:rPr lang="fr-FR" dirty="0" smtClean="0">
                <a:solidFill>
                  <a:prstClr val="black"/>
                </a:solidFill>
                <a:latin typeface="Times New Roman" panose="02020603050405020304" pitchFamily="18" charset="0"/>
                <a:cs typeface="Times New Roman" panose="02020603050405020304" pitchFamily="18" charset="0"/>
              </a:rPr>
              <a:t>                                                       Remplissage incomplet </a:t>
            </a:r>
          </a:p>
          <a:p>
            <a:pPr marL="0" indent="0">
              <a:lnSpc>
                <a:spcPct val="150000"/>
              </a:lnSpc>
              <a:buNone/>
            </a:pPr>
            <a:r>
              <a:rPr lang="fr-FR" dirty="0" smtClean="0">
                <a:solidFill>
                  <a:prstClr val="black"/>
                </a:solidFill>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Caractère</a:t>
            </a:r>
            <a:r>
              <a:rPr lang="fr-FR" b="1" dirty="0" smtClean="0">
                <a:solidFill>
                  <a:prstClr val="black"/>
                </a:solidFill>
                <a:latin typeface="Times New Roman" panose="02020603050405020304" pitchFamily="18" charset="0"/>
                <a:cs typeface="Times New Roman" panose="02020603050405020304" pitchFamily="18" charset="0"/>
              </a:rPr>
              <a:t> rétrospectif</a:t>
            </a:r>
            <a:r>
              <a:rPr lang="fr-FR" dirty="0" smtClean="0">
                <a:solidFill>
                  <a:prstClr val="black"/>
                </a:solidFill>
                <a:latin typeface="Times New Roman" panose="02020603050405020304" pitchFamily="18" charset="0"/>
                <a:cs typeface="Times New Roman" panose="02020603050405020304" pitchFamily="18" charset="0"/>
              </a:rPr>
              <a:t>          Mauvais archivage des dossiers</a:t>
            </a:r>
          </a:p>
          <a:p>
            <a:pPr marL="0" indent="0">
              <a:lnSpc>
                <a:spcPct val="150000"/>
              </a:lnSpc>
              <a:buNone/>
            </a:pPr>
            <a:r>
              <a:rPr lang="fr-FR" dirty="0" smtClean="0">
                <a:solidFill>
                  <a:prstClr val="black"/>
                </a:solidFill>
                <a:latin typeface="Times New Roman" panose="02020603050405020304" pitchFamily="18" charset="0"/>
                <a:cs typeface="Times New Roman" panose="02020603050405020304" pitchFamily="18" charset="0"/>
              </a:rPr>
              <a:t>                                                        Absence de certains dossiers </a:t>
            </a:r>
          </a:p>
        </p:txBody>
      </p:sp>
      <p:sp>
        <p:nvSpPr>
          <p:cNvPr id="4" name="Accolade ouvrante 3"/>
          <p:cNvSpPr/>
          <p:nvPr/>
        </p:nvSpPr>
        <p:spPr>
          <a:xfrm>
            <a:off x="4533899" y="2826411"/>
            <a:ext cx="213099" cy="1669389"/>
          </a:xfrm>
          <a:prstGeom prst="leftBrace">
            <a:avLst/>
          </a:prstGeom>
          <a:ln w="38100"/>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dirty="0"/>
          </a:p>
        </p:txBody>
      </p:sp>
      <p:sp>
        <p:nvSpPr>
          <p:cNvPr id="5" name="Rectangle 4"/>
          <p:cNvSpPr/>
          <p:nvPr/>
        </p:nvSpPr>
        <p:spPr>
          <a:xfrm>
            <a:off x="2998037" y="0"/>
            <a:ext cx="6195927" cy="923330"/>
          </a:xfrm>
          <a:prstGeom prst="rect">
            <a:avLst/>
          </a:prstGeom>
          <a:noFill/>
        </p:spPr>
        <p:txBody>
          <a:bodyPr wrap="none" lIns="91440" tIns="45720" rIns="91440" bIns="45720">
            <a:spAutoFit/>
          </a:bodyPr>
          <a:lstStyle/>
          <a:p>
            <a:pPr lvl="0" algn="ctr"/>
            <a:r>
              <a:rPr lang="fr-FR" sz="2100" dirty="0">
                <a:ln w="0"/>
                <a:solidFill>
                  <a:schemeClr val="accent1"/>
                </a:solidFill>
                <a:latin typeface="Times New Roman" panose="02020603050405020304" pitchFamily="18" charset="0"/>
                <a:cs typeface="Times New Roman" panose="02020603050405020304" pitchFamily="18" charset="0"/>
              </a:rPr>
              <a:t> </a:t>
            </a:r>
            <a:r>
              <a:rPr lang="fr-FR" sz="5400" dirty="0">
                <a:ln w="0"/>
                <a:solidFill>
                  <a:schemeClr val="accent1"/>
                </a:solidFill>
                <a:latin typeface="Times New Roman" panose="02020603050405020304" pitchFamily="18" charset="0"/>
                <a:cs typeface="Times New Roman" panose="02020603050405020304" pitchFamily="18" charset="0"/>
              </a:rPr>
              <a:t>DISCUSSION (</a:t>
            </a:r>
            <a:r>
              <a:rPr lang="fr-FR" sz="5400" dirty="0" smtClean="0">
                <a:ln w="0"/>
                <a:solidFill>
                  <a:schemeClr val="accent1"/>
                </a:solidFill>
                <a:latin typeface="Times New Roman" panose="02020603050405020304" pitchFamily="18" charset="0"/>
                <a:cs typeface="Times New Roman" panose="02020603050405020304" pitchFamily="18" charset="0"/>
              </a:rPr>
              <a:t>1/14)</a:t>
            </a:r>
            <a:endParaRPr lang="fr-FR" sz="5400" dirty="0">
              <a:ln w="0"/>
              <a:solidFill>
                <a:schemeClr val="accent1"/>
              </a:solidFill>
            </a:endParaRPr>
          </a:p>
        </p:txBody>
      </p:sp>
      <p:sp>
        <p:nvSpPr>
          <p:cNvPr id="7" name="Espace réservé du numéro de diapositive 6"/>
          <p:cNvSpPr>
            <a:spLocks noGrp="1"/>
          </p:cNvSpPr>
          <p:nvPr>
            <p:ph type="sldNum" sz="quarter" idx="12"/>
          </p:nvPr>
        </p:nvSpPr>
        <p:spPr/>
        <p:txBody>
          <a:bodyPr/>
          <a:lstStyle/>
          <a:p>
            <a:fld id="{A73C0DA6-39A7-40D0-8487-720F7C064D59}" type="slidenum">
              <a:rPr lang="fr-FR" sz="2800" b="1" smtClean="0"/>
              <a:t>28</a:t>
            </a:fld>
            <a:endParaRPr lang="fr-FR" sz="2800" b="1" dirty="0"/>
          </a:p>
        </p:txBody>
      </p:sp>
    </p:spTree>
    <p:extLst>
      <p:ext uri="{BB962C8B-B14F-4D97-AF65-F5344CB8AC3E}">
        <p14:creationId xmlns:p14="http://schemas.microsoft.com/office/powerpoint/2010/main" val="22682051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0"/>
            <a:ext cx="12192000" cy="5934669"/>
          </a:xfrm>
        </p:spPr>
        <p:txBody>
          <a:bodyPr>
            <a:normAutofit/>
          </a:bodyPr>
          <a:lstStyle/>
          <a:p>
            <a:pPr>
              <a:lnSpc>
                <a:spcPct val="150000"/>
              </a:lnSpc>
              <a:buFont typeface="Wingdings" panose="05000000000000000000" pitchFamily="2" charset="2"/>
              <a:buChar char="v"/>
            </a:pPr>
            <a:r>
              <a:rPr lang="fr-FR" dirty="0" smtClean="0">
                <a:latin typeface="Times New Roman" panose="02020603050405020304" pitchFamily="18" charset="0"/>
                <a:cs typeface="Times New Roman" panose="02020603050405020304" pitchFamily="18" charset="0"/>
              </a:rPr>
              <a:t>   </a:t>
            </a:r>
            <a:r>
              <a:rPr lang="fr-FR" b="1" dirty="0" smtClean="0">
                <a:solidFill>
                  <a:prstClr val="black"/>
                </a:solidFill>
                <a:latin typeface="Times New Roman" panose="02020603050405020304" pitchFamily="18" charset="0"/>
                <a:cs typeface="Times New Roman" panose="02020603050405020304" pitchFamily="18" charset="0"/>
              </a:rPr>
              <a:t>RATIO DE MORTALITÉ MATERNELLE</a:t>
            </a:r>
          </a:p>
          <a:p>
            <a:pPr marL="0" indent="0">
              <a:lnSpc>
                <a:spcPct val="150000"/>
              </a:lnSpc>
              <a:buNone/>
            </a:pPr>
            <a:r>
              <a:rPr lang="fr-FR" sz="2800" b="1" dirty="0" smtClean="0">
                <a:solidFill>
                  <a:prstClr val="black"/>
                </a:solidFill>
                <a:latin typeface="Times New Roman" panose="02020603050405020304" pitchFamily="18" charset="0"/>
                <a:cs typeface="Times New Roman" panose="02020603050405020304" pitchFamily="18" charset="0"/>
              </a:rPr>
              <a:t>       RMM                                                     </a:t>
            </a:r>
            <a:r>
              <a:rPr lang="fr-FR" dirty="0" smtClean="0">
                <a:solidFill>
                  <a:prstClr val="black"/>
                </a:solidFill>
                <a:latin typeface="Times New Roman" panose="02020603050405020304" pitchFamily="18" charset="0"/>
                <a:cs typeface="Times New Roman" panose="02020603050405020304" pitchFamily="18" charset="0"/>
              </a:rPr>
              <a:t>   </a:t>
            </a:r>
            <a:r>
              <a:rPr lang="fr-FR" dirty="0" smtClean="0">
                <a:solidFill>
                  <a:srgbClr val="FF0000"/>
                </a:solidFill>
                <a:latin typeface="Times New Roman" panose="02020603050405020304" pitchFamily="18" charset="0"/>
                <a:ea typeface="Calibri" panose="020F0502020204030204" pitchFamily="34" charset="0"/>
              </a:rPr>
              <a:t>1102,7</a:t>
            </a:r>
            <a:r>
              <a:rPr lang="fr-FR" dirty="0" smtClean="0">
                <a:latin typeface="Times New Roman" panose="02020603050405020304" pitchFamily="18" charset="0"/>
                <a:ea typeface="Calibri" panose="020F0502020204030204" pitchFamily="34" charset="0"/>
              </a:rPr>
              <a:t> / 100.000 NV</a:t>
            </a:r>
          </a:p>
          <a:p>
            <a:pPr marL="0" indent="0">
              <a:lnSpc>
                <a:spcPct val="150000"/>
              </a:lnSpc>
              <a:buNone/>
            </a:pPr>
            <a:r>
              <a:rPr lang="fr-FR" dirty="0" smtClean="0">
                <a:latin typeface="Times New Roman" panose="02020603050405020304" pitchFamily="18" charset="0"/>
                <a:ea typeface="Calibri" panose="020F0502020204030204" pitchFamily="34" charset="0"/>
              </a:rPr>
              <a:t>       </a:t>
            </a:r>
            <a:r>
              <a:rPr lang="fr-FR" sz="3200" dirty="0">
                <a:solidFill>
                  <a:srgbClr val="FF0000"/>
                </a:solidFill>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ea typeface="Calibri" panose="020F0502020204030204" pitchFamily="34" charset="0"/>
              </a:rPr>
              <a:t>Kain </a:t>
            </a:r>
            <a:r>
              <a:rPr lang="fr-FR" dirty="0">
                <a:latin typeface="Times New Roman" panose="02020603050405020304" pitchFamily="18" charset="0"/>
                <a:ea typeface="Calibri" panose="020F0502020204030204" pitchFamily="34" charset="0"/>
              </a:rPr>
              <a:t>D. et al</a:t>
            </a:r>
            <a:r>
              <a:rPr lang="fr-FR" dirty="0" smtClean="0">
                <a:latin typeface="Times New Roman" panose="02020603050405020304" pitchFamily="18" charset="0"/>
                <a:ea typeface="Calibri" panose="020F0502020204030204" pitchFamily="34" charset="0"/>
              </a:rPr>
              <a:t>. [BF ; 2012]                    : </a:t>
            </a:r>
            <a:r>
              <a:rPr lang="fr-FR" dirty="0" smtClean="0">
                <a:solidFill>
                  <a:srgbClr val="FF0000"/>
                </a:solidFill>
                <a:latin typeface="Times New Roman" panose="02020603050405020304" pitchFamily="18" charset="0"/>
                <a:ea typeface="Calibri" panose="020F0502020204030204" pitchFamily="34" charset="0"/>
              </a:rPr>
              <a:t>1147</a:t>
            </a:r>
            <a:r>
              <a:rPr lang="fr-FR" dirty="0" smtClean="0">
                <a:latin typeface="Times New Roman" panose="02020603050405020304" pitchFamily="18" charset="0"/>
                <a:ea typeface="Calibri" panose="020F0502020204030204" pitchFamily="34" charset="0"/>
              </a:rPr>
              <a:t> décès / 100.000 NV</a:t>
            </a:r>
            <a:r>
              <a:rPr lang="fr-FR" dirty="0" smtClean="0">
                <a:solidFill>
                  <a:srgbClr val="FF0000"/>
                </a:solidFill>
                <a:latin typeface="Times New Roman" panose="02020603050405020304" pitchFamily="18" charset="0"/>
                <a:cs typeface="Times New Roman" panose="02020603050405020304" pitchFamily="18" charset="0"/>
              </a:rPr>
              <a:t> </a:t>
            </a:r>
          </a:p>
          <a:p>
            <a:pPr marL="0" indent="0">
              <a:lnSpc>
                <a:spcPct val="150000"/>
              </a:lnSpc>
              <a:buNone/>
            </a:pPr>
            <a:r>
              <a:rPr lang="fr-FR" dirty="0" smtClean="0">
                <a:solidFill>
                  <a:srgbClr val="FF0000"/>
                </a:solidFill>
                <a:latin typeface="Times New Roman" panose="02020603050405020304" pitchFamily="18" charset="0"/>
                <a:cs typeface="Times New Roman" panose="02020603050405020304" pitchFamily="18" charset="0"/>
              </a:rPr>
              <a:t>       &gt;</a:t>
            </a:r>
            <a:r>
              <a:rPr lang="fr-FR" dirty="0" smtClean="0">
                <a:solidFill>
                  <a:prstClr val="black"/>
                </a:solidFill>
                <a:latin typeface="Times New Roman" panose="02020603050405020304" pitchFamily="18" charset="0"/>
                <a:cs typeface="Times New Roman" panose="02020603050405020304" pitchFamily="18" charset="0"/>
              </a:rPr>
              <a:t> </a:t>
            </a:r>
            <a:r>
              <a:rPr lang="fr-FR" dirty="0">
                <a:solidFill>
                  <a:prstClr val="black"/>
                </a:solidFill>
                <a:latin typeface="Times New Roman" panose="02020603050405020304" pitchFamily="18" charset="0"/>
                <a:cs typeface="Times New Roman" panose="02020603050405020304" pitchFamily="18" charset="0"/>
              </a:rPr>
              <a:t>Enquête démographique</a:t>
            </a:r>
            <a:r>
              <a:rPr lang="fr-FR" b="1" dirty="0">
                <a:solidFill>
                  <a:prstClr val="black"/>
                </a:solidFill>
                <a:latin typeface="Times New Roman" panose="02020603050405020304" pitchFamily="18" charset="0"/>
                <a:cs typeface="Times New Roman" panose="02020603050405020304" pitchFamily="18" charset="0"/>
              </a:rPr>
              <a:t> </a:t>
            </a:r>
            <a:r>
              <a:rPr lang="fr-FR" dirty="0">
                <a:solidFill>
                  <a:prstClr val="black"/>
                </a:solidFill>
                <a:latin typeface="Times New Roman" panose="02020603050405020304" pitchFamily="18" charset="0"/>
                <a:cs typeface="Times New Roman" panose="02020603050405020304" pitchFamily="18" charset="0"/>
              </a:rPr>
              <a:t>[BF ; 2015</a:t>
            </a:r>
            <a:r>
              <a:rPr lang="fr-FR" dirty="0" smtClean="0">
                <a:solidFill>
                  <a:prstClr val="black"/>
                </a:solidFill>
                <a:latin typeface="Times New Roman" panose="02020603050405020304" pitchFamily="18" charset="0"/>
                <a:cs typeface="Times New Roman" panose="02020603050405020304" pitchFamily="18" charset="0"/>
              </a:rPr>
              <a:t>]   </a:t>
            </a:r>
            <a:r>
              <a:rPr lang="fr-FR" dirty="0">
                <a:solidFill>
                  <a:prstClr val="black"/>
                </a:solidFill>
                <a:latin typeface="Times New Roman" panose="02020603050405020304" pitchFamily="18" charset="0"/>
                <a:cs typeface="Times New Roman" panose="02020603050405020304" pitchFamily="18" charset="0"/>
              </a:rPr>
              <a:t>: </a:t>
            </a:r>
            <a:r>
              <a:rPr lang="fr-FR" dirty="0">
                <a:solidFill>
                  <a:srgbClr val="FF0000"/>
                </a:solidFill>
                <a:latin typeface="Times New Roman" panose="02020603050405020304" pitchFamily="18" charset="0"/>
                <a:cs typeface="Times New Roman" panose="02020603050405020304" pitchFamily="18" charset="0"/>
              </a:rPr>
              <a:t>330</a:t>
            </a:r>
            <a:r>
              <a:rPr lang="fr-FR" dirty="0">
                <a:solidFill>
                  <a:prstClr val="black"/>
                </a:solidFill>
                <a:latin typeface="Times New Roman" panose="02020603050405020304" pitchFamily="18" charset="0"/>
                <a:cs typeface="Times New Roman" panose="02020603050405020304" pitchFamily="18" charset="0"/>
              </a:rPr>
              <a:t> décès / 100.000 </a:t>
            </a:r>
            <a:r>
              <a:rPr lang="fr-FR" dirty="0" smtClean="0">
                <a:solidFill>
                  <a:prstClr val="black"/>
                </a:solidFill>
                <a:latin typeface="Times New Roman" panose="02020603050405020304" pitchFamily="18" charset="0"/>
                <a:cs typeface="Times New Roman" panose="02020603050405020304" pitchFamily="18" charset="0"/>
              </a:rPr>
              <a:t>NV</a:t>
            </a:r>
            <a:endParaRPr lang="fr-FR" dirty="0" smtClean="0">
              <a:solidFill>
                <a:srgbClr val="FF0000"/>
              </a:solidFill>
              <a:latin typeface="Times New Roman" panose="02020603050405020304" pitchFamily="18" charset="0"/>
              <a:cs typeface="Times New Roman" panose="02020603050405020304" pitchFamily="18" charset="0"/>
            </a:endParaRPr>
          </a:p>
          <a:p>
            <a:pPr marL="0" indent="0">
              <a:lnSpc>
                <a:spcPct val="150000"/>
              </a:lnSpc>
              <a:buNone/>
            </a:pPr>
            <a:r>
              <a:rPr lang="fr-FR" sz="2800" dirty="0" smtClean="0">
                <a:solidFill>
                  <a:srgbClr val="FF0000"/>
                </a:solidFill>
                <a:latin typeface="Times New Roman" panose="02020603050405020304" pitchFamily="18" charset="0"/>
                <a:cs typeface="Times New Roman" panose="02020603050405020304" pitchFamily="18" charset="0"/>
              </a:rPr>
              <a:t>       &gt;</a:t>
            </a:r>
            <a:r>
              <a:rPr lang="fr-FR" sz="2800" dirty="0" smtClean="0">
                <a:solidFill>
                  <a:prstClr val="black"/>
                </a:solidFill>
                <a:latin typeface="Times New Roman" panose="02020603050405020304" pitchFamily="18" charset="0"/>
                <a:cs typeface="Times New Roman" panose="02020603050405020304" pitchFamily="18" charset="0"/>
              </a:rPr>
              <a:t> Annuaire Statistique </a:t>
            </a:r>
            <a:r>
              <a:rPr lang="fr-FR" sz="2800" dirty="0">
                <a:solidFill>
                  <a:prstClr val="black"/>
                </a:solidFill>
                <a:latin typeface="Times New Roman" panose="02020603050405020304" pitchFamily="18" charset="0"/>
                <a:cs typeface="Times New Roman" panose="02020603050405020304" pitchFamily="18" charset="0"/>
              </a:rPr>
              <a:t>2018 </a:t>
            </a:r>
            <a:r>
              <a:rPr lang="fr-FR" sz="2800" dirty="0" smtClean="0">
                <a:solidFill>
                  <a:prstClr val="black"/>
                </a:solidFill>
                <a:latin typeface="Times New Roman" panose="02020603050405020304" pitchFamily="18" charset="0"/>
                <a:cs typeface="Times New Roman" panose="02020603050405020304" pitchFamily="18" charset="0"/>
              </a:rPr>
              <a:t>                   : </a:t>
            </a:r>
            <a:r>
              <a:rPr lang="fr-FR" sz="2800" dirty="0">
                <a:solidFill>
                  <a:srgbClr val="FF0000"/>
                </a:solidFill>
                <a:latin typeface="Times New Roman" panose="02020603050405020304" pitchFamily="18" charset="0"/>
                <a:cs typeface="Times New Roman" panose="02020603050405020304" pitchFamily="18" charset="0"/>
              </a:rPr>
              <a:t>117,2</a:t>
            </a:r>
            <a:r>
              <a:rPr lang="fr-FR" sz="2800" dirty="0">
                <a:solidFill>
                  <a:prstClr val="black"/>
                </a:solidFill>
                <a:latin typeface="Times New Roman" panose="02020603050405020304" pitchFamily="18" charset="0"/>
                <a:cs typeface="Times New Roman" panose="02020603050405020304" pitchFamily="18" charset="0"/>
              </a:rPr>
              <a:t> </a:t>
            </a:r>
            <a:r>
              <a:rPr lang="fr-FR" sz="2800" dirty="0" smtClean="0">
                <a:solidFill>
                  <a:prstClr val="black"/>
                </a:solidFill>
                <a:latin typeface="Times New Roman" panose="02020603050405020304" pitchFamily="18" charset="0"/>
                <a:cs typeface="Times New Roman" panose="02020603050405020304" pitchFamily="18" charset="0"/>
              </a:rPr>
              <a:t>décès / 100.000 NV</a:t>
            </a:r>
            <a:endParaRPr lang="fr-FR" dirty="0">
              <a:solidFill>
                <a:prstClr val="black"/>
              </a:solidFill>
              <a:latin typeface="Times New Roman" panose="02020603050405020304" pitchFamily="18" charset="0"/>
              <a:cs typeface="Times New Roman" panose="02020603050405020304" pitchFamily="18" charset="0"/>
            </a:endParaRPr>
          </a:p>
          <a:p>
            <a:pPr marL="0" indent="0" algn="ctr">
              <a:lnSpc>
                <a:spcPct val="150000"/>
              </a:lnSpc>
              <a:buNone/>
            </a:pPr>
            <a:r>
              <a:rPr lang="fr-FR" i="1" dirty="0" smtClean="0">
                <a:solidFill>
                  <a:srgbClr val="0070C0"/>
                </a:solidFill>
                <a:latin typeface="Times New Roman" panose="02020603050405020304" pitchFamily="18" charset="0"/>
                <a:cs typeface="Times New Roman" panose="02020603050405020304" pitchFamily="18" charset="0"/>
              </a:rPr>
              <a:t>Caractère </a:t>
            </a:r>
            <a:r>
              <a:rPr lang="fr-FR" i="1" dirty="0">
                <a:solidFill>
                  <a:srgbClr val="0070C0"/>
                </a:solidFill>
                <a:latin typeface="Times New Roman" panose="02020603050405020304" pitchFamily="18" charset="0"/>
                <a:cs typeface="Times New Roman" panose="02020603050405020304" pitchFamily="18" charset="0"/>
              </a:rPr>
              <a:t>dernier niveau de recours de notre service dans la pyramide sanitaire du pays </a:t>
            </a:r>
            <a:endParaRPr lang="fr-FR" sz="2800" i="1" dirty="0">
              <a:solidFill>
                <a:srgbClr val="0070C0"/>
              </a:solidFill>
              <a:latin typeface="Times New Roman" panose="02020603050405020304" pitchFamily="18" charset="0"/>
              <a:cs typeface="Times New Roman" panose="02020603050405020304" pitchFamily="18" charset="0"/>
            </a:endParaRPr>
          </a:p>
          <a:p>
            <a:pPr marL="0" indent="0">
              <a:lnSpc>
                <a:spcPct val="150000"/>
              </a:lnSpc>
              <a:buNone/>
            </a:pPr>
            <a:endParaRPr lang="fr-FR" dirty="0">
              <a:latin typeface="Times New Roman" panose="02020603050405020304" pitchFamily="18" charset="0"/>
              <a:cs typeface="Times New Roman" panose="02020603050405020304" pitchFamily="18" charset="0"/>
            </a:endParaRPr>
          </a:p>
        </p:txBody>
      </p:sp>
      <p:sp>
        <p:nvSpPr>
          <p:cNvPr id="2" name="Rectangle 1"/>
          <p:cNvSpPr/>
          <p:nvPr/>
        </p:nvSpPr>
        <p:spPr>
          <a:xfrm>
            <a:off x="2998037" y="0"/>
            <a:ext cx="6195927" cy="923330"/>
          </a:xfrm>
          <a:prstGeom prst="rect">
            <a:avLst/>
          </a:prstGeom>
          <a:noFill/>
        </p:spPr>
        <p:txBody>
          <a:bodyPr wrap="none" lIns="91440" tIns="45720" rIns="91440" bIns="45720">
            <a:spAutoFit/>
          </a:bodyPr>
          <a:lstStyle/>
          <a:p>
            <a:pPr lvl="0" algn="ctr"/>
            <a:r>
              <a:rPr lang="fr-FR" sz="2100" dirty="0">
                <a:ln w="0"/>
                <a:solidFill>
                  <a:schemeClr val="accent1"/>
                </a:solidFill>
                <a:latin typeface="Times New Roman" panose="02020603050405020304" pitchFamily="18" charset="0"/>
                <a:cs typeface="Times New Roman" panose="02020603050405020304" pitchFamily="18" charset="0"/>
              </a:rPr>
              <a:t> </a:t>
            </a:r>
            <a:r>
              <a:rPr lang="fr-FR" sz="5400" dirty="0">
                <a:ln w="0"/>
                <a:solidFill>
                  <a:schemeClr val="accent1"/>
                </a:solidFill>
                <a:latin typeface="Times New Roman" panose="02020603050405020304" pitchFamily="18" charset="0"/>
                <a:cs typeface="Times New Roman" panose="02020603050405020304" pitchFamily="18" charset="0"/>
              </a:rPr>
              <a:t>DISCUSSION (</a:t>
            </a:r>
            <a:r>
              <a:rPr lang="fr-FR" sz="5400" dirty="0" smtClean="0">
                <a:ln w="0"/>
                <a:solidFill>
                  <a:schemeClr val="accent1"/>
                </a:solidFill>
                <a:latin typeface="Times New Roman" panose="02020603050405020304" pitchFamily="18" charset="0"/>
                <a:cs typeface="Times New Roman" panose="02020603050405020304" pitchFamily="18" charset="0"/>
              </a:rPr>
              <a:t>2/14)</a:t>
            </a:r>
            <a:endParaRPr lang="fr-FR" sz="5400" dirty="0">
              <a:ln w="0"/>
              <a:solidFill>
                <a:schemeClr val="accent1"/>
              </a:solidFill>
            </a:endParaRPr>
          </a:p>
        </p:txBody>
      </p:sp>
      <p:sp>
        <p:nvSpPr>
          <p:cNvPr id="4" name="Flèche droite 3"/>
          <p:cNvSpPr/>
          <p:nvPr/>
        </p:nvSpPr>
        <p:spPr>
          <a:xfrm>
            <a:off x="2219739" y="1846660"/>
            <a:ext cx="3876261" cy="218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p:txBody>
          <a:bodyPr/>
          <a:lstStyle/>
          <a:p>
            <a:fld id="{A73C0DA6-39A7-40D0-8487-720F7C064D59}" type="slidenum">
              <a:rPr lang="fr-FR" sz="2800" b="1" smtClean="0"/>
              <a:t>29</a:t>
            </a:fld>
            <a:endParaRPr lang="fr-FR" b="1" dirty="0"/>
          </a:p>
        </p:txBody>
      </p:sp>
    </p:spTree>
    <p:extLst>
      <p:ext uri="{BB962C8B-B14F-4D97-AF65-F5344CB8AC3E}">
        <p14:creationId xmlns:p14="http://schemas.microsoft.com/office/powerpoint/2010/main" val="3912698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87566" y="2967335"/>
            <a:ext cx="5532914" cy="923330"/>
          </a:xfrm>
          <a:prstGeom prst="rect">
            <a:avLst/>
          </a:prstGeom>
          <a:noFill/>
        </p:spPr>
        <p:txBody>
          <a:bodyPr wrap="square" lIns="91440" tIns="45720" rIns="91440" bIns="45720">
            <a:spAutoFit/>
          </a:bodyPr>
          <a:lstStyle/>
          <a:p>
            <a:pPr algn="ctr"/>
            <a:r>
              <a:rPr lang="fr-FR" sz="54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INTRODUCTION</a:t>
            </a:r>
            <a:endParaRPr lang="fr-FR" sz="5400" dirty="0">
              <a:ln w="0"/>
              <a:solidFill>
                <a:schemeClr val="accent1"/>
              </a:solidFill>
              <a:effectLst>
                <a:outerShdw blurRad="38100" dist="25400" dir="5400000" algn="ctr" rotWithShape="0">
                  <a:srgbClr val="6E747A">
                    <a:alpha val="43000"/>
                  </a:srgbClr>
                </a:outerShdw>
              </a:effectLst>
            </a:endParaRPr>
          </a:p>
        </p:txBody>
      </p:sp>
      <p:sp>
        <p:nvSpPr>
          <p:cNvPr id="6" name="Espace réservé du numéro de diapositive 5"/>
          <p:cNvSpPr>
            <a:spLocks noGrp="1"/>
          </p:cNvSpPr>
          <p:nvPr>
            <p:ph type="sldNum" sz="quarter" idx="12"/>
          </p:nvPr>
        </p:nvSpPr>
        <p:spPr/>
        <p:txBody>
          <a:bodyPr/>
          <a:lstStyle/>
          <a:p>
            <a:fld id="{A73C0DA6-39A7-40D0-8487-720F7C064D59}" type="slidenum">
              <a:rPr lang="fr-FR" sz="2800" b="1" smtClean="0">
                <a:latin typeface="Times New Roman" panose="02020603050405020304" pitchFamily="18" charset="0"/>
                <a:cs typeface="Times New Roman" panose="02020603050405020304" pitchFamily="18" charset="0"/>
              </a:rPr>
              <a:t>3</a:t>
            </a:fld>
            <a:endParaRPr lang="fr-F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07148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0"/>
            <a:ext cx="12192000" cy="5934670"/>
          </a:xfrm>
        </p:spPr>
        <p:txBody>
          <a:bodyPr>
            <a:normAutofit/>
          </a:bodyPr>
          <a:lstStyle/>
          <a:p>
            <a:pPr marL="457200" lvl="1" indent="-457200">
              <a:lnSpc>
                <a:spcPct val="150000"/>
              </a:lnSpc>
              <a:spcBef>
                <a:spcPts val="1000"/>
              </a:spcBef>
              <a:buFont typeface="Wingdings" panose="05000000000000000000" pitchFamily="2" charset="2"/>
              <a:buChar char="v"/>
            </a:pPr>
            <a:r>
              <a:rPr lang="fr-FR" sz="2800" b="1" dirty="0" smtClean="0">
                <a:latin typeface="Times New Roman" panose="02020603050405020304" pitchFamily="18" charset="0"/>
                <a:cs typeface="Times New Roman" panose="02020603050405020304" pitchFamily="18" charset="0"/>
              </a:rPr>
              <a:t>CARACTÉRISTIQUES SOCIODÉMOGRAPHIQUES</a:t>
            </a:r>
          </a:p>
          <a:p>
            <a:pPr marL="0" lvl="1" indent="0">
              <a:lnSpc>
                <a:spcPct val="150000"/>
              </a:lnSpc>
              <a:spcBef>
                <a:spcPts val="1000"/>
              </a:spcBef>
              <a:buNone/>
            </a:pPr>
            <a:r>
              <a:rPr lang="fr-FR" sz="2800" b="1" dirty="0">
                <a:latin typeface="Times New Roman" panose="02020603050405020304" pitchFamily="18" charset="0"/>
                <a:cs typeface="Times New Roman" panose="02020603050405020304" pitchFamily="18" charset="0"/>
              </a:rPr>
              <a:t> </a:t>
            </a:r>
            <a:r>
              <a:rPr lang="fr-FR" sz="2800" b="1" dirty="0" smtClean="0">
                <a:latin typeface="Times New Roman" panose="02020603050405020304" pitchFamily="18" charset="0"/>
                <a:cs typeface="Times New Roman" panose="02020603050405020304" pitchFamily="18" charset="0"/>
              </a:rPr>
              <a:t>    Âge Moyen </a:t>
            </a: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a:t>
            </a:r>
            <a:r>
              <a:rPr lang="fr-FR" sz="2800" b="1" dirty="0" smtClean="0">
                <a:solidFill>
                  <a:srgbClr val="FF0000"/>
                </a:solidFill>
                <a:latin typeface="Times New Roman" panose="02020603050405020304" pitchFamily="18" charset="0"/>
                <a:cs typeface="Times New Roman" panose="02020603050405020304" pitchFamily="18" charset="0"/>
              </a:rPr>
              <a:t>27,8</a:t>
            </a:r>
            <a:r>
              <a:rPr lang="fr-FR" sz="2800" dirty="0" smtClean="0">
                <a:latin typeface="Times New Roman" panose="02020603050405020304" pitchFamily="18" charset="0"/>
                <a:cs typeface="Times New Roman" panose="02020603050405020304" pitchFamily="18" charset="0"/>
              </a:rPr>
              <a:t> ans, extrêmes </a:t>
            </a:r>
            <a:r>
              <a:rPr lang="fr-FR" sz="2800" b="1" dirty="0">
                <a:solidFill>
                  <a:srgbClr val="FF0000"/>
                </a:solidFill>
                <a:latin typeface="Times New Roman" panose="02020603050405020304" pitchFamily="18" charset="0"/>
                <a:cs typeface="Times New Roman" panose="02020603050405020304" pitchFamily="18" charset="0"/>
              </a:rPr>
              <a:t>16</a:t>
            </a:r>
            <a:r>
              <a:rPr lang="fr-FR" sz="2800" dirty="0">
                <a:latin typeface="Times New Roman" panose="02020603050405020304" pitchFamily="18" charset="0"/>
                <a:cs typeface="Times New Roman" panose="02020603050405020304" pitchFamily="18" charset="0"/>
              </a:rPr>
              <a:t> à </a:t>
            </a:r>
            <a:r>
              <a:rPr lang="fr-FR" sz="2800" b="1" dirty="0">
                <a:solidFill>
                  <a:srgbClr val="FF0000"/>
                </a:solidFill>
                <a:latin typeface="Times New Roman" panose="02020603050405020304" pitchFamily="18" charset="0"/>
                <a:cs typeface="Times New Roman" panose="02020603050405020304" pitchFamily="18" charset="0"/>
              </a:rPr>
              <a:t>44</a:t>
            </a: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ans</a:t>
            </a:r>
          </a:p>
          <a:p>
            <a:pPr marL="0" lvl="1" indent="0">
              <a:lnSpc>
                <a:spcPct val="150000"/>
              </a:lnSpc>
              <a:spcBef>
                <a:spcPts val="1000"/>
              </a:spcBef>
              <a:buNone/>
            </a:pPr>
            <a:r>
              <a:rPr lang="fr-FR" sz="2800" dirty="0" smtClean="0">
                <a:solidFill>
                  <a:srgbClr val="FF0000"/>
                </a:solidFill>
                <a:latin typeface="Times New Roman" panose="02020603050405020304" pitchFamily="18" charset="0"/>
                <a:cs typeface="Times New Roman" panose="02020603050405020304" pitchFamily="18" charset="0"/>
              </a:rPr>
              <a:t>     </a:t>
            </a:r>
            <a:r>
              <a:rPr lang="fr-FR" sz="2800" b="1" dirty="0" smtClean="0">
                <a:solidFill>
                  <a:srgbClr val="FF0000"/>
                </a:solidFill>
                <a:latin typeface="Times New Roman" panose="02020603050405020304" pitchFamily="18" charset="0"/>
                <a:cs typeface="Times New Roman" panose="02020603050405020304" pitchFamily="18" charset="0"/>
              </a:rPr>
              <a:t>≈</a:t>
            </a:r>
            <a:r>
              <a:rPr lang="fr-FR" sz="2800" dirty="0" smtClean="0">
                <a:solidFill>
                  <a:srgbClr val="FF0000"/>
                </a:solidFill>
                <a:latin typeface="Times New Roman" panose="02020603050405020304" pitchFamily="18" charset="0"/>
                <a:cs typeface="Times New Roman" panose="02020603050405020304" pitchFamily="18" charset="0"/>
              </a:rPr>
              <a:t> </a:t>
            </a:r>
            <a:r>
              <a:rPr lang="fr-FR" sz="2800" dirty="0">
                <a:latin typeface="Times New Roman" panose="02020603050405020304" pitchFamily="18" charset="0"/>
                <a:cs typeface="Times New Roman" panose="02020603050405020304" pitchFamily="18" charset="0"/>
              </a:rPr>
              <a:t>Kain D. et al</a:t>
            </a:r>
            <a:r>
              <a:rPr lang="fr-FR" sz="2800" dirty="0" smtClean="0">
                <a:latin typeface="Times New Roman" panose="02020603050405020304" pitchFamily="18" charset="0"/>
                <a:cs typeface="Times New Roman" panose="02020603050405020304" pitchFamily="18" charset="0"/>
              </a:rPr>
              <a:t>. [OUAGA ; 2012]                      : </a:t>
            </a:r>
            <a:r>
              <a:rPr lang="fr-FR" sz="2800" b="1" dirty="0" smtClean="0">
                <a:solidFill>
                  <a:srgbClr val="FF0000"/>
                </a:solidFill>
                <a:latin typeface="Times New Roman" panose="02020603050405020304" pitchFamily="18" charset="0"/>
                <a:cs typeface="Times New Roman" panose="02020603050405020304" pitchFamily="18" charset="0"/>
              </a:rPr>
              <a:t>26</a:t>
            </a:r>
            <a:r>
              <a:rPr lang="fr-FR" sz="2800" dirty="0" smtClean="0">
                <a:solidFill>
                  <a:srgbClr val="FF0000"/>
                </a:solidFill>
                <a:latin typeface="Times New Roman" panose="02020603050405020304" pitchFamily="18" charset="0"/>
                <a:cs typeface="Times New Roman" panose="02020603050405020304" pitchFamily="18" charset="0"/>
              </a:rPr>
              <a:t> ans </a:t>
            </a:r>
          </a:p>
          <a:p>
            <a:pPr marL="0" lvl="1" indent="0">
              <a:lnSpc>
                <a:spcPct val="150000"/>
              </a:lnSpc>
              <a:spcBef>
                <a:spcPts val="1000"/>
              </a:spcBef>
              <a:buNone/>
            </a:pPr>
            <a:r>
              <a:rPr lang="fr-FR" sz="2800" b="1" dirty="0">
                <a:latin typeface="Times New Roman" panose="02020603050405020304" pitchFamily="18" charset="0"/>
                <a:cs typeface="Times New Roman" panose="02020603050405020304" pitchFamily="18" charset="0"/>
              </a:rPr>
              <a:t> </a:t>
            </a:r>
            <a:r>
              <a:rPr lang="fr-FR" sz="2800" b="1" dirty="0" smtClean="0">
                <a:latin typeface="Times New Roman" panose="02020603050405020304" pitchFamily="18" charset="0"/>
                <a:cs typeface="Times New Roman" panose="02020603050405020304" pitchFamily="18" charset="0"/>
              </a:rPr>
              <a:t>    </a:t>
            </a:r>
            <a:r>
              <a:rPr lang="fr-FR" sz="2800" b="1" dirty="0" smtClean="0">
                <a:solidFill>
                  <a:srgbClr val="FF0000"/>
                </a:solidFill>
                <a:latin typeface="Times New Roman" panose="02020603050405020304" pitchFamily="18" charset="0"/>
                <a:cs typeface="Times New Roman" panose="02020603050405020304" pitchFamily="18" charset="0"/>
              </a:rPr>
              <a:t>≈ </a:t>
            </a:r>
            <a:r>
              <a:rPr lang="fr-FR" sz="2800" dirty="0">
                <a:latin typeface="Times New Roman" panose="02020603050405020304" pitchFamily="18" charset="0"/>
                <a:cs typeface="Times New Roman" panose="02020603050405020304" pitchFamily="18" charset="0"/>
              </a:rPr>
              <a:t>Tshabu-Aguèmon et </a:t>
            </a:r>
            <a:r>
              <a:rPr lang="fr-FR" sz="2800" dirty="0" smtClean="0">
                <a:latin typeface="Times New Roman" panose="02020603050405020304" pitchFamily="18" charset="0"/>
                <a:cs typeface="Times New Roman" panose="02020603050405020304" pitchFamily="18" charset="0"/>
              </a:rPr>
              <a:t>al. [COTONOU </a:t>
            </a:r>
            <a:r>
              <a:rPr lang="fr-FR" sz="2800" dirty="0">
                <a:latin typeface="Times New Roman" panose="02020603050405020304" pitchFamily="18" charset="0"/>
                <a:cs typeface="Times New Roman" panose="02020603050405020304" pitchFamily="18" charset="0"/>
              </a:rPr>
              <a:t>; 2012] </a:t>
            </a:r>
            <a:r>
              <a:rPr lang="fr-FR" sz="2800" dirty="0" smtClean="0">
                <a:latin typeface="Times New Roman" panose="02020603050405020304" pitchFamily="18" charset="0"/>
                <a:cs typeface="Times New Roman" panose="02020603050405020304" pitchFamily="18" charset="0"/>
              </a:rPr>
              <a:t>: </a:t>
            </a:r>
            <a:r>
              <a:rPr lang="fr-FR" sz="2800" b="1" dirty="0" smtClean="0">
                <a:solidFill>
                  <a:srgbClr val="FF0000"/>
                </a:solidFill>
                <a:latin typeface="Times New Roman" panose="02020603050405020304" pitchFamily="18" charset="0"/>
                <a:cs typeface="Times New Roman" panose="02020603050405020304" pitchFamily="18" charset="0"/>
              </a:rPr>
              <a:t>26</a:t>
            </a:r>
            <a:r>
              <a:rPr lang="fr-FR" sz="2800" dirty="0" smtClean="0">
                <a:solidFill>
                  <a:srgbClr val="FF0000"/>
                </a:solidFill>
                <a:latin typeface="Times New Roman" panose="02020603050405020304" pitchFamily="18" charset="0"/>
                <a:cs typeface="Times New Roman" panose="02020603050405020304" pitchFamily="18" charset="0"/>
              </a:rPr>
              <a:t>,6 ans </a:t>
            </a:r>
          </a:p>
          <a:p>
            <a:pPr marL="0" lvl="1" indent="0">
              <a:lnSpc>
                <a:spcPct val="150000"/>
              </a:lnSpc>
              <a:spcBef>
                <a:spcPts val="1000"/>
              </a:spcBef>
              <a:buNone/>
            </a:pPr>
            <a:r>
              <a:rPr lang="fr-FR" sz="2800" b="1" dirty="0" smtClean="0">
                <a:solidFill>
                  <a:srgbClr val="FF0000"/>
                </a:solidFill>
                <a:latin typeface="Times New Roman" panose="02020603050405020304" pitchFamily="18" charset="0"/>
                <a:cs typeface="Times New Roman" panose="02020603050405020304" pitchFamily="18" charset="0"/>
              </a:rPr>
              <a:t>     ≈ </a:t>
            </a:r>
            <a:r>
              <a:rPr lang="fr-FR" sz="2800" dirty="0">
                <a:latin typeface="Times New Roman" panose="02020603050405020304" pitchFamily="18" charset="0"/>
                <a:cs typeface="Times New Roman" panose="02020603050405020304" pitchFamily="18" charset="0"/>
              </a:rPr>
              <a:t>Mayi-Tsonga S. et </a:t>
            </a:r>
            <a:r>
              <a:rPr lang="fr-FR" sz="2800" dirty="0" smtClean="0">
                <a:latin typeface="Times New Roman" panose="02020603050405020304" pitchFamily="18" charset="0"/>
                <a:cs typeface="Times New Roman" panose="02020603050405020304" pitchFamily="18" charset="0"/>
              </a:rPr>
              <a:t>al. [LIBREVILLE </a:t>
            </a: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2010] : </a:t>
            </a:r>
            <a:r>
              <a:rPr lang="fr-FR" sz="2800" b="1" dirty="0" smtClean="0">
                <a:solidFill>
                  <a:srgbClr val="FF0000"/>
                </a:solidFill>
                <a:latin typeface="Times New Roman" panose="02020603050405020304" pitchFamily="18" charset="0"/>
                <a:cs typeface="Times New Roman" panose="02020603050405020304" pitchFamily="18" charset="0"/>
              </a:rPr>
              <a:t>27</a:t>
            </a:r>
            <a:r>
              <a:rPr lang="fr-FR" sz="2800" dirty="0" smtClean="0">
                <a:solidFill>
                  <a:srgbClr val="FF0000"/>
                </a:solidFill>
                <a:latin typeface="Times New Roman" panose="02020603050405020304" pitchFamily="18" charset="0"/>
                <a:cs typeface="Times New Roman" panose="02020603050405020304" pitchFamily="18" charset="0"/>
              </a:rPr>
              <a:t>,2 </a:t>
            </a:r>
            <a:r>
              <a:rPr lang="fr-FR" sz="2800" dirty="0">
                <a:solidFill>
                  <a:srgbClr val="FF0000"/>
                </a:solidFill>
                <a:latin typeface="Times New Roman" panose="02020603050405020304" pitchFamily="18" charset="0"/>
                <a:cs typeface="Times New Roman" panose="02020603050405020304" pitchFamily="18" charset="0"/>
              </a:rPr>
              <a:t>ans </a:t>
            </a:r>
            <a:endParaRPr lang="fr-FR" sz="2800" dirty="0" smtClean="0">
              <a:solidFill>
                <a:srgbClr val="FF0000"/>
              </a:solidFill>
              <a:latin typeface="Times New Roman" panose="02020603050405020304" pitchFamily="18" charset="0"/>
              <a:cs typeface="Times New Roman" panose="02020603050405020304" pitchFamily="18" charset="0"/>
            </a:endParaRPr>
          </a:p>
          <a:p>
            <a:pPr marL="0" indent="0">
              <a:lnSpc>
                <a:spcPct val="150000"/>
              </a:lnSpc>
              <a:buNone/>
            </a:pPr>
            <a:endParaRPr lang="fr-FR" dirty="0">
              <a:latin typeface="Times New Roman" panose="02020603050405020304" pitchFamily="18" charset="0"/>
              <a:cs typeface="Times New Roman" panose="02020603050405020304" pitchFamily="18" charset="0"/>
            </a:endParaRPr>
          </a:p>
        </p:txBody>
      </p:sp>
      <p:sp>
        <p:nvSpPr>
          <p:cNvPr id="4" name="Rectangle 3"/>
          <p:cNvSpPr/>
          <p:nvPr/>
        </p:nvSpPr>
        <p:spPr>
          <a:xfrm>
            <a:off x="2998037" y="0"/>
            <a:ext cx="6195927" cy="923330"/>
          </a:xfrm>
          <a:prstGeom prst="rect">
            <a:avLst/>
          </a:prstGeom>
        </p:spPr>
        <p:txBody>
          <a:bodyPr wrap="none">
            <a:spAutoFit/>
          </a:bodyPr>
          <a:lstStyle/>
          <a:p>
            <a:pPr lvl="0" algn="ctr"/>
            <a:r>
              <a:rPr lang="fr-FR" sz="2100" dirty="0">
                <a:ln w="0"/>
                <a:solidFill>
                  <a:srgbClr val="5B9BD5"/>
                </a:solidFill>
                <a:latin typeface="Times New Roman" panose="02020603050405020304" pitchFamily="18" charset="0"/>
                <a:cs typeface="Times New Roman" panose="02020603050405020304" pitchFamily="18" charset="0"/>
              </a:rPr>
              <a:t> </a:t>
            </a:r>
            <a:r>
              <a:rPr lang="fr-FR" sz="5400" dirty="0">
                <a:ln w="0"/>
                <a:solidFill>
                  <a:srgbClr val="5B9BD5"/>
                </a:solidFill>
                <a:latin typeface="Times New Roman" panose="02020603050405020304" pitchFamily="18" charset="0"/>
                <a:cs typeface="Times New Roman" panose="02020603050405020304" pitchFamily="18" charset="0"/>
              </a:rPr>
              <a:t>DISCUSSION </a:t>
            </a:r>
            <a:r>
              <a:rPr lang="fr-FR" sz="5400" dirty="0" smtClean="0">
                <a:ln w="0"/>
                <a:solidFill>
                  <a:srgbClr val="5B9BD5"/>
                </a:solidFill>
                <a:latin typeface="Times New Roman" panose="02020603050405020304" pitchFamily="18" charset="0"/>
                <a:cs typeface="Times New Roman" panose="02020603050405020304" pitchFamily="18" charset="0"/>
              </a:rPr>
              <a:t>(3/14)</a:t>
            </a:r>
            <a:endParaRPr lang="fr-FR" sz="5400" dirty="0">
              <a:ln w="0"/>
              <a:solidFill>
                <a:srgbClr val="5B9BD5"/>
              </a:solidFill>
            </a:endParaRPr>
          </a:p>
        </p:txBody>
      </p:sp>
      <p:sp>
        <p:nvSpPr>
          <p:cNvPr id="2" name="Flèche droite 1"/>
          <p:cNvSpPr/>
          <p:nvPr/>
        </p:nvSpPr>
        <p:spPr>
          <a:xfrm>
            <a:off x="2743200" y="2027583"/>
            <a:ext cx="4293704" cy="218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p:txBody>
          <a:bodyPr/>
          <a:lstStyle/>
          <a:p>
            <a:fld id="{A73C0DA6-39A7-40D0-8487-720F7C064D59}" type="slidenum">
              <a:rPr lang="fr-FR" sz="2800" b="1" smtClean="0"/>
              <a:t>30</a:t>
            </a:fld>
            <a:endParaRPr lang="fr-FR" sz="2800" b="1" dirty="0"/>
          </a:p>
        </p:txBody>
      </p:sp>
    </p:spTree>
    <p:extLst>
      <p:ext uri="{BB962C8B-B14F-4D97-AF65-F5344CB8AC3E}">
        <p14:creationId xmlns:p14="http://schemas.microsoft.com/office/powerpoint/2010/main" val="2495334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0"/>
            <a:ext cx="12192000" cy="5934670"/>
          </a:xfrm>
        </p:spPr>
        <p:txBody>
          <a:bodyPr/>
          <a:lstStyle/>
          <a:p>
            <a:pPr marL="342900" lvl="1" indent="-342900">
              <a:lnSpc>
                <a:spcPct val="150000"/>
              </a:lnSpc>
              <a:spcBef>
                <a:spcPts val="1000"/>
              </a:spcBef>
              <a:buFont typeface="Wingdings" panose="05000000000000000000" pitchFamily="2" charset="2"/>
              <a:buChar char="v"/>
            </a:pPr>
            <a:r>
              <a:rPr lang="fr-FR" dirty="0" smtClean="0"/>
              <a:t> </a:t>
            </a:r>
            <a:r>
              <a:rPr lang="fr-FR" sz="2800" b="1" dirty="0" smtClean="0">
                <a:latin typeface="Times New Roman" panose="02020603050405020304" pitchFamily="18" charset="0"/>
                <a:cs typeface="Times New Roman" panose="02020603050405020304" pitchFamily="18" charset="0"/>
              </a:rPr>
              <a:t>CARACTÉRISTIQUES SOCIODÉMOGRAPHIQUES</a:t>
            </a:r>
          </a:p>
          <a:p>
            <a:pPr marL="0" indent="0">
              <a:lnSpc>
                <a:spcPct val="150000"/>
              </a:lnSpc>
              <a:buNone/>
            </a:pPr>
            <a:r>
              <a:rPr lang="fr-FR" b="1" dirty="0" smtClean="0"/>
              <a:t>     </a:t>
            </a:r>
            <a:r>
              <a:rPr lang="fr-FR" b="1" dirty="0" smtClean="0">
                <a:latin typeface="Times New Roman" panose="02020603050405020304" pitchFamily="18" charset="0"/>
                <a:cs typeface="Times New Roman" panose="02020603050405020304" pitchFamily="18" charset="0"/>
              </a:rPr>
              <a:t>Tranche d’Age </a:t>
            </a:r>
            <a:r>
              <a:rPr lang="fr-FR" b="1" dirty="0" smtClean="0"/>
              <a:t>: </a:t>
            </a:r>
            <a:r>
              <a:rPr lang="fr-FR" b="1" dirty="0" smtClean="0">
                <a:solidFill>
                  <a:srgbClr val="FF0000"/>
                </a:solidFill>
                <a:latin typeface="Times New Roman" panose="02020603050405020304" pitchFamily="18" charset="0"/>
                <a:cs typeface="Times New Roman" panose="02020603050405020304" pitchFamily="18" charset="0"/>
              </a:rPr>
              <a:t>20 </a:t>
            </a:r>
            <a:r>
              <a:rPr lang="fr-FR" b="1" dirty="0">
                <a:solidFill>
                  <a:srgbClr val="FF0000"/>
                </a:solidFill>
                <a:latin typeface="Times New Roman" panose="02020603050405020304" pitchFamily="18" charset="0"/>
                <a:cs typeface="Times New Roman" panose="02020603050405020304" pitchFamily="18" charset="0"/>
              </a:rPr>
              <a:t>à 34 ans </a:t>
            </a:r>
            <a:r>
              <a:rPr lang="fr-FR" b="1" dirty="0" smtClean="0">
                <a:solidFill>
                  <a:srgbClr val="FF0000"/>
                </a:solidFill>
                <a:latin typeface="Times New Roman" panose="02020603050405020304" pitchFamily="18" charset="0"/>
                <a:cs typeface="Times New Roman" panose="02020603050405020304" pitchFamily="18" charset="0"/>
              </a:rPr>
              <a:t> </a:t>
            </a:r>
            <a:r>
              <a:rPr lang="fr-FR" b="1" dirty="0"/>
              <a:t> </a:t>
            </a:r>
            <a:r>
              <a:rPr lang="fr-FR" b="1" dirty="0" smtClean="0"/>
              <a:t>                                </a:t>
            </a:r>
            <a:r>
              <a:rPr lang="fr-FR" b="1" dirty="0" smtClean="0">
                <a:solidFill>
                  <a:srgbClr val="FF0000"/>
                </a:solidFill>
                <a:latin typeface="Times New Roman" panose="02020603050405020304" pitchFamily="18" charset="0"/>
                <a:cs typeface="Times New Roman" panose="02020603050405020304" pitchFamily="18" charset="0"/>
              </a:rPr>
              <a:t>68,8%</a:t>
            </a:r>
          </a:p>
          <a:p>
            <a:pPr marL="0" indent="0">
              <a:lnSpc>
                <a:spcPct val="150000"/>
              </a:lnSpc>
              <a:buNone/>
            </a:pPr>
            <a:r>
              <a:rPr lang="fr-FR" b="1" dirty="0" smtClean="0">
                <a:solidFill>
                  <a:srgbClr val="FF0000"/>
                </a:solidFill>
                <a:latin typeface="Times New Roman" panose="02020603050405020304" pitchFamily="18" charset="0"/>
                <a:cs typeface="Times New Roman" panose="02020603050405020304" pitchFamily="18" charset="0"/>
              </a:rPr>
              <a:t>     ≈</a:t>
            </a:r>
            <a:r>
              <a:rPr lang="fr-FR" dirty="0" smtClean="0">
                <a:solidFill>
                  <a:srgbClr val="FF0000"/>
                </a:solidFill>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Kain D. et al. [OUAGA ; 2012</a:t>
            </a:r>
            <a:r>
              <a:rPr lang="fr-FR" dirty="0" smtClean="0">
                <a:latin typeface="Times New Roman" panose="02020603050405020304" pitchFamily="18" charset="0"/>
                <a:cs typeface="Times New Roman" panose="02020603050405020304" pitchFamily="18" charset="0"/>
              </a:rPr>
              <a:t>]                       : </a:t>
            </a:r>
            <a:r>
              <a:rPr lang="fr-FR" b="1" dirty="0">
                <a:solidFill>
                  <a:srgbClr val="FF0000"/>
                </a:solidFill>
                <a:latin typeface="Times New Roman" panose="02020603050405020304" pitchFamily="18" charset="0"/>
                <a:cs typeface="Times New Roman" panose="02020603050405020304" pitchFamily="18" charset="0"/>
              </a:rPr>
              <a:t>57,1</a:t>
            </a:r>
            <a:r>
              <a:rPr lang="fr-FR" b="1" dirty="0">
                <a:solidFill>
                  <a:srgbClr val="FF0000"/>
                </a:solidFill>
              </a:rPr>
              <a:t>%</a:t>
            </a:r>
            <a:endParaRPr lang="fr-FR" b="1" dirty="0" smtClean="0">
              <a:solidFill>
                <a:srgbClr val="FF0000"/>
              </a:solidFill>
              <a:latin typeface="Times New Roman" panose="02020603050405020304" pitchFamily="18" charset="0"/>
              <a:cs typeface="Times New Roman" panose="02020603050405020304" pitchFamily="18" charset="0"/>
            </a:endParaRPr>
          </a:p>
          <a:p>
            <a:pPr marL="0" indent="0">
              <a:lnSpc>
                <a:spcPct val="150000"/>
              </a:lnSpc>
              <a:buNone/>
            </a:pPr>
            <a:r>
              <a:rPr lang="fr-FR" b="1" dirty="0">
                <a:solidFill>
                  <a:srgbClr val="FF0000"/>
                </a:solidFill>
                <a:latin typeface="Times New Roman" panose="02020603050405020304" pitchFamily="18" charset="0"/>
                <a:cs typeface="Times New Roman" panose="02020603050405020304" pitchFamily="18" charset="0"/>
              </a:rPr>
              <a:t> </a:t>
            </a:r>
            <a:r>
              <a:rPr lang="fr-FR" b="1" dirty="0" smtClean="0">
                <a:solidFill>
                  <a:srgbClr val="FF0000"/>
                </a:solidFill>
                <a:latin typeface="Times New Roman" panose="02020603050405020304" pitchFamily="18" charset="0"/>
                <a:cs typeface="Times New Roman" panose="02020603050405020304" pitchFamily="18" charset="0"/>
              </a:rPr>
              <a:t>    ≈ </a:t>
            </a:r>
            <a:r>
              <a:rPr lang="fr-FR" dirty="0">
                <a:latin typeface="Times New Roman" panose="02020603050405020304" pitchFamily="18" charset="0"/>
                <a:cs typeface="Times New Roman" panose="02020603050405020304" pitchFamily="18" charset="0"/>
              </a:rPr>
              <a:t>Tshabu-Aguèmon et </a:t>
            </a:r>
            <a:r>
              <a:rPr lang="fr-FR" dirty="0" smtClean="0">
                <a:latin typeface="Times New Roman" panose="02020603050405020304" pitchFamily="18" charset="0"/>
                <a:cs typeface="Times New Roman" panose="02020603050405020304" pitchFamily="18" charset="0"/>
              </a:rPr>
              <a:t>al.. </a:t>
            </a:r>
            <a:r>
              <a:rPr lang="fr-FR" dirty="0">
                <a:latin typeface="Times New Roman" panose="02020603050405020304" pitchFamily="18" charset="0"/>
                <a:cs typeface="Times New Roman" panose="02020603050405020304" pitchFamily="18" charset="0"/>
              </a:rPr>
              <a:t>[COTONOU ; 2012] </a:t>
            </a:r>
            <a:r>
              <a:rPr lang="fr-FR" dirty="0" smtClean="0">
                <a:latin typeface="Times New Roman" panose="02020603050405020304" pitchFamily="18" charset="0"/>
                <a:cs typeface="Times New Roman" panose="02020603050405020304" pitchFamily="18" charset="0"/>
              </a:rPr>
              <a:t>: </a:t>
            </a:r>
            <a:r>
              <a:rPr lang="fr-FR" b="1" dirty="0">
                <a:solidFill>
                  <a:srgbClr val="FF0000"/>
                </a:solidFill>
                <a:latin typeface="Times New Roman" panose="02020603050405020304" pitchFamily="18" charset="0"/>
                <a:cs typeface="Times New Roman" panose="02020603050405020304" pitchFamily="18" charset="0"/>
              </a:rPr>
              <a:t>76,1</a:t>
            </a:r>
            <a:r>
              <a:rPr lang="fr-FR" b="1" dirty="0" smtClean="0">
                <a:solidFill>
                  <a:srgbClr val="FF0000"/>
                </a:solidFill>
                <a:latin typeface="Times New Roman" panose="02020603050405020304" pitchFamily="18" charset="0"/>
                <a:cs typeface="Times New Roman" panose="02020603050405020304" pitchFamily="18" charset="0"/>
              </a:rPr>
              <a:t>%</a:t>
            </a:r>
          </a:p>
          <a:p>
            <a:pPr marL="0" indent="0">
              <a:lnSpc>
                <a:spcPct val="150000"/>
              </a:lnSpc>
              <a:buNone/>
            </a:pPr>
            <a:endParaRPr lang="fr-FR" dirty="0">
              <a:solidFill>
                <a:srgbClr val="FF0000"/>
              </a:solidFill>
              <a:latin typeface="Times New Roman" panose="02020603050405020304" pitchFamily="18" charset="0"/>
              <a:cs typeface="Times New Roman" panose="02020603050405020304" pitchFamily="18" charset="0"/>
            </a:endParaRPr>
          </a:p>
          <a:p>
            <a:pPr marL="0" indent="0">
              <a:lnSpc>
                <a:spcPct val="150000"/>
              </a:lnSpc>
              <a:buNone/>
            </a:pPr>
            <a:r>
              <a:rPr lang="fr-FR" dirty="0" smtClean="0">
                <a:solidFill>
                  <a:srgbClr val="FF0000"/>
                </a:solidFill>
                <a:latin typeface="Times New Roman" panose="02020603050405020304" pitchFamily="18" charset="0"/>
                <a:cs typeface="Times New Roman" panose="02020603050405020304" pitchFamily="18" charset="0"/>
              </a:rPr>
              <a:t>                                  </a:t>
            </a:r>
            <a:r>
              <a:rPr lang="fr-FR" i="1" dirty="0" smtClean="0">
                <a:solidFill>
                  <a:srgbClr val="0070C0"/>
                </a:solidFill>
                <a:latin typeface="Times New Roman" panose="02020603050405020304" pitchFamily="18" charset="0"/>
                <a:cs typeface="Times New Roman" panose="02020603050405020304" pitchFamily="18" charset="0"/>
              </a:rPr>
              <a:t>Âge </a:t>
            </a:r>
            <a:r>
              <a:rPr lang="fr-FR" i="1" dirty="0">
                <a:solidFill>
                  <a:srgbClr val="0070C0"/>
                </a:solidFill>
                <a:latin typeface="Times New Roman" panose="02020603050405020304" pitchFamily="18" charset="0"/>
                <a:cs typeface="Times New Roman" panose="02020603050405020304" pitchFamily="18" charset="0"/>
              </a:rPr>
              <a:t>de fécondité maximale</a:t>
            </a:r>
            <a:endParaRPr lang="fr-FR" i="1" dirty="0" smtClean="0">
              <a:solidFill>
                <a:srgbClr val="0070C0"/>
              </a:solidFill>
              <a:latin typeface="Times New Roman" panose="02020603050405020304" pitchFamily="18" charset="0"/>
              <a:cs typeface="Times New Roman" panose="02020603050405020304" pitchFamily="18" charset="0"/>
            </a:endParaRPr>
          </a:p>
          <a:p>
            <a:pPr marL="0" indent="0">
              <a:lnSpc>
                <a:spcPct val="150000"/>
              </a:lnSpc>
              <a:buNone/>
            </a:pPr>
            <a:r>
              <a:rPr lang="fr-FR" dirty="0" smtClean="0">
                <a:latin typeface="Times New Roman" panose="02020603050405020304" pitchFamily="18" charset="0"/>
                <a:cs typeface="Times New Roman" panose="02020603050405020304" pitchFamily="18" charset="0"/>
              </a:rPr>
              <a:t> </a:t>
            </a:r>
            <a:endParaRPr lang="fr-FR" b="1" dirty="0">
              <a:solidFill>
                <a:srgbClr val="FF0000"/>
              </a:solidFill>
              <a:latin typeface="Times New Roman" panose="02020603050405020304" pitchFamily="18" charset="0"/>
              <a:cs typeface="Times New Roman" panose="02020603050405020304" pitchFamily="18" charset="0"/>
            </a:endParaRPr>
          </a:p>
        </p:txBody>
      </p:sp>
      <p:sp>
        <p:nvSpPr>
          <p:cNvPr id="2" name="Flèche droite 1"/>
          <p:cNvSpPr/>
          <p:nvPr/>
        </p:nvSpPr>
        <p:spPr>
          <a:xfrm>
            <a:off x="4995916" y="2004468"/>
            <a:ext cx="1850065" cy="2126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Rectangle 4"/>
          <p:cNvSpPr/>
          <p:nvPr/>
        </p:nvSpPr>
        <p:spPr>
          <a:xfrm>
            <a:off x="2945138" y="0"/>
            <a:ext cx="6301725" cy="923330"/>
          </a:xfrm>
          <a:prstGeom prst="rect">
            <a:avLst/>
          </a:prstGeom>
          <a:noFill/>
        </p:spPr>
        <p:txBody>
          <a:bodyPr wrap="none" lIns="91440" tIns="45720" rIns="91440" bIns="45720">
            <a:spAutoFit/>
          </a:bodyPr>
          <a:lstStyle/>
          <a:p>
            <a:pPr lvl="0" algn="ctr"/>
            <a:r>
              <a:rPr lang="fr-FR" sz="5400" dirty="0">
                <a:ln w="0"/>
                <a:solidFill>
                  <a:srgbClr val="5B9BD5"/>
                </a:solidFill>
                <a:latin typeface="Times New Roman" panose="02020603050405020304" pitchFamily="18" charset="0"/>
                <a:cs typeface="Times New Roman" panose="02020603050405020304" pitchFamily="18" charset="0"/>
              </a:rPr>
              <a:t> DISCUSSION (</a:t>
            </a:r>
            <a:r>
              <a:rPr lang="fr-FR" sz="5400" dirty="0" smtClean="0">
                <a:ln w="0"/>
                <a:solidFill>
                  <a:srgbClr val="5B9BD5"/>
                </a:solidFill>
                <a:latin typeface="Times New Roman" panose="02020603050405020304" pitchFamily="18" charset="0"/>
                <a:cs typeface="Times New Roman" panose="02020603050405020304" pitchFamily="18" charset="0"/>
              </a:rPr>
              <a:t>4/14)</a:t>
            </a:r>
            <a:endParaRPr lang="fr-FR" sz="5400" dirty="0">
              <a:ln w="0"/>
              <a:solidFill>
                <a:srgbClr val="5B9BD5"/>
              </a:solidFill>
            </a:endParaRPr>
          </a:p>
        </p:txBody>
      </p:sp>
      <p:sp>
        <p:nvSpPr>
          <p:cNvPr id="7" name="Espace réservé du numéro de diapositive 6"/>
          <p:cNvSpPr>
            <a:spLocks noGrp="1"/>
          </p:cNvSpPr>
          <p:nvPr>
            <p:ph type="sldNum" sz="quarter" idx="12"/>
          </p:nvPr>
        </p:nvSpPr>
        <p:spPr/>
        <p:txBody>
          <a:bodyPr/>
          <a:lstStyle/>
          <a:p>
            <a:fld id="{A73C0DA6-39A7-40D0-8487-720F7C064D59}" type="slidenum">
              <a:rPr lang="fr-FR" sz="2800" b="1" smtClean="0"/>
              <a:t>31</a:t>
            </a:fld>
            <a:endParaRPr lang="fr-FR" sz="2800" b="1" dirty="0"/>
          </a:p>
        </p:txBody>
      </p:sp>
    </p:spTree>
    <p:extLst>
      <p:ext uri="{BB962C8B-B14F-4D97-AF65-F5344CB8AC3E}">
        <p14:creationId xmlns:p14="http://schemas.microsoft.com/office/powerpoint/2010/main" val="26699270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0"/>
            <a:ext cx="12192000" cy="5934670"/>
          </a:xfrm>
        </p:spPr>
        <p:txBody>
          <a:bodyPr>
            <a:noAutofit/>
          </a:bodyPr>
          <a:lstStyle/>
          <a:p>
            <a:pPr marL="457200" lvl="1" indent="-457200">
              <a:lnSpc>
                <a:spcPct val="160000"/>
              </a:lnSpc>
              <a:spcBef>
                <a:spcPts val="1000"/>
              </a:spcBef>
              <a:buFont typeface="Wingdings" panose="05000000000000000000" pitchFamily="2" charset="2"/>
              <a:buChar char="v"/>
            </a:pPr>
            <a:r>
              <a:rPr lang="fr-FR" sz="2800" b="1" dirty="0" smtClean="0">
                <a:latin typeface="Times New Roman" panose="02020603050405020304" pitchFamily="18" charset="0"/>
                <a:cs typeface="Times New Roman" panose="02020603050405020304" pitchFamily="18" charset="0"/>
              </a:rPr>
              <a:t> CARACTÉRISTIQUES SOCIODÉMOGRAPHIQUES</a:t>
            </a:r>
          </a:p>
          <a:p>
            <a:pPr marL="0" lvl="1" indent="0">
              <a:lnSpc>
                <a:spcPct val="160000"/>
              </a:lnSpc>
              <a:spcBef>
                <a:spcPts val="1000"/>
              </a:spcBef>
              <a:buNone/>
            </a:pPr>
            <a:r>
              <a:rPr lang="fr-FR" sz="2800" b="1" dirty="0" smtClean="0">
                <a:latin typeface="Times New Roman" panose="02020603050405020304" pitchFamily="18" charset="0"/>
                <a:cs typeface="Times New Roman" panose="02020603050405020304" pitchFamily="18" charset="0"/>
              </a:rPr>
              <a:t>      Ménagères                                                        </a:t>
            </a:r>
            <a:r>
              <a:rPr lang="fr-FR" sz="2800" b="1" dirty="0" smtClean="0">
                <a:solidFill>
                  <a:srgbClr val="FF0000"/>
                </a:solidFill>
                <a:latin typeface="Times New Roman" panose="02020603050405020304" pitchFamily="18" charset="0"/>
                <a:cs typeface="Times New Roman" panose="02020603050405020304" pitchFamily="18" charset="0"/>
              </a:rPr>
              <a:t>71%</a:t>
            </a:r>
          </a:p>
          <a:p>
            <a:pPr marL="0" lvl="1" indent="0">
              <a:lnSpc>
                <a:spcPct val="160000"/>
              </a:lnSpc>
              <a:spcBef>
                <a:spcPts val="1000"/>
              </a:spcBef>
              <a:buNone/>
            </a:pPr>
            <a:r>
              <a:rPr lang="fr-FR" sz="2800" b="1" dirty="0">
                <a:solidFill>
                  <a:srgbClr val="FF0000"/>
                </a:solidFill>
                <a:latin typeface="Times New Roman" panose="02020603050405020304" pitchFamily="18" charset="0"/>
                <a:cs typeface="Times New Roman" panose="02020603050405020304" pitchFamily="18" charset="0"/>
              </a:rPr>
              <a:t> </a:t>
            </a:r>
            <a:r>
              <a:rPr lang="fr-FR" sz="2800" b="1" dirty="0" smtClean="0">
                <a:solidFill>
                  <a:srgbClr val="FF0000"/>
                </a:solidFill>
                <a:latin typeface="Times New Roman" panose="02020603050405020304" pitchFamily="18" charset="0"/>
                <a:cs typeface="Times New Roman" panose="02020603050405020304" pitchFamily="18" charset="0"/>
              </a:rPr>
              <a:t>     ≈  </a:t>
            </a:r>
            <a:r>
              <a:rPr lang="fr-FR" sz="2800" dirty="0" smtClean="0">
                <a:latin typeface="Times New Roman" panose="02020603050405020304" pitchFamily="18" charset="0"/>
                <a:cs typeface="Times New Roman" panose="02020603050405020304" pitchFamily="18" charset="0"/>
              </a:rPr>
              <a:t>Idi </a:t>
            </a:r>
            <a:r>
              <a:rPr lang="fr-FR" sz="2800" dirty="0">
                <a:latin typeface="Times New Roman" panose="02020603050405020304" pitchFamily="18" charset="0"/>
                <a:cs typeface="Times New Roman" panose="02020603050405020304" pitchFamily="18" charset="0"/>
              </a:rPr>
              <a:t>N. et </a:t>
            </a:r>
            <a:r>
              <a:rPr lang="fr-FR" sz="2800" dirty="0" smtClean="0">
                <a:latin typeface="Times New Roman" panose="02020603050405020304" pitchFamily="18" charset="0"/>
                <a:cs typeface="Times New Roman" panose="02020603050405020304" pitchFamily="18" charset="0"/>
              </a:rPr>
              <a:t>al. [NIAMEY </a:t>
            </a:r>
            <a:r>
              <a:rPr lang="fr-FR" sz="2800" dirty="0">
                <a:latin typeface="Times New Roman" panose="02020603050405020304" pitchFamily="18" charset="0"/>
                <a:cs typeface="Times New Roman" panose="02020603050405020304" pitchFamily="18" charset="0"/>
              </a:rPr>
              <a:t>,</a:t>
            </a:r>
            <a:r>
              <a:rPr lang="fr-FR" sz="2800" dirty="0" smtClean="0">
                <a:latin typeface="Times New Roman" panose="02020603050405020304" pitchFamily="18" charset="0"/>
                <a:cs typeface="Times New Roman" panose="02020603050405020304" pitchFamily="18" charset="0"/>
              </a:rPr>
              <a:t> </a:t>
            </a:r>
            <a:r>
              <a:rPr lang="fr-FR" sz="2800" dirty="0">
                <a:latin typeface="Times New Roman" panose="02020603050405020304" pitchFamily="18" charset="0"/>
                <a:cs typeface="Times New Roman" panose="02020603050405020304" pitchFamily="18" charset="0"/>
              </a:rPr>
              <a:t>2013</a:t>
            </a:r>
            <a:r>
              <a:rPr lang="fr-FR" sz="2800" dirty="0" smtClean="0">
                <a:latin typeface="Times New Roman" panose="02020603050405020304" pitchFamily="18" charset="0"/>
                <a:cs typeface="Times New Roman" panose="02020603050405020304" pitchFamily="18" charset="0"/>
              </a:rPr>
              <a:t>]                  </a:t>
            </a:r>
            <a:r>
              <a:rPr lang="fr-FR" sz="2800" b="1" dirty="0" smtClean="0">
                <a:latin typeface="Times New Roman" panose="02020603050405020304" pitchFamily="18" charset="0"/>
                <a:cs typeface="Times New Roman" panose="02020603050405020304" pitchFamily="18" charset="0"/>
              </a:rPr>
              <a:t>:</a:t>
            </a:r>
            <a:r>
              <a:rPr lang="fr-FR" sz="2800" b="1" dirty="0" smtClean="0">
                <a:solidFill>
                  <a:srgbClr val="FF0000"/>
                </a:solidFill>
                <a:latin typeface="Times New Roman" panose="02020603050405020304" pitchFamily="18" charset="0"/>
                <a:cs typeface="Times New Roman" panose="02020603050405020304" pitchFamily="18" charset="0"/>
              </a:rPr>
              <a:t>   </a:t>
            </a:r>
            <a:r>
              <a:rPr lang="fr-FR" sz="2800" b="1" dirty="0">
                <a:solidFill>
                  <a:srgbClr val="FF0000"/>
                </a:solidFill>
                <a:latin typeface="Times New Roman" panose="02020603050405020304" pitchFamily="18" charset="0"/>
                <a:cs typeface="Times New Roman" panose="02020603050405020304" pitchFamily="18" charset="0"/>
              </a:rPr>
              <a:t>71,3%</a:t>
            </a:r>
            <a:endParaRPr lang="fr-FR" sz="2800" b="1" dirty="0" smtClean="0">
              <a:solidFill>
                <a:srgbClr val="FF0000"/>
              </a:solidFill>
              <a:latin typeface="Times New Roman" panose="02020603050405020304" pitchFamily="18" charset="0"/>
              <a:cs typeface="Times New Roman" panose="02020603050405020304" pitchFamily="18" charset="0"/>
            </a:endParaRPr>
          </a:p>
          <a:p>
            <a:pPr marL="0" lvl="1" indent="0">
              <a:lnSpc>
                <a:spcPct val="160000"/>
              </a:lnSpc>
              <a:spcBef>
                <a:spcPts val="1000"/>
              </a:spcBef>
              <a:buNone/>
            </a:pPr>
            <a:r>
              <a:rPr lang="fr-FR" sz="2800" b="1" dirty="0" smtClean="0">
                <a:solidFill>
                  <a:srgbClr val="FF0000"/>
                </a:solidFill>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Atade S. R. et al. [TANGUIETA , 2019]   :   </a:t>
            </a:r>
            <a:r>
              <a:rPr lang="fr-FR" sz="2800" b="1" dirty="0" smtClean="0">
                <a:solidFill>
                  <a:srgbClr val="FF0000"/>
                </a:solidFill>
                <a:latin typeface="Times New Roman" panose="02020603050405020304" pitchFamily="18" charset="0"/>
                <a:cs typeface="Times New Roman" panose="02020603050405020304" pitchFamily="18" charset="0"/>
              </a:rPr>
              <a:t>72,1%</a:t>
            </a:r>
            <a:r>
              <a:rPr lang="fr-FR" sz="2800" dirty="0" smtClean="0">
                <a:latin typeface="Times New Roman" panose="02020603050405020304" pitchFamily="18" charset="0"/>
                <a:cs typeface="Times New Roman" panose="02020603050405020304" pitchFamily="18" charset="0"/>
              </a:rPr>
              <a:t>. </a:t>
            </a:r>
            <a:endParaRPr lang="fr-FR" sz="2800" dirty="0">
              <a:latin typeface="Times New Roman" panose="02020603050405020304" pitchFamily="18" charset="0"/>
              <a:cs typeface="Times New Roman" panose="02020603050405020304" pitchFamily="18" charset="0"/>
            </a:endParaRPr>
          </a:p>
          <a:p>
            <a:pPr marL="0" lvl="1" indent="0">
              <a:lnSpc>
                <a:spcPct val="160000"/>
              </a:lnSpc>
              <a:spcBef>
                <a:spcPts val="1000"/>
              </a:spcBef>
              <a:buNone/>
            </a:pPr>
            <a:r>
              <a:rPr lang="fr-FR" sz="2800" i="1" dirty="0">
                <a:solidFill>
                  <a:srgbClr val="0070C0"/>
                </a:solidFill>
                <a:latin typeface="Times New Roman" panose="02020603050405020304" pitchFamily="18" charset="0"/>
                <a:cs typeface="Times New Roman" panose="02020603050405020304" pitchFamily="18" charset="0"/>
              </a:rPr>
              <a:t> </a:t>
            </a:r>
            <a:r>
              <a:rPr lang="fr-FR" sz="2800" i="1" dirty="0" smtClean="0">
                <a:solidFill>
                  <a:srgbClr val="0070C0"/>
                </a:solidFill>
                <a:latin typeface="Times New Roman" panose="02020603050405020304" pitchFamily="18" charset="0"/>
                <a:cs typeface="Times New Roman" panose="02020603050405020304" pitchFamily="18" charset="0"/>
              </a:rPr>
              <a:t>     Les ménagères catégorie </a:t>
            </a:r>
            <a:r>
              <a:rPr lang="fr-FR" sz="2800" i="1" dirty="0">
                <a:solidFill>
                  <a:srgbClr val="0070C0"/>
                </a:solidFill>
                <a:latin typeface="Times New Roman" panose="02020603050405020304" pitchFamily="18" charset="0"/>
                <a:cs typeface="Times New Roman" panose="02020603050405020304" pitchFamily="18" charset="0"/>
              </a:rPr>
              <a:t>socioéconomique à revenu faible ou inexistante.</a:t>
            </a:r>
            <a:r>
              <a:rPr lang="fr-FR" sz="2800" b="1" dirty="0"/>
              <a:t> </a:t>
            </a:r>
          </a:p>
          <a:p>
            <a:pPr marL="0" lvl="1" indent="0">
              <a:lnSpc>
                <a:spcPct val="160000"/>
              </a:lnSpc>
              <a:spcBef>
                <a:spcPts val="1000"/>
              </a:spcBef>
              <a:buNone/>
            </a:pPr>
            <a:endParaRPr lang="fr-FR" sz="2800" b="1" dirty="0" smtClean="0">
              <a:solidFill>
                <a:srgbClr val="FF0000"/>
              </a:solidFill>
              <a:latin typeface="Times New Roman" panose="02020603050405020304" pitchFamily="18" charset="0"/>
              <a:cs typeface="Times New Roman" panose="02020603050405020304" pitchFamily="18" charset="0"/>
            </a:endParaRPr>
          </a:p>
          <a:p>
            <a:pPr marL="0" lvl="1" indent="0">
              <a:spcBef>
                <a:spcPts val="1000"/>
              </a:spcBef>
              <a:buNone/>
            </a:pPr>
            <a:r>
              <a:rPr lang="fr-FR" sz="2800" b="1" dirty="0">
                <a:solidFill>
                  <a:srgbClr val="FF0000"/>
                </a:solidFill>
                <a:latin typeface="Times New Roman" panose="02020603050405020304" pitchFamily="18" charset="0"/>
                <a:cs typeface="Times New Roman" panose="02020603050405020304" pitchFamily="18" charset="0"/>
              </a:rPr>
              <a:t> </a:t>
            </a:r>
            <a:r>
              <a:rPr lang="fr-FR" sz="2800" b="1" dirty="0" smtClean="0">
                <a:solidFill>
                  <a:srgbClr val="FF0000"/>
                </a:solidFill>
                <a:latin typeface="Times New Roman" panose="02020603050405020304" pitchFamily="18" charset="0"/>
                <a:cs typeface="Times New Roman" panose="02020603050405020304" pitchFamily="18" charset="0"/>
              </a:rPr>
              <a:t>     </a:t>
            </a:r>
            <a:endParaRPr lang="fr-FR" sz="2800" b="1" dirty="0">
              <a:solidFill>
                <a:srgbClr val="FF0000"/>
              </a:solidFill>
              <a:latin typeface="Times New Roman" panose="02020603050405020304" pitchFamily="18" charset="0"/>
              <a:cs typeface="Times New Roman" panose="02020603050405020304" pitchFamily="18" charset="0"/>
            </a:endParaRPr>
          </a:p>
          <a:p>
            <a:pPr marL="0" indent="0">
              <a:buNone/>
            </a:pPr>
            <a:endParaRPr lang="fr-FR" dirty="0">
              <a:latin typeface="Times New Roman" panose="02020603050405020304" pitchFamily="18" charset="0"/>
              <a:cs typeface="Times New Roman" panose="02020603050405020304" pitchFamily="18" charset="0"/>
            </a:endParaRPr>
          </a:p>
        </p:txBody>
      </p:sp>
      <p:sp>
        <p:nvSpPr>
          <p:cNvPr id="4" name="Flèche droite 3"/>
          <p:cNvSpPr/>
          <p:nvPr/>
        </p:nvSpPr>
        <p:spPr>
          <a:xfrm>
            <a:off x="2612065" y="2097850"/>
            <a:ext cx="3636335" cy="1913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Rectangle 5"/>
          <p:cNvSpPr/>
          <p:nvPr/>
        </p:nvSpPr>
        <p:spPr>
          <a:xfrm>
            <a:off x="2945138" y="0"/>
            <a:ext cx="6301725" cy="923330"/>
          </a:xfrm>
          <a:prstGeom prst="rect">
            <a:avLst/>
          </a:prstGeom>
          <a:noFill/>
        </p:spPr>
        <p:txBody>
          <a:bodyPr wrap="none" lIns="91440" tIns="45720" rIns="91440" bIns="45720">
            <a:spAutoFit/>
          </a:bodyPr>
          <a:lstStyle/>
          <a:p>
            <a:pPr algn="ctr"/>
            <a:r>
              <a:rPr lang="fr-FR" sz="5400" dirty="0">
                <a:ln w="0"/>
                <a:solidFill>
                  <a:srgbClr val="5B9BD5"/>
                </a:solidFill>
                <a:latin typeface="Times New Roman" panose="02020603050405020304" pitchFamily="18" charset="0"/>
                <a:cs typeface="Times New Roman" panose="02020603050405020304" pitchFamily="18" charset="0"/>
              </a:rPr>
              <a:t> DISCUSSION (</a:t>
            </a:r>
            <a:r>
              <a:rPr lang="fr-FR" sz="5400" dirty="0" smtClean="0">
                <a:ln w="0"/>
                <a:solidFill>
                  <a:srgbClr val="5B9BD5"/>
                </a:solidFill>
                <a:latin typeface="Times New Roman" panose="02020603050405020304" pitchFamily="18" charset="0"/>
                <a:cs typeface="Times New Roman" panose="02020603050405020304" pitchFamily="18" charset="0"/>
              </a:rPr>
              <a:t>5/14)</a:t>
            </a:r>
            <a:endParaRPr lang="fr-FR" sz="5400" dirty="0">
              <a:ln w="0"/>
              <a:solidFill>
                <a:schemeClr val="accent1"/>
              </a:solidFill>
            </a:endParaRPr>
          </a:p>
        </p:txBody>
      </p:sp>
      <p:sp>
        <p:nvSpPr>
          <p:cNvPr id="7" name="Espace réservé du numéro de diapositive 6"/>
          <p:cNvSpPr>
            <a:spLocks noGrp="1"/>
          </p:cNvSpPr>
          <p:nvPr>
            <p:ph type="sldNum" sz="quarter" idx="12"/>
          </p:nvPr>
        </p:nvSpPr>
        <p:spPr/>
        <p:txBody>
          <a:bodyPr/>
          <a:lstStyle/>
          <a:p>
            <a:fld id="{A73C0DA6-39A7-40D0-8487-720F7C064D59}" type="slidenum">
              <a:rPr lang="fr-FR" sz="2800" b="1" smtClean="0"/>
              <a:t>32</a:t>
            </a:fld>
            <a:endParaRPr lang="fr-FR" b="1" dirty="0"/>
          </a:p>
        </p:txBody>
      </p:sp>
    </p:spTree>
    <p:extLst>
      <p:ext uri="{BB962C8B-B14F-4D97-AF65-F5344CB8AC3E}">
        <p14:creationId xmlns:p14="http://schemas.microsoft.com/office/powerpoint/2010/main" val="26134416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0"/>
            <a:ext cx="12192000" cy="5934670"/>
          </a:xfrm>
        </p:spPr>
        <p:txBody>
          <a:bodyPr>
            <a:normAutofit/>
          </a:bodyPr>
          <a:lstStyle/>
          <a:p>
            <a:pPr marL="228600" lvl="1">
              <a:lnSpc>
                <a:spcPct val="150000"/>
              </a:lnSpc>
              <a:spcBef>
                <a:spcPts val="1000"/>
              </a:spcBef>
              <a:buFont typeface="Wingdings" panose="05000000000000000000" pitchFamily="2" charset="2"/>
              <a:buChar char="v"/>
            </a:pPr>
            <a:r>
              <a:rPr lang="fr-FR" sz="2800" dirty="0" smtClean="0">
                <a:latin typeface="Times New Roman" panose="02020603050405020304" pitchFamily="18" charset="0"/>
                <a:cs typeface="Times New Roman" panose="02020603050405020304" pitchFamily="18" charset="0"/>
              </a:rPr>
              <a:t>  </a:t>
            </a:r>
            <a:r>
              <a:rPr lang="fr-FR" sz="2800" b="1" dirty="0" smtClean="0">
                <a:latin typeface="Times New Roman" panose="02020603050405020304" pitchFamily="18" charset="0"/>
                <a:cs typeface="Times New Roman" panose="02020603050405020304" pitchFamily="18" charset="0"/>
              </a:rPr>
              <a:t>CARACTÉRISTIQUES SOCIODÉMOGRAPHIQUES</a:t>
            </a:r>
          </a:p>
          <a:p>
            <a:pPr marL="0" indent="0">
              <a:lnSpc>
                <a:spcPct val="150000"/>
              </a:lnSpc>
              <a:buNone/>
            </a:pPr>
            <a:r>
              <a:rPr lang="fr-FR"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Provenance</a:t>
            </a:r>
            <a:r>
              <a:rPr lang="fr-FR" dirty="0" smtClean="0">
                <a:latin typeface="Times New Roman" panose="02020603050405020304" pitchFamily="18" charset="0"/>
                <a:cs typeface="Times New Roman" panose="02020603050405020304" pitchFamily="18" charset="0"/>
              </a:rPr>
              <a:t> :   Ouagadougou                                </a:t>
            </a:r>
            <a:r>
              <a:rPr lang="fr-FR" b="1" dirty="0" smtClean="0">
                <a:solidFill>
                  <a:srgbClr val="FF0000"/>
                </a:solidFill>
                <a:latin typeface="Times New Roman" panose="02020603050405020304" pitchFamily="18" charset="0"/>
                <a:cs typeface="Times New Roman" panose="02020603050405020304" pitchFamily="18" charset="0"/>
              </a:rPr>
              <a:t>51,1 %</a:t>
            </a:r>
          </a:p>
          <a:p>
            <a:pPr marL="0" indent="0">
              <a:lnSpc>
                <a:spcPct val="150000"/>
              </a:lnSpc>
              <a:buNone/>
            </a:pPr>
            <a:r>
              <a:rPr lang="fr-FR" b="1" dirty="0" smtClean="0">
                <a:solidFill>
                  <a:srgbClr val="FF0000"/>
                </a:solidFill>
                <a:latin typeface="Times New Roman" panose="02020603050405020304" pitchFamily="18" charset="0"/>
                <a:cs typeface="Times New Roman" panose="02020603050405020304" pitchFamily="18" charset="0"/>
              </a:rPr>
              <a:t>      ≈ </a:t>
            </a:r>
            <a:r>
              <a:rPr lang="fr-FR" dirty="0">
                <a:latin typeface="Times New Roman" panose="02020603050405020304" pitchFamily="18" charset="0"/>
                <a:cs typeface="Times New Roman" panose="02020603050405020304" pitchFamily="18" charset="0"/>
              </a:rPr>
              <a:t>Kain D. et al. [</a:t>
            </a:r>
            <a:r>
              <a:rPr lang="fr-FR" dirty="0" smtClean="0">
                <a:latin typeface="Times New Roman" panose="02020603050405020304" pitchFamily="18" charset="0"/>
                <a:cs typeface="Times New Roman" panose="02020603050405020304" pitchFamily="18" charset="0"/>
              </a:rPr>
              <a:t>OUAGA </a:t>
            </a:r>
            <a:r>
              <a:rPr lang="fr-FR" dirty="0">
                <a:latin typeface="Times New Roman" panose="02020603050405020304" pitchFamily="18" charset="0"/>
                <a:cs typeface="Times New Roman" panose="02020603050405020304" pitchFamily="18" charset="0"/>
              </a:rPr>
              <a:t>; 2012</a:t>
            </a:r>
            <a:r>
              <a:rPr lang="fr-FR" dirty="0" smtClean="0">
                <a:latin typeface="Times New Roman" panose="02020603050405020304" pitchFamily="18" charset="0"/>
                <a:cs typeface="Times New Roman" panose="02020603050405020304" pitchFamily="18" charset="0"/>
              </a:rPr>
              <a:t>]                        : </a:t>
            </a:r>
            <a:r>
              <a:rPr lang="fr-FR" b="1" dirty="0" smtClean="0">
                <a:solidFill>
                  <a:srgbClr val="FF0000"/>
                </a:solidFill>
                <a:latin typeface="Times New Roman" panose="02020603050405020304" pitchFamily="18" charset="0"/>
                <a:cs typeface="Times New Roman" panose="02020603050405020304" pitchFamily="18" charset="0"/>
              </a:rPr>
              <a:t>60,3 %</a:t>
            </a:r>
          </a:p>
          <a:p>
            <a:pPr marL="0" indent="0">
              <a:lnSpc>
                <a:spcPct val="150000"/>
              </a:lnSpc>
              <a:buNone/>
            </a:pPr>
            <a:r>
              <a:rPr lang="fr-FR" i="1" dirty="0">
                <a:solidFill>
                  <a:srgbClr val="0070C0"/>
                </a:solidFill>
                <a:latin typeface="Times New Roman" panose="02020603050405020304" pitchFamily="18" charset="0"/>
                <a:cs typeface="Times New Roman" panose="02020603050405020304" pitchFamily="18" charset="0"/>
              </a:rPr>
              <a:t> </a:t>
            </a:r>
            <a:r>
              <a:rPr lang="fr-FR" i="1" dirty="0" smtClean="0">
                <a:solidFill>
                  <a:srgbClr val="0070C0"/>
                </a:solidFill>
                <a:latin typeface="Times New Roman" panose="02020603050405020304" pitchFamily="18" charset="0"/>
                <a:cs typeface="Times New Roman" panose="02020603050405020304" pitchFamily="18" charset="0"/>
              </a:rPr>
              <a:t>                      Bonne effectivité de la gratuité </a:t>
            </a:r>
            <a:endParaRPr lang="fr-FR" i="1" dirty="0">
              <a:solidFill>
                <a:srgbClr val="0070C0"/>
              </a:solidFill>
              <a:latin typeface="Times New Roman" panose="02020603050405020304" pitchFamily="18" charset="0"/>
              <a:cs typeface="Times New Roman" panose="02020603050405020304" pitchFamily="18" charset="0"/>
            </a:endParaRPr>
          </a:p>
        </p:txBody>
      </p:sp>
      <p:sp>
        <p:nvSpPr>
          <p:cNvPr id="4" name="Flèche droite 3"/>
          <p:cNvSpPr/>
          <p:nvPr/>
        </p:nvSpPr>
        <p:spPr>
          <a:xfrm>
            <a:off x="4985821" y="1933627"/>
            <a:ext cx="2220356" cy="2279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Rectangle 4"/>
          <p:cNvSpPr/>
          <p:nvPr/>
        </p:nvSpPr>
        <p:spPr>
          <a:xfrm>
            <a:off x="2945137" y="0"/>
            <a:ext cx="6301725" cy="923330"/>
          </a:xfrm>
          <a:prstGeom prst="rect">
            <a:avLst/>
          </a:prstGeom>
          <a:noFill/>
        </p:spPr>
        <p:txBody>
          <a:bodyPr wrap="none" lIns="91440" tIns="45720" rIns="91440" bIns="45720">
            <a:spAutoFit/>
          </a:bodyPr>
          <a:lstStyle/>
          <a:p>
            <a:pPr algn="ctr"/>
            <a:r>
              <a:rPr lang="fr-FR" sz="5400" dirty="0">
                <a:ln w="0"/>
                <a:solidFill>
                  <a:srgbClr val="5B9BD5"/>
                </a:solidFill>
                <a:latin typeface="Times New Roman" panose="02020603050405020304" pitchFamily="18" charset="0"/>
                <a:cs typeface="Times New Roman" panose="02020603050405020304" pitchFamily="18" charset="0"/>
              </a:rPr>
              <a:t> </a:t>
            </a:r>
            <a:r>
              <a:rPr lang="fr-FR" sz="5400" dirty="0" smtClean="0">
                <a:ln w="0"/>
                <a:solidFill>
                  <a:srgbClr val="5B9BD5"/>
                </a:solidFill>
                <a:latin typeface="Times New Roman" panose="02020603050405020304" pitchFamily="18" charset="0"/>
                <a:cs typeface="Times New Roman" panose="02020603050405020304" pitchFamily="18" charset="0"/>
              </a:rPr>
              <a:t>DISCUSSION (6/14)</a:t>
            </a:r>
            <a:endParaRPr lang="fr-FR" sz="5400" b="0" cap="none" spc="0" dirty="0">
              <a:ln w="0"/>
              <a:solidFill>
                <a:schemeClr val="tx1"/>
              </a:solidFill>
            </a:endParaRPr>
          </a:p>
        </p:txBody>
      </p:sp>
      <p:sp>
        <p:nvSpPr>
          <p:cNvPr id="7" name="Espace réservé du numéro de diapositive 6"/>
          <p:cNvSpPr>
            <a:spLocks noGrp="1"/>
          </p:cNvSpPr>
          <p:nvPr>
            <p:ph type="sldNum" sz="quarter" idx="12"/>
          </p:nvPr>
        </p:nvSpPr>
        <p:spPr/>
        <p:txBody>
          <a:bodyPr/>
          <a:lstStyle/>
          <a:p>
            <a:fld id="{A73C0DA6-39A7-40D0-8487-720F7C064D59}" type="slidenum">
              <a:rPr lang="fr-FR" sz="2800" b="1" smtClean="0"/>
              <a:t>33</a:t>
            </a:fld>
            <a:endParaRPr lang="fr-FR" sz="2800" b="1" dirty="0"/>
          </a:p>
        </p:txBody>
      </p:sp>
    </p:spTree>
    <p:extLst>
      <p:ext uri="{BB962C8B-B14F-4D97-AF65-F5344CB8AC3E}">
        <p14:creationId xmlns:p14="http://schemas.microsoft.com/office/powerpoint/2010/main" val="28139976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1"/>
            <a:ext cx="12192000" cy="5934670"/>
          </a:xfrm>
        </p:spPr>
        <p:txBody>
          <a:bodyPr>
            <a:normAutofit/>
          </a:bodyPr>
          <a:lstStyle/>
          <a:p>
            <a:pPr marL="228600" lvl="1">
              <a:lnSpc>
                <a:spcPct val="150000"/>
              </a:lnSpc>
              <a:spcBef>
                <a:spcPts val="1000"/>
              </a:spcBef>
              <a:buFont typeface="Wingdings" panose="05000000000000000000" pitchFamily="2" charset="2"/>
              <a:buChar char="v"/>
            </a:pPr>
            <a:r>
              <a:rPr lang="fr-FR" sz="2800" dirty="0" smtClean="0">
                <a:latin typeface="Times New Roman" panose="02020603050405020304" pitchFamily="18" charset="0"/>
                <a:cs typeface="Times New Roman" panose="02020603050405020304" pitchFamily="18" charset="0"/>
              </a:rPr>
              <a:t>  </a:t>
            </a:r>
            <a:r>
              <a:rPr lang="fr-FR" sz="2800" b="1" dirty="0" smtClean="0">
                <a:latin typeface="Times New Roman" panose="02020603050405020304" pitchFamily="18" charset="0"/>
                <a:cs typeface="Times New Roman" panose="02020603050405020304" pitchFamily="18" charset="0"/>
              </a:rPr>
              <a:t>CARACTÉRISTIQUES SOCIODÉMOGRAPHIQUES</a:t>
            </a:r>
          </a:p>
          <a:p>
            <a:pPr marL="0" indent="0">
              <a:lnSpc>
                <a:spcPct val="150000"/>
              </a:lnSpc>
              <a:buNone/>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Parité </a:t>
            </a:r>
            <a:r>
              <a:rPr lang="fr-FR" dirty="0" smtClean="0">
                <a:latin typeface="Times New Roman" panose="02020603050405020304" pitchFamily="18" charset="0"/>
                <a:cs typeface="Times New Roman" panose="02020603050405020304" pitchFamily="18" charset="0"/>
              </a:rPr>
              <a:t>:   Nullipares                                        </a:t>
            </a:r>
            <a:r>
              <a:rPr lang="fr-FR" b="1" dirty="0" smtClean="0">
                <a:solidFill>
                  <a:srgbClr val="FF0000"/>
                </a:solidFill>
                <a:latin typeface="Times New Roman" panose="02020603050405020304" pitchFamily="18" charset="0"/>
                <a:cs typeface="Times New Roman" panose="02020603050405020304" pitchFamily="18" charset="0"/>
              </a:rPr>
              <a:t>25,6 %</a:t>
            </a:r>
          </a:p>
          <a:p>
            <a:pPr marL="0" indent="0">
              <a:lnSpc>
                <a:spcPct val="150000"/>
              </a:lnSpc>
              <a:buNone/>
            </a:pPr>
            <a:r>
              <a:rPr lang="fr-FR" dirty="0" smtClean="0">
                <a:solidFill>
                  <a:srgbClr val="FF0000"/>
                </a:solidFill>
                <a:latin typeface="Times New Roman" panose="02020603050405020304" pitchFamily="18" charset="0"/>
                <a:cs typeface="Times New Roman" panose="02020603050405020304" pitchFamily="18" charset="0"/>
              </a:rPr>
              <a:t>     </a:t>
            </a:r>
            <a:r>
              <a:rPr lang="fr-FR" b="1" dirty="0" smtClean="0">
                <a:solidFill>
                  <a:srgbClr val="FF0000"/>
                </a:solidFill>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Camara M. K. et </a:t>
            </a:r>
            <a:r>
              <a:rPr lang="fr-FR" dirty="0" smtClean="0">
                <a:latin typeface="Times New Roman" panose="02020603050405020304" pitchFamily="18" charset="0"/>
                <a:cs typeface="Times New Roman" panose="02020603050405020304" pitchFamily="18" charset="0"/>
              </a:rPr>
              <a:t>al. [ CONAKRY, 2019] </a:t>
            </a:r>
            <a:r>
              <a:rPr lang="fr-FR" b="1" dirty="0" smtClean="0">
                <a:latin typeface="Times New Roman" panose="02020603050405020304" pitchFamily="18" charset="0"/>
                <a:cs typeface="Times New Roman" panose="02020603050405020304" pitchFamily="18" charset="0"/>
              </a:rPr>
              <a:t>: </a:t>
            </a:r>
            <a:r>
              <a:rPr lang="fr-FR" b="1" dirty="0" smtClean="0">
                <a:solidFill>
                  <a:srgbClr val="FF0000"/>
                </a:solidFill>
                <a:latin typeface="Times New Roman" panose="02020603050405020304" pitchFamily="18" charset="0"/>
                <a:cs typeface="Times New Roman" panose="02020603050405020304" pitchFamily="18" charset="0"/>
              </a:rPr>
              <a:t>30,4 %</a:t>
            </a:r>
          </a:p>
          <a:p>
            <a:pPr marL="0" indent="0" algn="ctr">
              <a:lnSpc>
                <a:spcPct val="150000"/>
              </a:lnSpc>
              <a:buNone/>
            </a:pPr>
            <a:r>
              <a:rPr lang="fr-FR" i="1" dirty="0" smtClean="0">
                <a:solidFill>
                  <a:srgbClr val="0070C0"/>
                </a:solidFill>
                <a:latin typeface="Times New Roman" panose="02020603050405020304" pitchFamily="18" charset="0"/>
                <a:cs typeface="Times New Roman" panose="02020603050405020304" pitchFamily="18" charset="0"/>
              </a:rPr>
              <a:t>La période gravido-pueperale peut avoir aussi des risques</a:t>
            </a:r>
          </a:p>
        </p:txBody>
      </p:sp>
      <p:sp>
        <p:nvSpPr>
          <p:cNvPr id="4" name="Flèche droite 3"/>
          <p:cNvSpPr/>
          <p:nvPr/>
        </p:nvSpPr>
        <p:spPr>
          <a:xfrm>
            <a:off x="3797153" y="1986767"/>
            <a:ext cx="2470298" cy="2230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Rectangle 5"/>
          <p:cNvSpPr/>
          <p:nvPr/>
        </p:nvSpPr>
        <p:spPr>
          <a:xfrm>
            <a:off x="2945137" y="0"/>
            <a:ext cx="6301725" cy="923330"/>
          </a:xfrm>
          <a:prstGeom prst="rect">
            <a:avLst/>
          </a:prstGeom>
          <a:noFill/>
        </p:spPr>
        <p:txBody>
          <a:bodyPr wrap="none" lIns="91440" tIns="45720" rIns="91440" bIns="45720">
            <a:spAutoFit/>
          </a:bodyPr>
          <a:lstStyle/>
          <a:p>
            <a:pPr algn="ctr"/>
            <a:r>
              <a:rPr lang="fr-FR" sz="5400" dirty="0">
                <a:ln w="0"/>
                <a:solidFill>
                  <a:srgbClr val="5B9BD5"/>
                </a:solidFill>
                <a:latin typeface="Times New Roman" panose="02020603050405020304" pitchFamily="18" charset="0"/>
                <a:cs typeface="Times New Roman" panose="02020603050405020304" pitchFamily="18" charset="0"/>
              </a:rPr>
              <a:t> DISCUSSION </a:t>
            </a:r>
            <a:r>
              <a:rPr lang="fr-FR" sz="5400" dirty="0" smtClean="0">
                <a:ln w="0"/>
                <a:solidFill>
                  <a:srgbClr val="5B9BD5"/>
                </a:solidFill>
                <a:latin typeface="Times New Roman" panose="02020603050405020304" pitchFamily="18" charset="0"/>
                <a:cs typeface="Times New Roman" panose="02020603050405020304" pitchFamily="18" charset="0"/>
              </a:rPr>
              <a:t>(7/14)</a:t>
            </a:r>
            <a:endParaRPr lang="fr-FR" sz="5400" b="0" cap="none" spc="0" dirty="0">
              <a:ln w="0"/>
              <a:solidFill>
                <a:schemeClr val="accent1"/>
              </a:solidFill>
            </a:endParaRPr>
          </a:p>
        </p:txBody>
      </p:sp>
      <p:sp>
        <p:nvSpPr>
          <p:cNvPr id="8" name="Espace réservé du numéro de diapositive 7"/>
          <p:cNvSpPr>
            <a:spLocks noGrp="1"/>
          </p:cNvSpPr>
          <p:nvPr>
            <p:ph type="sldNum" sz="quarter" idx="12"/>
          </p:nvPr>
        </p:nvSpPr>
        <p:spPr/>
        <p:txBody>
          <a:bodyPr/>
          <a:lstStyle/>
          <a:p>
            <a:fld id="{A73C0DA6-39A7-40D0-8487-720F7C064D59}" type="slidenum">
              <a:rPr lang="fr-FR" sz="2800" b="1" smtClean="0"/>
              <a:t>34</a:t>
            </a:fld>
            <a:endParaRPr lang="fr-FR" sz="2800" b="1" dirty="0"/>
          </a:p>
        </p:txBody>
      </p:sp>
    </p:spTree>
    <p:extLst>
      <p:ext uri="{BB962C8B-B14F-4D97-AF65-F5344CB8AC3E}">
        <p14:creationId xmlns:p14="http://schemas.microsoft.com/office/powerpoint/2010/main" val="35101179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0"/>
            <a:ext cx="12192000" cy="5934670"/>
          </a:xfrm>
        </p:spPr>
        <p:txBody>
          <a:bodyPr>
            <a:normAutofit/>
          </a:bodyPr>
          <a:lstStyle/>
          <a:p>
            <a:pPr marL="228600" lvl="1">
              <a:lnSpc>
                <a:spcPct val="150000"/>
              </a:lnSpc>
              <a:spcBef>
                <a:spcPts val="1000"/>
              </a:spcBef>
              <a:buFont typeface="Wingdings" panose="05000000000000000000" pitchFamily="2" charset="2"/>
              <a:buChar char="v"/>
            </a:pPr>
            <a:r>
              <a:rPr lang="fr-FR" sz="2800" dirty="0" smtClean="0">
                <a:latin typeface="Times New Roman" panose="02020603050405020304" pitchFamily="18" charset="0"/>
                <a:cs typeface="Times New Roman" panose="02020603050405020304" pitchFamily="18" charset="0"/>
              </a:rPr>
              <a:t>  </a:t>
            </a:r>
            <a:r>
              <a:rPr lang="fr-FR" sz="2800" b="1" dirty="0" smtClean="0">
                <a:latin typeface="Times New Roman" panose="02020603050405020304" pitchFamily="18" charset="0"/>
                <a:cs typeface="Times New Roman" panose="02020603050405020304" pitchFamily="18" charset="0"/>
              </a:rPr>
              <a:t>ASPECTS CLINIQUES</a:t>
            </a:r>
            <a:endParaRPr lang="fr-FR" sz="2800" dirty="0" smtClean="0">
              <a:latin typeface="Times New Roman" panose="02020603050405020304" pitchFamily="18" charset="0"/>
              <a:cs typeface="Times New Roman" panose="02020603050405020304" pitchFamily="18" charset="0"/>
            </a:endParaRPr>
          </a:p>
          <a:p>
            <a:pPr marL="0" lvl="1" indent="0">
              <a:lnSpc>
                <a:spcPct val="150000"/>
              </a:lnSpc>
              <a:spcBef>
                <a:spcPts val="1000"/>
              </a:spcBef>
              <a:buNone/>
            </a:pPr>
            <a:r>
              <a:rPr lang="fr-FR" sz="2800" b="1" dirty="0" smtClean="0">
                <a:latin typeface="Times New Roman" panose="02020603050405020304" pitchFamily="18" charset="0"/>
                <a:cs typeface="Times New Roman" panose="02020603050405020304" pitchFamily="18" charset="0"/>
              </a:rPr>
              <a:t>      Référées                                                                   </a:t>
            </a:r>
            <a:r>
              <a:rPr lang="fr-FR" sz="2800" b="1" dirty="0" smtClean="0">
                <a:solidFill>
                  <a:srgbClr val="FF0000"/>
                </a:solidFill>
                <a:latin typeface="Times New Roman" panose="02020603050405020304" pitchFamily="18" charset="0"/>
                <a:cs typeface="Times New Roman" panose="02020603050405020304" pitchFamily="18" charset="0"/>
              </a:rPr>
              <a:t>84,6 %</a:t>
            </a:r>
          </a:p>
          <a:p>
            <a:pPr marL="0" lvl="1" indent="0">
              <a:lnSpc>
                <a:spcPct val="150000"/>
              </a:lnSpc>
              <a:spcBef>
                <a:spcPts val="1000"/>
              </a:spcBef>
              <a:buNone/>
            </a:pPr>
            <a:r>
              <a:rPr lang="fr-FR" sz="2800" b="1" dirty="0" smtClean="0">
                <a:solidFill>
                  <a:srgbClr val="FF0000"/>
                </a:solidFill>
                <a:latin typeface="Times New Roman" panose="02020603050405020304" pitchFamily="18" charset="0"/>
                <a:cs typeface="Times New Roman" panose="02020603050405020304" pitchFamily="18" charset="0"/>
              </a:rPr>
              <a:t>     ≈  </a:t>
            </a:r>
            <a:r>
              <a:rPr lang="fr-FR" sz="2800" b="1" dirty="0" smtClean="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Diassana </a:t>
            </a:r>
            <a:r>
              <a:rPr lang="fr-FR" sz="2800" dirty="0">
                <a:latin typeface="Times New Roman" panose="02020603050405020304" pitchFamily="18" charset="0"/>
                <a:cs typeface="Times New Roman" panose="02020603050405020304" pitchFamily="18" charset="0"/>
              </a:rPr>
              <a:t>et al. </a:t>
            </a:r>
            <a:r>
              <a:rPr lang="fr-FR" sz="2800" dirty="0" smtClean="0">
                <a:latin typeface="Times New Roman" panose="02020603050405020304" pitchFamily="18" charset="0"/>
                <a:cs typeface="Times New Roman" panose="02020603050405020304" pitchFamily="18" charset="0"/>
              </a:rPr>
              <a:t>[MALI , 2020]                  : </a:t>
            </a:r>
            <a:r>
              <a:rPr lang="fr-FR" sz="2800" b="1" dirty="0" smtClean="0">
                <a:solidFill>
                  <a:srgbClr val="FF0000"/>
                </a:solidFill>
                <a:latin typeface="Times New Roman" panose="02020603050405020304" pitchFamily="18" charset="0"/>
                <a:cs typeface="Times New Roman" panose="02020603050405020304" pitchFamily="18" charset="0"/>
              </a:rPr>
              <a:t>70 %</a:t>
            </a:r>
          </a:p>
          <a:p>
            <a:pPr marL="0" lvl="1" indent="0">
              <a:lnSpc>
                <a:spcPct val="150000"/>
              </a:lnSpc>
              <a:spcBef>
                <a:spcPts val="1000"/>
              </a:spcBef>
              <a:buNone/>
            </a:pPr>
            <a:r>
              <a:rPr lang="fr-FR" sz="2800" b="1" dirty="0" smtClean="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Tchaou </a:t>
            </a:r>
            <a:r>
              <a:rPr lang="fr-FR" sz="2800" dirty="0">
                <a:latin typeface="Times New Roman" panose="02020603050405020304" pitchFamily="18" charset="0"/>
                <a:cs typeface="Times New Roman" panose="02020603050405020304" pitchFamily="18" charset="0"/>
              </a:rPr>
              <a:t>B. A. et al. </a:t>
            </a:r>
            <a:r>
              <a:rPr lang="fr-FR" sz="2800" dirty="0" smtClean="0">
                <a:latin typeface="Times New Roman" panose="02020603050405020304" pitchFamily="18" charset="0"/>
                <a:cs typeface="Times New Roman" panose="02020603050405020304" pitchFamily="18" charset="0"/>
              </a:rPr>
              <a:t> [PARAKOU , 2015]  : </a:t>
            </a:r>
            <a:r>
              <a:rPr lang="fr-FR" sz="2800" b="1" dirty="0" smtClean="0">
                <a:solidFill>
                  <a:srgbClr val="FF0000"/>
                </a:solidFill>
                <a:latin typeface="Times New Roman" panose="02020603050405020304" pitchFamily="18" charset="0"/>
                <a:cs typeface="Times New Roman" panose="02020603050405020304" pitchFamily="18" charset="0"/>
              </a:rPr>
              <a:t>51,5 %</a:t>
            </a:r>
          </a:p>
          <a:p>
            <a:pPr marL="0" lvl="1" indent="0">
              <a:lnSpc>
                <a:spcPct val="150000"/>
              </a:lnSpc>
              <a:spcBef>
                <a:spcPts val="1000"/>
              </a:spcBef>
              <a:buNone/>
            </a:pPr>
            <a:r>
              <a:rPr lang="fr-FR" sz="2800" dirty="0" smtClean="0">
                <a:solidFill>
                  <a:srgbClr val="FF0000"/>
                </a:solidFill>
                <a:latin typeface="Times New Roman" panose="02020603050405020304" pitchFamily="18" charset="0"/>
                <a:cs typeface="Times New Roman" panose="02020603050405020304" pitchFamily="18" charset="0"/>
              </a:rPr>
              <a:t>     &gt;</a:t>
            </a:r>
          </a:p>
          <a:p>
            <a:pPr marL="0" lvl="1" indent="0">
              <a:lnSpc>
                <a:spcPct val="150000"/>
              </a:lnSpc>
              <a:spcBef>
                <a:spcPts val="1000"/>
              </a:spcBef>
              <a:buNone/>
            </a:pPr>
            <a:r>
              <a:rPr lang="fr-FR" sz="2800" b="1" dirty="0" smtClean="0">
                <a:solidFill>
                  <a:srgbClr val="FF0000"/>
                </a:solidFill>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Atade </a:t>
            </a:r>
            <a:r>
              <a:rPr lang="fr-FR" sz="2800" dirty="0">
                <a:latin typeface="Times New Roman" panose="02020603050405020304" pitchFamily="18" charset="0"/>
                <a:cs typeface="Times New Roman" panose="02020603050405020304" pitchFamily="18" charset="0"/>
              </a:rPr>
              <a:t>S. R. et al. </a:t>
            </a:r>
            <a:r>
              <a:rPr lang="fr-FR" sz="2800" dirty="0" smtClean="0">
                <a:latin typeface="Times New Roman" panose="02020603050405020304" pitchFamily="18" charset="0"/>
                <a:cs typeface="Times New Roman" panose="02020603050405020304" pitchFamily="18" charset="0"/>
              </a:rPr>
              <a:t>[TANGUIETA, 2019]   : </a:t>
            </a:r>
            <a:r>
              <a:rPr lang="fr-FR" sz="2800" b="1" dirty="0" smtClean="0">
                <a:solidFill>
                  <a:srgbClr val="FF0000"/>
                </a:solidFill>
                <a:latin typeface="Times New Roman" panose="02020603050405020304" pitchFamily="18" charset="0"/>
                <a:cs typeface="Times New Roman" panose="02020603050405020304" pitchFamily="18" charset="0"/>
              </a:rPr>
              <a:t>64%</a:t>
            </a:r>
          </a:p>
          <a:p>
            <a:pPr marL="0" lvl="1" indent="0">
              <a:lnSpc>
                <a:spcPct val="150000"/>
              </a:lnSpc>
              <a:spcBef>
                <a:spcPts val="1000"/>
              </a:spcBef>
              <a:buNone/>
            </a:pPr>
            <a:r>
              <a:rPr lang="fr-FR" sz="2800" i="1" dirty="0" smtClean="0">
                <a:solidFill>
                  <a:srgbClr val="0070C0"/>
                </a:solidFill>
                <a:latin typeface="Times New Roman" panose="02020603050405020304" pitchFamily="18" charset="0"/>
                <a:cs typeface="Times New Roman" panose="02020603050405020304" pitchFamily="18" charset="0"/>
              </a:rPr>
              <a:t>                           Manque de </a:t>
            </a:r>
            <a:r>
              <a:rPr lang="fr-FR" sz="2800" i="1" dirty="0">
                <a:solidFill>
                  <a:srgbClr val="0070C0"/>
                </a:solidFill>
                <a:latin typeface="Times New Roman" panose="02020603050405020304" pitchFamily="18" charset="0"/>
                <a:cs typeface="Times New Roman" panose="02020603050405020304" pitchFamily="18" charset="0"/>
              </a:rPr>
              <a:t>personnels qualifiés,</a:t>
            </a:r>
            <a:endParaRPr lang="fr-FR" sz="2800" b="1" i="1" dirty="0">
              <a:solidFill>
                <a:srgbClr val="0070C0"/>
              </a:solidFill>
              <a:latin typeface="Times New Roman" panose="02020603050405020304" pitchFamily="18" charset="0"/>
              <a:cs typeface="Times New Roman" panose="02020603050405020304" pitchFamily="18" charset="0"/>
            </a:endParaRPr>
          </a:p>
        </p:txBody>
      </p:sp>
      <p:sp>
        <p:nvSpPr>
          <p:cNvPr id="4" name="Accolade ouvrante 3"/>
          <p:cNvSpPr/>
          <p:nvPr/>
        </p:nvSpPr>
        <p:spPr>
          <a:xfrm>
            <a:off x="1117670" y="3671699"/>
            <a:ext cx="170121" cy="1509824"/>
          </a:xfrm>
          <a:prstGeom prst="leftBrace">
            <a:avLst/>
          </a:prstGeom>
          <a:ln w="38100"/>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dirty="0"/>
          </a:p>
        </p:txBody>
      </p:sp>
      <p:sp>
        <p:nvSpPr>
          <p:cNvPr id="5" name="Flèche droite 4"/>
          <p:cNvSpPr/>
          <p:nvPr/>
        </p:nvSpPr>
        <p:spPr>
          <a:xfrm>
            <a:off x="3739483" y="1995609"/>
            <a:ext cx="2549502" cy="2117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Rectangle 5"/>
          <p:cNvSpPr/>
          <p:nvPr/>
        </p:nvSpPr>
        <p:spPr>
          <a:xfrm>
            <a:off x="2945137" y="0"/>
            <a:ext cx="6301725" cy="923330"/>
          </a:xfrm>
          <a:prstGeom prst="rect">
            <a:avLst/>
          </a:prstGeom>
          <a:noFill/>
        </p:spPr>
        <p:txBody>
          <a:bodyPr wrap="none" lIns="91440" tIns="45720" rIns="91440" bIns="45720">
            <a:spAutoFit/>
          </a:bodyPr>
          <a:lstStyle/>
          <a:p>
            <a:pPr algn="ctr"/>
            <a:r>
              <a:rPr lang="fr-FR" sz="5400" dirty="0">
                <a:ln w="0"/>
                <a:solidFill>
                  <a:srgbClr val="5B9BD5"/>
                </a:solidFill>
                <a:latin typeface="Times New Roman" panose="02020603050405020304" pitchFamily="18" charset="0"/>
                <a:cs typeface="Times New Roman" panose="02020603050405020304" pitchFamily="18" charset="0"/>
              </a:rPr>
              <a:t> DISCUSSION </a:t>
            </a:r>
            <a:r>
              <a:rPr lang="fr-FR" sz="5400" dirty="0" smtClean="0">
                <a:ln w="0"/>
                <a:solidFill>
                  <a:srgbClr val="5B9BD5"/>
                </a:solidFill>
                <a:latin typeface="Times New Roman" panose="02020603050405020304" pitchFamily="18" charset="0"/>
                <a:cs typeface="Times New Roman" panose="02020603050405020304" pitchFamily="18" charset="0"/>
              </a:rPr>
              <a:t>(8/14)</a:t>
            </a:r>
            <a:endParaRPr lang="fr-FR" sz="5400" b="0" cap="none" spc="0" dirty="0">
              <a:ln w="0"/>
              <a:solidFill>
                <a:schemeClr val="accent1"/>
              </a:solidFill>
            </a:endParaRPr>
          </a:p>
        </p:txBody>
      </p:sp>
      <p:sp>
        <p:nvSpPr>
          <p:cNvPr id="8" name="Espace réservé du numéro de diapositive 7"/>
          <p:cNvSpPr>
            <a:spLocks noGrp="1"/>
          </p:cNvSpPr>
          <p:nvPr>
            <p:ph type="sldNum" sz="quarter" idx="12"/>
          </p:nvPr>
        </p:nvSpPr>
        <p:spPr/>
        <p:txBody>
          <a:bodyPr/>
          <a:lstStyle/>
          <a:p>
            <a:fld id="{A73C0DA6-39A7-40D0-8487-720F7C064D59}" type="slidenum">
              <a:rPr lang="fr-FR" sz="2800" b="1" smtClean="0"/>
              <a:t>35</a:t>
            </a:fld>
            <a:endParaRPr lang="fr-FR" sz="2800" b="1" dirty="0"/>
          </a:p>
        </p:txBody>
      </p:sp>
    </p:spTree>
    <p:extLst>
      <p:ext uri="{BB962C8B-B14F-4D97-AF65-F5344CB8AC3E}">
        <p14:creationId xmlns:p14="http://schemas.microsoft.com/office/powerpoint/2010/main" val="23230064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0"/>
            <a:ext cx="12192000" cy="5934669"/>
          </a:xfrm>
        </p:spPr>
        <p:txBody>
          <a:bodyPr>
            <a:normAutofit/>
          </a:bodyPr>
          <a:lstStyle/>
          <a:p>
            <a:pPr marL="228600" lvl="1">
              <a:lnSpc>
                <a:spcPct val="150000"/>
              </a:lnSpc>
              <a:spcBef>
                <a:spcPts val="1000"/>
              </a:spcBef>
              <a:buFont typeface="Wingdings" panose="05000000000000000000" pitchFamily="2" charset="2"/>
              <a:buChar char="v"/>
            </a:pPr>
            <a:r>
              <a:rPr lang="fr-FR" dirty="0" smtClean="0">
                <a:latin typeface="Times New Roman" panose="02020603050405020304" pitchFamily="18" charset="0"/>
                <a:cs typeface="Times New Roman" panose="02020603050405020304" pitchFamily="18" charset="0"/>
              </a:rPr>
              <a:t>  </a:t>
            </a:r>
            <a:r>
              <a:rPr lang="fr-FR" sz="2800" b="1" dirty="0" smtClean="0">
                <a:latin typeface="Times New Roman" panose="02020603050405020304" pitchFamily="18" charset="0"/>
                <a:cs typeface="Times New Roman" panose="02020603050405020304" pitchFamily="18" charset="0"/>
              </a:rPr>
              <a:t>ASPECTS CLINIQUES</a:t>
            </a:r>
            <a:endParaRPr lang="fr-FR" sz="2800" dirty="0" smtClean="0">
              <a:latin typeface="Times New Roman" panose="02020603050405020304" pitchFamily="18" charset="0"/>
              <a:cs typeface="Times New Roman" panose="02020603050405020304" pitchFamily="18" charset="0"/>
            </a:endParaRPr>
          </a:p>
          <a:p>
            <a:pPr marL="0" indent="0">
              <a:lnSpc>
                <a:spcPct val="150000"/>
              </a:lnSpc>
              <a:buNone/>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Admissions</a:t>
            </a:r>
            <a:r>
              <a:rPr lang="fr-FR" dirty="0" smtClean="0">
                <a:latin typeface="Times New Roman" panose="02020603050405020304" pitchFamily="18" charset="0"/>
                <a:cs typeface="Times New Roman" panose="02020603050405020304" pitchFamily="18" charset="0"/>
              </a:rPr>
              <a:t>                           Garde   :  </a:t>
            </a:r>
            <a:r>
              <a:rPr lang="fr-FR" b="1" dirty="0" smtClean="0">
                <a:solidFill>
                  <a:srgbClr val="FF0000"/>
                </a:solidFill>
                <a:latin typeface="Times New Roman" panose="02020603050405020304" pitchFamily="18" charset="0"/>
                <a:cs typeface="Times New Roman" panose="02020603050405020304" pitchFamily="18" charset="0"/>
              </a:rPr>
              <a:t>45,2</a:t>
            </a:r>
            <a:r>
              <a:rPr lang="fr-FR" b="1" dirty="0">
                <a:solidFill>
                  <a:srgbClr val="FF0000"/>
                </a:solidFill>
                <a:latin typeface="Times New Roman" panose="02020603050405020304" pitchFamily="18" charset="0"/>
                <a:cs typeface="Times New Roman" panose="02020603050405020304" pitchFamily="18" charset="0"/>
              </a:rPr>
              <a:t>%</a:t>
            </a:r>
            <a:r>
              <a:rPr lang="fr-FR" dirty="0">
                <a:solidFill>
                  <a:srgbClr val="FF0000"/>
                </a:solidFill>
                <a:latin typeface="Times New Roman" panose="02020603050405020304" pitchFamily="18" charset="0"/>
                <a:cs typeface="Times New Roman" panose="02020603050405020304" pitchFamily="18" charset="0"/>
              </a:rPr>
              <a:t> </a:t>
            </a:r>
            <a:endParaRPr lang="fr-FR" dirty="0" smtClean="0">
              <a:solidFill>
                <a:srgbClr val="FF0000"/>
              </a:solidFill>
              <a:latin typeface="Times New Roman" panose="02020603050405020304" pitchFamily="18" charset="0"/>
              <a:cs typeface="Times New Roman" panose="02020603050405020304" pitchFamily="18" charset="0"/>
            </a:endParaRPr>
          </a:p>
          <a:p>
            <a:pPr marL="0" indent="0" algn="ctr">
              <a:lnSpc>
                <a:spcPct val="150000"/>
              </a:lnSpc>
              <a:buNone/>
            </a:pPr>
            <a:r>
              <a:rPr lang="fr-FR" i="1" dirty="0">
                <a:solidFill>
                  <a:srgbClr val="0070C0"/>
                </a:solidFill>
                <a:latin typeface="Times New Roman" panose="02020603050405020304" pitchFamily="18" charset="0"/>
                <a:cs typeface="Times New Roman" panose="02020603050405020304" pitchFamily="18" charset="0"/>
              </a:rPr>
              <a:t> Les retards dans les prises de décision d’évacuation </a:t>
            </a:r>
            <a:endParaRPr lang="fr-FR" dirty="0" smtClean="0">
              <a:solidFill>
                <a:srgbClr val="FF0000"/>
              </a:solidFill>
              <a:latin typeface="Times New Roman" panose="02020603050405020304" pitchFamily="18" charset="0"/>
              <a:cs typeface="Times New Roman" panose="02020603050405020304" pitchFamily="18" charset="0"/>
            </a:endParaRPr>
          </a:p>
          <a:p>
            <a:pPr marL="0" indent="0">
              <a:lnSpc>
                <a:spcPct val="150000"/>
              </a:lnSpc>
              <a:buNone/>
            </a:pPr>
            <a:endParaRPr lang="fr-FR" dirty="0">
              <a:solidFill>
                <a:srgbClr val="FF0000"/>
              </a:solidFill>
              <a:latin typeface="Times New Roman" panose="02020603050405020304" pitchFamily="18" charset="0"/>
              <a:cs typeface="Times New Roman" panose="02020603050405020304" pitchFamily="18" charset="0"/>
            </a:endParaRPr>
          </a:p>
        </p:txBody>
      </p:sp>
      <p:sp>
        <p:nvSpPr>
          <p:cNvPr id="4" name="Flèche droite 3"/>
          <p:cNvSpPr/>
          <p:nvPr/>
        </p:nvSpPr>
        <p:spPr>
          <a:xfrm>
            <a:off x="2705543" y="2040364"/>
            <a:ext cx="1658679" cy="2197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Rectangle 5"/>
          <p:cNvSpPr/>
          <p:nvPr/>
        </p:nvSpPr>
        <p:spPr>
          <a:xfrm>
            <a:off x="2945137" y="0"/>
            <a:ext cx="6301725" cy="923330"/>
          </a:xfrm>
          <a:prstGeom prst="rect">
            <a:avLst/>
          </a:prstGeom>
          <a:noFill/>
        </p:spPr>
        <p:txBody>
          <a:bodyPr wrap="none" lIns="91440" tIns="45720" rIns="91440" bIns="45720">
            <a:spAutoFit/>
          </a:bodyPr>
          <a:lstStyle/>
          <a:p>
            <a:pPr algn="ctr"/>
            <a:r>
              <a:rPr lang="fr-FR" sz="5400" dirty="0">
                <a:ln w="0"/>
                <a:solidFill>
                  <a:srgbClr val="5B9BD5"/>
                </a:solidFill>
                <a:latin typeface="Times New Roman" panose="02020603050405020304" pitchFamily="18" charset="0"/>
                <a:cs typeface="Times New Roman" panose="02020603050405020304" pitchFamily="18" charset="0"/>
              </a:rPr>
              <a:t> DISCUSSION </a:t>
            </a:r>
            <a:r>
              <a:rPr lang="fr-FR" sz="5400" dirty="0" smtClean="0">
                <a:ln w="0"/>
                <a:solidFill>
                  <a:srgbClr val="5B9BD5"/>
                </a:solidFill>
                <a:latin typeface="Times New Roman" panose="02020603050405020304" pitchFamily="18" charset="0"/>
                <a:cs typeface="Times New Roman" panose="02020603050405020304" pitchFamily="18" charset="0"/>
              </a:rPr>
              <a:t>(9/14)</a:t>
            </a:r>
            <a:endParaRPr lang="fr-FR" sz="5400" b="0" cap="none" spc="0" dirty="0">
              <a:ln w="0"/>
              <a:solidFill>
                <a:schemeClr val="accent1"/>
              </a:solidFill>
            </a:endParaRPr>
          </a:p>
        </p:txBody>
      </p:sp>
      <p:sp>
        <p:nvSpPr>
          <p:cNvPr id="8" name="Espace réservé du numéro de diapositive 7"/>
          <p:cNvSpPr>
            <a:spLocks noGrp="1"/>
          </p:cNvSpPr>
          <p:nvPr>
            <p:ph type="sldNum" sz="quarter" idx="12"/>
          </p:nvPr>
        </p:nvSpPr>
        <p:spPr/>
        <p:txBody>
          <a:bodyPr/>
          <a:lstStyle/>
          <a:p>
            <a:fld id="{A73C0DA6-39A7-40D0-8487-720F7C064D59}" type="slidenum">
              <a:rPr lang="fr-FR" sz="2800" b="1" smtClean="0"/>
              <a:t>36</a:t>
            </a:fld>
            <a:endParaRPr lang="fr-FR" sz="2800" b="1" dirty="0"/>
          </a:p>
        </p:txBody>
      </p:sp>
    </p:spTree>
    <p:extLst>
      <p:ext uri="{BB962C8B-B14F-4D97-AF65-F5344CB8AC3E}">
        <p14:creationId xmlns:p14="http://schemas.microsoft.com/office/powerpoint/2010/main" val="15727720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0"/>
            <a:ext cx="12192000" cy="5934670"/>
          </a:xfrm>
        </p:spPr>
        <p:txBody>
          <a:bodyPr/>
          <a:lstStyle/>
          <a:p>
            <a:pPr marL="342900" lvl="1" indent="-342900">
              <a:lnSpc>
                <a:spcPct val="150000"/>
              </a:lnSpc>
              <a:spcBef>
                <a:spcPts val="1000"/>
              </a:spcBef>
              <a:buFont typeface="Wingdings" panose="05000000000000000000" pitchFamily="2" charset="2"/>
              <a:buChar char="v"/>
            </a:pPr>
            <a:r>
              <a:rPr lang="fr-FR" dirty="0" smtClean="0">
                <a:latin typeface="Times New Roman" panose="02020603050405020304" pitchFamily="18" charset="0"/>
                <a:cs typeface="Times New Roman" panose="02020603050405020304" pitchFamily="18" charset="0"/>
              </a:rPr>
              <a:t>  </a:t>
            </a:r>
            <a:r>
              <a:rPr lang="fr-FR" sz="2800" b="1" dirty="0">
                <a:latin typeface="Times New Roman" panose="02020603050405020304" pitchFamily="18" charset="0"/>
                <a:cs typeface="Times New Roman" panose="02020603050405020304" pitchFamily="18" charset="0"/>
              </a:rPr>
              <a:t>ASPECTS </a:t>
            </a:r>
            <a:r>
              <a:rPr lang="fr-FR" sz="2800" b="1" dirty="0" smtClean="0">
                <a:latin typeface="Times New Roman" panose="02020603050405020304" pitchFamily="18" charset="0"/>
                <a:cs typeface="Times New Roman" panose="02020603050405020304" pitchFamily="18" charset="0"/>
              </a:rPr>
              <a:t>CLINIQUES</a:t>
            </a:r>
            <a:endParaRPr lang="fr-FR" b="1" dirty="0" smtClean="0">
              <a:latin typeface="Times New Roman" panose="02020603050405020304" pitchFamily="18" charset="0"/>
              <a:cs typeface="Times New Roman" panose="02020603050405020304" pitchFamily="18" charset="0"/>
            </a:endParaRPr>
          </a:p>
          <a:p>
            <a:pPr marL="0" indent="0">
              <a:lnSpc>
                <a:spcPct val="150000"/>
              </a:lnSpc>
              <a:buNone/>
            </a:pPr>
            <a:r>
              <a:rPr lang="fr-FR" b="1" dirty="0" smtClean="0">
                <a:latin typeface="Times New Roman" panose="02020603050405020304" pitchFamily="18" charset="0"/>
                <a:cs typeface="Times New Roman" panose="02020603050405020304" pitchFamily="18" charset="0"/>
              </a:rPr>
              <a:t>      Hémorragie                                            </a:t>
            </a:r>
            <a:r>
              <a:rPr lang="fr-FR" b="1" dirty="0" smtClean="0">
                <a:solidFill>
                  <a:srgbClr val="FF0000"/>
                </a:solidFill>
                <a:latin typeface="Times New Roman" panose="02020603050405020304" pitchFamily="18" charset="0"/>
                <a:cs typeface="Times New Roman" panose="02020603050405020304" pitchFamily="18" charset="0"/>
              </a:rPr>
              <a:t>27,2</a:t>
            </a:r>
            <a:r>
              <a:rPr lang="fr-FR" b="1" dirty="0">
                <a:solidFill>
                  <a:srgbClr val="FF0000"/>
                </a:solidFill>
                <a:latin typeface="Times New Roman" panose="02020603050405020304" pitchFamily="18" charset="0"/>
                <a:cs typeface="Times New Roman" panose="02020603050405020304" pitchFamily="18" charset="0"/>
              </a:rPr>
              <a:t>%</a:t>
            </a:r>
          </a:p>
          <a:p>
            <a:pPr marL="0" indent="0">
              <a:lnSpc>
                <a:spcPct val="150000"/>
              </a:lnSpc>
              <a:buNone/>
            </a:pPr>
            <a:r>
              <a:rPr lang="fr-FR" b="1" dirty="0" smtClean="0">
                <a:latin typeface="Times New Roman" panose="02020603050405020304" pitchFamily="18" charset="0"/>
                <a:cs typeface="Times New Roman" panose="02020603050405020304" pitchFamily="18" charset="0"/>
              </a:rPr>
              <a:t>       </a:t>
            </a:r>
            <a:r>
              <a:rPr lang="fr-FR" b="1" dirty="0" smtClean="0">
                <a:solidFill>
                  <a:srgbClr val="FF0000"/>
                </a:solidFill>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Picard et Bonnet [FRANCE, 2015] : </a:t>
            </a:r>
            <a:r>
              <a:rPr lang="fr-FR" b="1" dirty="0">
                <a:solidFill>
                  <a:srgbClr val="FF0000"/>
                </a:solidFill>
                <a:latin typeface="Times New Roman" panose="02020603050405020304" pitchFamily="18" charset="0"/>
                <a:cs typeface="Times New Roman" panose="02020603050405020304" pitchFamily="18" charset="0"/>
              </a:rPr>
              <a:t>34,2 %</a:t>
            </a:r>
          </a:p>
          <a:p>
            <a:pPr marL="0" indent="0" algn="ctr">
              <a:lnSpc>
                <a:spcPct val="150000"/>
              </a:lnSpc>
              <a:buNone/>
            </a:pPr>
            <a:r>
              <a:rPr lang="fr-FR" i="1" dirty="0">
                <a:solidFill>
                  <a:srgbClr val="0070C0"/>
                </a:solidFill>
                <a:latin typeface="Times New Roman" panose="02020603050405020304" pitchFamily="18" charset="0"/>
                <a:cs typeface="Times New Roman" panose="02020603050405020304" pitchFamily="18" charset="0"/>
              </a:rPr>
              <a:t>L’hémorragie obstétricale principale cause de morbidité maternelle</a:t>
            </a:r>
          </a:p>
          <a:p>
            <a:pPr marL="0" indent="0">
              <a:lnSpc>
                <a:spcPct val="150000"/>
              </a:lnSpc>
              <a:buNone/>
            </a:pPr>
            <a:endParaRPr lang="fr-FR" b="1" dirty="0">
              <a:solidFill>
                <a:srgbClr val="FF0000"/>
              </a:solidFill>
              <a:latin typeface="Times New Roman" panose="02020603050405020304" pitchFamily="18" charset="0"/>
              <a:cs typeface="Times New Roman" panose="02020603050405020304" pitchFamily="18" charset="0"/>
            </a:endParaRPr>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A73C0DA6-39A7-40D0-8487-720F7C064D59}" type="slidenum">
              <a:rPr lang="fr-FR" sz="2800" b="1" smtClean="0"/>
              <a:t>37</a:t>
            </a:fld>
            <a:endParaRPr lang="fr-FR" sz="2800" b="1" dirty="0"/>
          </a:p>
        </p:txBody>
      </p:sp>
      <p:sp>
        <p:nvSpPr>
          <p:cNvPr id="5" name="Rectangle 4"/>
          <p:cNvSpPr/>
          <p:nvPr/>
        </p:nvSpPr>
        <p:spPr>
          <a:xfrm>
            <a:off x="2772013" y="0"/>
            <a:ext cx="6647975" cy="923330"/>
          </a:xfrm>
          <a:prstGeom prst="rect">
            <a:avLst/>
          </a:prstGeom>
          <a:noFill/>
        </p:spPr>
        <p:txBody>
          <a:bodyPr wrap="none" lIns="91440" tIns="45720" rIns="91440" bIns="45720">
            <a:spAutoFit/>
          </a:bodyPr>
          <a:lstStyle/>
          <a:p>
            <a:pPr algn="ctr"/>
            <a:r>
              <a:rPr lang="fr-FR" sz="5400" dirty="0">
                <a:ln w="0"/>
                <a:solidFill>
                  <a:srgbClr val="5B9BD5"/>
                </a:solidFill>
                <a:latin typeface="Times New Roman" panose="02020603050405020304" pitchFamily="18" charset="0"/>
                <a:cs typeface="Times New Roman" panose="02020603050405020304" pitchFamily="18" charset="0"/>
              </a:rPr>
              <a:t> DISCUSSION </a:t>
            </a:r>
            <a:r>
              <a:rPr lang="fr-FR" sz="5400" dirty="0" smtClean="0">
                <a:ln w="0"/>
                <a:solidFill>
                  <a:srgbClr val="5B9BD5"/>
                </a:solidFill>
                <a:latin typeface="Times New Roman" panose="02020603050405020304" pitchFamily="18" charset="0"/>
                <a:cs typeface="Times New Roman" panose="02020603050405020304" pitchFamily="18" charset="0"/>
              </a:rPr>
              <a:t>(10/14)</a:t>
            </a:r>
            <a:endParaRPr lang="fr-FR" sz="5400" dirty="0">
              <a:ln w="0"/>
              <a:solidFill>
                <a:schemeClr val="accent1"/>
              </a:solidFill>
            </a:endParaRPr>
          </a:p>
        </p:txBody>
      </p:sp>
      <p:pic>
        <p:nvPicPr>
          <p:cNvPr id="6" name="Image 5"/>
          <p:cNvPicPr>
            <a:picLocks noChangeAspect="1"/>
          </p:cNvPicPr>
          <p:nvPr/>
        </p:nvPicPr>
        <p:blipFill>
          <a:blip r:embed="rId3"/>
          <a:stretch>
            <a:fillRect/>
          </a:stretch>
        </p:blipFill>
        <p:spPr>
          <a:xfrm>
            <a:off x="3219377" y="2037160"/>
            <a:ext cx="1676545" cy="237765"/>
          </a:xfrm>
          <a:prstGeom prst="rect">
            <a:avLst/>
          </a:prstGeom>
        </p:spPr>
      </p:pic>
    </p:spTree>
    <p:extLst>
      <p:ext uri="{BB962C8B-B14F-4D97-AF65-F5344CB8AC3E}">
        <p14:creationId xmlns:p14="http://schemas.microsoft.com/office/powerpoint/2010/main" val="32534980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29"/>
            <a:ext cx="12192000" cy="6070235"/>
          </a:xfrm>
        </p:spPr>
        <p:txBody>
          <a:bodyPr/>
          <a:lstStyle/>
          <a:p>
            <a:pPr marL="228600" lvl="1">
              <a:lnSpc>
                <a:spcPct val="150000"/>
              </a:lnSpc>
              <a:spcBef>
                <a:spcPts val="1000"/>
              </a:spcBef>
              <a:buFont typeface="Wingdings" panose="05000000000000000000" pitchFamily="2" charset="2"/>
              <a:buChar char="v"/>
            </a:pPr>
            <a:r>
              <a:rPr lang="fr-FR" dirty="0" smtClean="0">
                <a:latin typeface="Times New Roman" panose="02020603050405020304" pitchFamily="18" charset="0"/>
                <a:cs typeface="Times New Roman" panose="02020603050405020304" pitchFamily="18" charset="0"/>
              </a:rPr>
              <a:t> </a:t>
            </a:r>
            <a:r>
              <a:rPr lang="fr-FR" sz="2800" b="1" dirty="0" smtClean="0">
                <a:latin typeface="Times New Roman" panose="02020603050405020304" pitchFamily="18" charset="0"/>
                <a:cs typeface="Times New Roman" panose="02020603050405020304" pitchFamily="18" charset="0"/>
              </a:rPr>
              <a:t>ASPECTS CLINIQUES</a:t>
            </a:r>
            <a:endParaRPr lang="fr-FR" sz="2800" dirty="0" smtClean="0">
              <a:latin typeface="Times New Roman" panose="02020603050405020304" pitchFamily="18" charset="0"/>
              <a:cs typeface="Times New Roman" panose="02020603050405020304" pitchFamily="18" charset="0"/>
            </a:endParaRPr>
          </a:p>
          <a:p>
            <a:pPr marL="0" indent="0">
              <a:lnSpc>
                <a:spcPct val="150000"/>
              </a:lnSpc>
              <a:buNone/>
            </a:pPr>
            <a:r>
              <a:rPr lang="fr-FR"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Postpartum</a:t>
            </a:r>
            <a:r>
              <a:rPr lang="fr-FR" dirty="0" smtClean="0">
                <a:latin typeface="Times New Roman" panose="02020603050405020304" pitchFamily="18" charset="0"/>
                <a:cs typeface="Times New Roman" panose="02020603050405020304" pitchFamily="18" charset="0"/>
              </a:rPr>
              <a:t>                                                 </a:t>
            </a:r>
            <a:r>
              <a:rPr lang="fr-FR" b="1" dirty="0" smtClean="0">
                <a:solidFill>
                  <a:srgbClr val="FF0000"/>
                </a:solidFill>
                <a:latin typeface="Times New Roman" panose="02020603050405020304" pitchFamily="18" charset="0"/>
                <a:cs typeface="Times New Roman" panose="02020603050405020304" pitchFamily="18" charset="0"/>
              </a:rPr>
              <a:t>72,6 %</a:t>
            </a:r>
          </a:p>
          <a:p>
            <a:pPr marL="0" indent="0">
              <a:lnSpc>
                <a:spcPct val="150000"/>
              </a:lnSpc>
              <a:buNone/>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    </a:t>
            </a:r>
            <a:r>
              <a:rPr lang="fr-FR" b="1" dirty="0" smtClean="0">
                <a:solidFill>
                  <a:srgbClr val="FF0000"/>
                </a:solidFill>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Thiam M. et al. </a:t>
            </a:r>
            <a:r>
              <a:rPr lang="fr-FR" dirty="0" smtClean="0">
                <a:latin typeface="Times New Roman" panose="02020603050405020304" pitchFamily="18" charset="0"/>
                <a:cs typeface="Times New Roman" panose="02020603050405020304" pitchFamily="18" charset="0"/>
              </a:rPr>
              <a:t>[THIES, 2017]              : </a:t>
            </a:r>
            <a:r>
              <a:rPr lang="fr-FR" b="1" dirty="0" smtClean="0">
                <a:solidFill>
                  <a:srgbClr val="FF0000"/>
                </a:solidFill>
                <a:latin typeface="Times New Roman" panose="02020603050405020304" pitchFamily="18" charset="0"/>
                <a:cs typeface="Times New Roman" panose="02020603050405020304" pitchFamily="18" charset="0"/>
              </a:rPr>
              <a:t>70 %</a:t>
            </a:r>
          </a:p>
          <a:p>
            <a:pPr marL="0" indent="0">
              <a:lnSpc>
                <a:spcPct val="150000"/>
              </a:lnSpc>
              <a:buNone/>
            </a:pPr>
            <a:r>
              <a:rPr lang="fr-FR" dirty="0" smtClean="0">
                <a:solidFill>
                  <a:srgbClr val="FF0000"/>
                </a:solidFill>
                <a:latin typeface="Times New Roman" panose="02020603050405020304" pitchFamily="18" charset="0"/>
                <a:cs typeface="Times New Roman" panose="02020603050405020304" pitchFamily="18" charset="0"/>
              </a:rPr>
              <a:t>     &gt;</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Atade S. R.et al.</a:t>
            </a:r>
            <a:r>
              <a:rPr lang="fr-FR" b="1"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[TANGUIETA, 2019]  : </a:t>
            </a:r>
            <a:r>
              <a:rPr lang="fr-FR" b="1" dirty="0" smtClean="0">
                <a:solidFill>
                  <a:srgbClr val="FF0000"/>
                </a:solidFill>
                <a:latin typeface="Times New Roman" panose="02020603050405020304" pitchFamily="18" charset="0"/>
                <a:cs typeface="Times New Roman" panose="02020603050405020304" pitchFamily="18" charset="0"/>
              </a:rPr>
              <a:t>54,1 %</a:t>
            </a:r>
          </a:p>
          <a:p>
            <a:pPr marL="0" indent="0">
              <a:lnSpc>
                <a:spcPct val="150000"/>
              </a:lnSpc>
              <a:buNone/>
            </a:pPr>
            <a:r>
              <a:rPr lang="fr-FR" sz="2000" b="1" dirty="0" smtClean="0">
                <a:latin typeface="Times New Roman" panose="02020603050405020304" pitchFamily="18" charset="0"/>
                <a:cs typeface="Times New Roman" panose="02020603050405020304" pitchFamily="18" charset="0"/>
              </a:rPr>
              <a:t> </a:t>
            </a:r>
          </a:p>
          <a:p>
            <a:pPr marL="0" indent="0">
              <a:lnSpc>
                <a:spcPct val="150000"/>
              </a:lnSpc>
              <a:buNone/>
            </a:pPr>
            <a:r>
              <a:rPr lang="fr-FR" b="1" dirty="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    Heure du décès                       </a:t>
            </a:r>
            <a:r>
              <a:rPr lang="fr-FR" dirty="0" smtClean="0">
                <a:latin typeface="Times New Roman" panose="02020603050405020304" pitchFamily="18" charset="0"/>
                <a:cs typeface="Times New Roman" panose="02020603050405020304" pitchFamily="18" charset="0"/>
              </a:rPr>
              <a:t>&lt; 24 h         : </a:t>
            </a:r>
            <a:r>
              <a:rPr lang="fr-FR" b="1" dirty="0" smtClean="0">
                <a:solidFill>
                  <a:srgbClr val="FF0000"/>
                </a:solidFill>
                <a:latin typeface="Times New Roman" panose="02020603050405020304" pitchFamily="18" charset="0"/>
                <a:cs typeface="Times New Roman" panose="02020603050405020304" pitchFamily="18" charset="0"/>
              </a:rPr>
              <a:t>52,4 %</a:t>
            </a:r>
          </a:p>
          <a:p>
            <a:pPr marL="0" indent="0">
              <a:lnSpc>
                <a:spcPct val="150000"/>
              </a:lnSpc>
              <a:buNone/>
            </a:pPr>
            <a:r>
              <a:rPr lang="fr-FR" b="1" dirty="0" smtClean="0">
                <a:solidFill>
                  <a:srgbClr val="FF0000"/>
                </a:solidFill>
                <a:latin typeface="Times New Roman" panose="02020603050405020304" pitchFamily="18" charset="0"/>
                <a:cs typeface="Times New Roman" panose="02020603050405020304" pitchFamily="18" charset="0"/>
              </a:rPr>
              <a:t>     ≈ </a:t>
            </a:r>
            <a:r>
              <a:rPr lang="fr-FR" dirty="0">
                <a:latin typeface="Times New Roman" panose="02020603050405020304" pitchFamily="18" charset="0"/>
                <a:cs typeface="Times New Roman" panose="02020603050405020304" pitchFamily="18" charset="0"/>
              </a:rPr>
              <a:t>Atade S. R.et al. [TANGUIETA, 2019] </a:t>
            </a:r>
            <a:r>
              <a:rPr lang="fr-FR" dirty="0" smtClean="0">
                <a:latin typeface="Times New Roman" panose="02020603050405020304" pitchFamily="18" charset="0"/>
                <a:cs typeface="Times New Roman" panose="02020603050405020304" pitchFamily="18" charset="0"/>
              </a:rPr>
              <a:t>  : </a:t>
            </a:r>
            <a:r>
              <a:rPr lang="fr-FR" dirty="0" smtClean="0">
                <a:solidFill>
                  <a:srgbClr val="FF0000"/>
                </a:solidFill>
                <a:latin typeface="Times New Roman" panose="02020603050405020304" pitchFamily="18" charset="0"/>
                <a:cs typeface="Times New Roman" panose="02020603050405020304" pitchFamily="18" charset="0"/>
              </a:rPr>
              <a:t>54,9 %</a:t>
            </a:r>
            <a:endParaRPr lang="fr-FR" dirty="0">
              <a:solidFill>
                <a:srgbClr val="FF0000"/>
              </a:solidFill>
              <a:latin typeface="Times New Roman" panose="02020603050405020304" pitchFamily="18" charset="0"/>
              <a:cs typeface="Times New Roman" panose="02020603050405020304" pitchFamily="18" charset="0"/>
            </a:endParaRPr>
          </a:p>
          <a:p>
            <a:pPr marL="0" indent="0" algn="ctr">
              <a:lnSpc>
                <a:spcPct val="150000"/>
              </a:lnSpc>
              <a:buNone/>
            </a:pPr>
            <a:r>
              <a:rPr lang="fr-FR" i="1" dirty="0">
                <a:solidFill>
                  <a:srgbClr val="0070C0"/>
                </a:solidFill>
                <a:latin typeface="Times New Roman" panose="02020603050405020304" pitchFamily="18" charset="0"/>
                <a:cs typeface="Times New Roman" panose="02020603050405020304" pitchFamily="18" charset="0"/>
              </a:rPr>
              <a:t> </a:t>
            </a:r>
            <a:r>
              <a:rPr lang="fr-FR" i="1" dirty="0" smtClean="0">
                <a:solidFill>
                  <a:srgbClr val="0070C0"/>
                </a:solidFill>
                <a:latin typeface="Times New Roman" panose="02020603050405020304" pitchFamily="18" charset="0"/>
                <a:cs typeface="Times New Roman" panose="02020603050405020304" pitchFamily="18" charset="0"/>
              </a:rPr>
              <a:t>                        Postpartum </a:t>
            </a:r>
            <a:r>
              <a:rPr lang="fr-FR" i="1" dirty="0">
                <a:solidFill>
                  <a:srgbClr val="0070C0"/>
                </a:solidFill>
                <a:latin typeface="Times New Roman" panose="02020603050405020304" pitchFamily="18" charset="0"/>
                <a:cs typeface="Times New Roman" panose="02020603050405020304" pitchFamily="18" charset="0"/>
              </a:rPr>
              <a:t>période grevée de complications</a:t>
            </a:r>
            <a:endParaRPr lang="fr-FR" dirty="0">
              <a:solidFill>
                <a:srgbClr val="FF0000"/>
              </a:solidFill>
              <a:latin typeface="Times New Roman" panose="02020603050405020304" pitchFamily="18" charset="0"/>
              <a:cs typeface="Times New Roman" panose="02020603050405020304" pitchFamily="18" charset="0"/>
            </a:endParaRPr>
          </a:p>
        </p:txBody>
      </p:sp>
      <p:sp>
        <p:nvSpPr>
          <p:cNvPr id="4" name="Flèche droite 3"/>
          <p:cNvSpPr/>
          <p:nvPr/>
        </p:nvSpPr>
        <p:spPr>
          <a:xfrm>
            <a:off x="3144330" y="4838700"/>
            <a:ext cx="978426" cy="2286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Flèche droite 4"/>
          <p:cNvSpPr/>
          <p:nvPr/>
        </p:nvSpPr>
        <p:spPr>
          <a:xfrm>
            <a:off x="3144330" y="1941712"/>
            <a:ext cx="978426" cy="2323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Rectangle 5"/>
          <p:cNvSpPr/>
          <p:nvPr/>
        </p:nvSpPr>
        <p:spPr>
          <a:xfrm>
            <a:off x="2871431" y="0"/>
            <a:ext cx="6449138" cy="923330"/>
          </a:xfrm>
          <a:prstGeom prst="rect">
            <a:avLst/>
          </a:prstGeom>
          <a:noFill/>
        </p:spPr>
        <p:txBody>
          <a:bodyPr wrap="none" lIns="91440" tIns="45720" rIns="91440" bIns="45720">
            <a:spAutoFit/>
          </a:bodyPr>
          <a:lstStyle/>
          <a:p>
            <a:pPr algn="ctr"/>
            <a:r>
              <a:rPr lang="fr-FR" sz="5400" dirty="0">
                <a:ln w="0"/>
                <a:solidFill>
                  <a:srgbClr val="5B9BD5"/>
                </a:solidFill>
                <a:latin typeface="Times New Roman" panose="02020603050405020304" pitchFamily="18" charset="0"/>
                <a:cs typeface="Times New Roman" panose="02020603050405020304" pitchFamily="18" charset="0"/>
              </a:rPr>
              <a:t>DISCUSSION (</a:t>
            </a:r>
            <a:r>
              <a:rPr lang="fr-FR" sz="5400" dirty="0" smtClean="0">
                <a:ln w="0"/>
                <a:solidFill>
                  <a:srgbClr val="5B9BD5"/>
                </a:solidFill>
                <a:latin typeface="Times New Roman" panose="02020603050405020304" pitchFamily="18" charset="0"/>
                <a:cs typeface="Times New Roman" panose="02020603050405020304" pitchFamily="18" charset="0"/>
              </a:rPr>
              <a:t>11/14)</a:t>
            </a:r>
            <a:endParaRPr lang="fr-FR" sz="5400" b="0" cap="none" spc="0" dirty="0">
              <a:ln w="0"/>
              <a:solidFill>
                <a:schemeClr val="accent1"/>
              </a:solidFill>
            </a:endParaRPr>
          </a:p>
        </p:txBody>
      </p:sp>
      <p:sp>
        <p:nvSpPr>
          <p:cNvPr id="8" name="Espace réservé du numéro de diapositive 7"/>
          <p:cNvSpPr>
            <a:spLocks noGrp="1"/>
          </p:cNvSpPr>
          <p:nvPr>
            <p:ph type="sldNum" sz="quarter" idx="12"/>
          </p:nvPr>
        </p:nvSpPr>
        <p:spPr/>
        <p:txBody>
          <a:bodyPr/>
          <a:lstStyle/>
          <a:p>
            <a:fld id="{A73C0DA6-39A7-40D0-8487-720F7C064D59}" type="slidenum">
              <a:rPr lang="fr-FR" sz="2800" b="1" smtClean="0"/>
              <a:t>38</a:t>
            </a:fld>
            <a:endParaRPr lang="fr-FR" sz="2800" b="1" dirty="0"/>
          </a:p>
        </p:txBody>
      </p:sp>
    </p:spTree>
    <p:extLst>
      <p:ext uri="{BB962C8B-B14F-4D97-AF65-F5344CB8AC3E}">
        <p14:creationId xmlns:p14="http://schemas.microsoft.com/office/powerpoint/2010/main" val="22840259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1"/>
            <a:ext cx="12192000" cy="5946690"/>
          </a:xfrm>
        </p:spPr>
        <p:txBody>
          <a:bodyPr>
            <a:normAutofit/>
          </a:bodyPr>
          <a:lstStyle/>
          <a:p>
            <a:pPr marL="0" indent="-457200">
              <a:lnSpc>
                <a:spcPct val="150000"/>
              </a:lnSpc>
              <a:buFont typeface="Wingdings" panose="05000000000000000000" pitchFamily="2" charset="2"/>
              <a:buChar char="v"/>
            </a:pPr>
            <a:r>
              <a:rPr lang="fr-FR"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CAUSES DES DÉCÈS MATERNELS   </a:t>
            </a:r>
          </a:p>
          <a:p>
            <a:pPr marL="0" indent="0">
              <a:lnSpc>
                <a:spcPct val="150000"/>
              </a:lnSpc>
              <a:buNone/>
            </a:pPr>
            <a:r>
              <a:rPr lang="fr-FR" sz="2800" b="1" dirty="0">
                <a:latin typeface="Times New Roman" panose="02020603050405020304" pitchFamily="18" charset="0"/>
                <a:cs typeface="Times New Roman" panose="02020603050405020304" pitchFamily="18" charset="0"/>
              </a:rPr>
              <a:t> </a:t>
            </a:r>
            <a:r>
              <a:rPr lang="fr-FR" sz="2800" b="1" dirty="0" smtClean="0">
                <a:latin typeface="Times New Roman" panose="02020603050405020304" pitchFamily="18" charset="0"/>
                <a:cs typeface="Times New Roman" panose="02020603050405020304" pitchFamily="18" charset="0"/>
              </a:rPr>
              <a:t>     Causes directes </a:t>
            </a: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a:t>
            </a:r>
            <a:r>
              <a:rPr lang="fr-FR" b="1" dirty="0" smtClean="0">
                <a:solidFill>
                  <a:srgbClr val="FF0000"/>
                </a:solidFill>
                <a:latin typeface="Times New Roman" panose="02020603050405020304" pitchFamily="18" charset="0"/>
                <a:cs typeface="Times New Roman" panose="02020603050405020304" pitchFamily="18" charset="0"/>
              </a:rPr>
              <a:t>71%                    </a:t>
            </a:r>
            <a:r>
              <a:rPr lang="fr-FR" sz="2800" dirty="0" smtClean="0">
                <a:latin typeface="Times New Roman" panose="02020603050405020304" pitchFamily="18" charset="0"/>
                <a:cs typeface="Times New Roman" panose="02020603050405020304" pitchFamily="18" charset="0"/>
              </a:rPr>
              <a:t>Hémorragie : </a:t>
            </a:r>
            <a:r>
              <a:rPr lang="fr-FR" sz="2800" b="1" dirty="0" smtClean="0">
                <a:solidFill>
                  <a:srgbClr val="FF0000"/>
                </a:solidFill>
                <a:latin typeface="Times New Roman" panose="02020603050405020304" pitchFamily="18" charset="0"/>
                <a:cs typeface="Times New Roman" panose="02020603050405020304" pitchFamily="18" charset="0"/>
              </a:rPr>
              <a:t>60 %</a:t>
            </a:r>
            <a:r>
              <a:rPr lang="fr-FR" sz="2800" b="1" dirty="0" smtClean="0">
                <a:latin typeface="Times New Roman" panose="02020603050405020304" pitchFamily="18" charset="0"/>
                <a:cs typeface="Times New Roman" panose="02020603050405020304" pitchFamily="18" charset="0"/>
              </a:rPr>
              <a:t> </a:t>
            </a:r>
            <a:endParaRPr lang="fr-FR" i="1" dirty="0">
              <a:solidFill>
                <a:schemeClr val="accent5"/>
              </a:solidFill>
              <a:latin typeface="Times New Roman" panose="02020603050405020304" pitchFamily="18" charset="0"/>
              <a:cs typeface="Times New Roman" panose="02020603050405020304" pitchFamily="18" charset="0"/>
            </a:endParaRPr>
          </a:p>
          <a:p>
            <a:pPr marL="0" lvl="1" indent="0" algn="ctr">
              <a:lnSpc>
                <a:spcPct val="150000"/>
              </a:lnSpc>
              <a:spcBef>
                <a:spcPts val="1000"/>
              </a:spcBef>
              <a:buNone/>
            </a:pPr>
            <a:r>
              <a:rPr lang="fr-FR" sz="2800" i="1" dirty="0" smtClean="0">
                <a:solidFill>
                  <a:schemeClr val="accent5"/>
                </a:solidFill>
                <a:latin typeface="Times New Roman" panose="02020603050405020304" pitchFamily="18" charset="0"/>
                <a:cs typeface="Times New Roman" panose="02020603050405020304" pitchFamily="18" charset="0"/>
              </a:rPr>
              <a:t>Manque de produits sanguins labiles, bloc opératoires.</a:t>
            </a:r>
          </a:p>
          <a:p>
            <a:pPr marL="0" lvl="1" indent="0">
              <a:lnSpc>
                <a:spcPct val="150000"/>
              </a:lnSpc>
              <a:spcBef>
                <a:spcPts val="1000"/>
              </a:spcBef>
              <a:buNone/>
            </a:pPr>
            <a:endParaRPr lang="fr-FR" sz="2800" i="1" dirty="0">
              <a:solidFill>
                <a:schemeClr val="accent5"/>
              </a:solidFill>
              <a:latin typeface="Times New Roman" panose="02020603050405020304" pitchFamily="18" charset="0"/>
              <a:cs typeface="Times New Roman" panose="02020603050405020304" pitchFamily="18" charset="0"/>
            </a:endParaRPr>
          </a:p>
          <a:p>
            <a:pPr marL="0" indent="0">
              <a:lnSpc>
                <a:spcPct val="150000"/>
              </a:lnSpc>
              <a:buNone/>
            </a:pPr>
            <a:r>
              <a:rPr lang="fr-FR" b="1" dirty="0" smtClean="0">
                <a:latin typeface="Times New Roman" panose="02020603050405020304" pitchFamily="18" charset="0"/>
                <a:cs typeface="Times New Roman" panose="02020603050405020304" pitchFamily="18" charset="0"/>
              </a:rPr>
              <a:t>  </a:t>
            </a:r>
            <a:endParaRPr lang="fr-FR" b="1" i="1" dirty="0" smtClean="0">
              <a:solidFill>
                <a:srgbClr val="0070C0"/>
              </a:solidFill>
              <a:latin typeface="Times New Roman" panose="02020603050405020304" pitchFamily="18" charset="0"/>
              <a:cs typeface="Times New Roman" panose="02020603050405020304" pitchFamily="18" charset="0"/>
            </a:endParaRPr>
          </a:p>
        </p:txBody>
      </p:sp>
      <p:sp>
        <p:nvSpPr>
          <p:cNvPr id="4" name="Flèche droite 3"/>
          <p:cNvSpPr/>
          <p:nvPr/>
        </p:nvSpPr>
        <p:spPr>
          <a:xfrm>
            <a:off x="3157181" y="1942136"/>
            <a:ext cx="957619" cy="2290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Rectangle 4"/>
          <p:cNvSpPr/>
          <p:nvPr/>
        </p:nvSpPr>
        <p:spPr>
          <a:xfrm>
            <a:off x="2858575" y="0"/>
            <a:ext cx="6474850" cy="923330"/>
          </a:xfrm>
          <a:prstGeom prst="rect">
            <a:avLst/>
          </a:prstGeom>
          <a:noFill/>
        </p:spPr>
        <p:txBody>
          <a:bodyPr wrap="none" lIns="91440" tIns="45720" rIns="91440" bIns="45720">
            <a:spAutoFit/>
          </a:bodyPr>
          <a:lstStyle/>
          <a:p>
            <a:pPr algn="ctr"/>
            <a:r>
              <a:rPr lang="fr-FR" sz="5400" dirty="0">
                <a:ln w="0"/>
                <a:solidFill>
                  <a:srgbClr val="5B9BD5"/>
                </a:solidFill>
                <a:latin typeface="Times New Roman" panose="02020603050405020304" pitchFamily="18" charset="0"/>
                <a:cs typeface="Times New Roman" panose="02020603050405020304" pitchFamily="18" charset="0"/>
              </a:rPr>
              <a:t>DISCUSSION (</a:t>
            </a:r>
            <a:r>
              <a:rPr lang="fr-FR" sz="5400" dirty="0" smtClean="0">
                <a:ln w="0"/>
                <a:solidFill>
                  <a:srgbClr val="5B9BD5"/>
                </a:solidFill>
                <a:latin typeface="Times New Roman" panose="02020603050405020304" pitchFamily="18" charset="0"/>
                <a:cs typeface="Times New Roman" panose="02020603050405020304" pitchFamily="18" charset="0"/>
              </a:rPr>
              <a:t>12/14)</a:t>
            </a:r>
            <a:endParaRPr lang="fr-FR" sz="5400" b="0" cap="none" spc="0" dirty="0">
              <a:ln w="0"/>
              <a:gradFill>
                <a:gsLst>
                  <a:gs pos="0">
                    <a:schemeClr val="accent5">
                      <a:lumMod val="50000"/>
                    </a:schemeClr>
                  </a:gs>
                  <a:gs pos="50000">
                    <a:schemeClr val="accent5"/>
                  </a:gs>
                  <a:gs pos="100000">
                    <a:schemeClr val="accent5">
                      <a:lumMod val="60000"/>
                      <a:lumOff val="40000"/>
                    </a:schemeClr>
                  </a:gs>
                </a:gsLst>
                <a:lin ang="5400000"/>
              </a:gradFill>
            </a:endParaRPr>
          </a:p>
        </p:txBody>
      </p:sp>
      <p:sp>
        <p:nvSpPr>
          <p:cNvPr id="7" name="Espace réservé du numéro de diapositive 6"/>
          <p:cNvSpPr>
            <a:spLocks noGrp="1"/>
          </p:cNvSpPr>
          <p:nvPr>
            <p:ph type="sldNum" sz="quarter" idx="12"/>
          </p:nvPr>
        </p:nvSpPr>
        <p:spPr/>
        <p:txBody>
          <a:bodyPr/>
          <a:lstStyle/>
          <a:p>
            <a:fld id="{A73C0DA6-39A7-40D0-8487-720F7C064D59}" type="slidenum">
              <a:rPr lang="fr-FR" sz="2800" b="1" smtClean="0"/>
              <a:t>39</a:t>
            </a:fld>
            <a:endParaRPr lang="fr-FR" sz="2800" b="1" dirty="0"/>
          </a:p>
        </p:txBody>
      </p:sp>
      <p:sp>
        <p:nvSpPr>
          <p:cNvPr id="8" name="Flèche droite 7"/>
          <p:cNvSpPr/>
          <p:nvPr/>
        </p:nvSpPr>
        <p:spPr>
          <a:xfrm>
            <a:off x="5638800" y="1942136"/>
            <a:ext cx="914400" cy="2290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78672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850" y="923330"/>
            <a:ext cx="11868150" cy="5934670"/>
          </a:xfrm>
        </p:spPr>
        <p:txBody>
          <a:bodyPr>
            <a:normAutofit/>
          </a:bodyPr>
          <a:lstStyle/>
          <a:p>
            <a:pPr>
              <a:lnSpc>
                <a:spcPct val="150000"/>
              </a:lnSpc>
              <a:buFont typeface="Wingdings" panose="05000000000000000000" pitchFamily="2" charset="2"/>
              <a:buChar char="v"/>
            </a:pPr>
            <a:r>
              <a:rPr lang="fr-FR" b="1" dirty="0" smtClean="0">
                <a:latin typeface="Times New Roman" panose="02020603050405020304" pitchFamily="18" charset="0"/>
                <a:cs typeface="Times New Roman" panose="02020603050405020304" pitchFamily="18" charset="0"/>
              </a:rPr>
              <a:t> OMS dans le Monde </a:t>
            </a:r>
            <a:r>
              <a:rPr lang="fr-FR" b="1" dirty="0">
                <a:latin typeface="Times New Roman" panose="02020603050405020304" pitchFamily="18" charset="0"/>
                <a:cs typeface="Times New Roman" panose="02020603050405020304" pitchFamily="18" charset="0"/>
              </a:rPr>
              <a:t>:</a:t>
            </a:r>
            <a:r>
              <a:rPr lang="fr-FR" dirty="0" smtClean="0">
                <a:solidFill>
                  <a:srgbClr val="FF0000"/>
                </a:solidFill>
                <a:latin typeface="Times New Roman" panose="02020603050405020304" pitchFamily="18" charset="0"/>
                <a:cs typeface="Times New Roman" panose="02020603050405020304" pitchFamily="18" charset="0"/>
              </a:rPr>
              <a:t> 830</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femmes meurent </a:t>
            </a:r>
            <a:r>
              <a:rPr lang="fr-FR" dirty="0" smtClean="0">
                <a:latin typeface="Times New Roman" panose="02020603050405020304" pitchFamily="18" charset="0"/>
                <a:cs typeface="Times New Roman" panose="02020603050405020304" pitchFamily="18" charset="0"/>
              </a:rPr>
              <a:t>chaque jour </a:t>
            </a:r>
          </a:p>
          <a:p>
            <a:pPr>
              <a:lnSpc>
                <a:spcPct val="150000"/>
              </a:lnSpc>
              <a:buFont typeface="Wingdings" panose="05000000000000000000" pitchFamily="2" charset="2"/>
              <a:buChar char="§"/>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 En </a:t>
            </a:r>
            <a:r>
              <a:rPr lang="fr-FR" dirty="0">
                <a:latin typeface="Times New Roman" panose="02020603050405020304" pitchFamily="18" charset="0"/>
                <a:cs typeface="Times New Roman" panose="02020603050405020304" pitchFamily="18" charset="0"/>
              </a:rPr>
              <a:t>2015</a:t>
            </a:r>
            <a:r>
              <a:rPr lang="fr-FR" dirty="0">
                <a:solidFill>
                  <a:srgbClr val="FF0000"/>
                </a:solidFill>
                <a:latin typeface="Times New Roman" panose="02020603050405020304" pitchFamily="18" charset="0"/>
                <a:cs typeface="Times New Roman" panose="02020603050405020304" pitchFamily="18" charset="0"/>
              </a:rPr>
              <a:t>, 303.000 </a:t>
            </a:r>
            <a:r>
              <a:rPr lang="fr-FR" dirty="0">
                <a:latin typeface="Times New Roman" panose="02020603050405020304" pitchFamily="18" charset="0"/>
                <a:cs typeface="Times New Roman" panose="02020603050405020304" pitchFamily="18" charset="0"/>
              </a:rPr>
              <a:t>femmes sont </a:t>
            </a:r>
            <a:r>
              <a:rPr lang="fr-FR" dirty="0" smtClean="0">
                <a:latin typeface="Times New Roman" panose="02020603050405020304" pitchFamily="18" charset="0"/>
                <a:cs typeface="Times New Roman" panose="02020603050405020304" pitchFamily="18" charset="0"/>
              </a:rPr>
              <a:t>décédées </a:t>
            </a:r>
          </a:p>
          <a:p>
            <a:pPr>
              <a:lnSpc>
                <a:spcPct val="150000"/>
              </a:lnSpc>
              <a:buFont typeface="Wingdings" panose="05000000000000000000" pitchFamily="2" charset="2"/>
              <a:buChar char="§"/>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 Pays en développement : </a:t>
            </a:r>
            <a:r>
              <a:rPr lang="fr-FR" dirty="0" smtClean="0">
                <a:solidFill>
                  <a:srgbClr val="FF0000"/>
                </a:solidFill>
                <a:latin typeface="Times New Roman" panose="02020603050405020304" pitchFamily="18" charset="0"/>
                <a:cs typeface="Times New Roman" panose="02020603050405020304" pitchFamily="18" charset="0"/>
              </a:rPr>
              <a:t>239</a:t>
            </a:r>
            <a:r>
              <a:rPr lang="fr-FR" dirty="0" smtClean="0">
                <a:latin typeface="Times New Roman" panose="02020603050405020304" pitchFamily="18" charset="0"/>
                <a:cs typeface="Times New Roman" panose="02020603050405020304" pitchFamily="18" charset="0"/>
              </a:rPr>
              <a:t> pour </a:t>
            </a:r>
            <a:r>
              <a:rPr lang="fr-FR" dirty="0" smtClean="0">
                <a:solidFill>
                  <a:srgbClr val="FF0000"/>
                </a:solidFill>
                <a:latin typeface="Times New Roman" panose="02020603050405020304" pitchFamily="18" charset="0"/>
                <a:cs typeface="Times New Roman" panose="02020603050405020304" pitchFamily="18" charset="0"/>
              </a:rPr>
              <a:t>100.000</a:t>
            </a:r>
            <a:r>
              <a:rPr lang="fr-FR" dirty="0" smtClean="0">
                <a:latin typeface="Times New Roman" panose="02020603050405020304" pitchFamily="18" charset="0"/>
                <a:cs typeface="Times New Roman" panose="02020603050405020304" pitchFamily="18" charset="0"/>
              </a:rPr>
              <a:t> NV</a:t>
            </a:r>
          </a:p>
          <a:p>
            <a:pPr>
              <a:lnSpc>
                <a:spcPct val="150000"/>
              </a:lnSpc>
              <a:buFont typeface="Wingdings" panose="05000000000000000000" pitchFamily="2" charset="2"/>
              <a:buChar char="v"/>
            </a:pPr>
            <a:r>
              <a:rPr lang="fr-FR" b="1" dirty="0" smtClean="0">
                <a:latin typeface="Times New Roman" panose="02020603050405020304" pitchFamily="18" charset="0"/>
                <a:cs typeface="Times New Roman" panose="02020603050405020304" pitchFamily="18" charset="0"/>
              </a:rPr>
              <a:t> Au </a:t>
            </a:r>
            <a:r>
              <a:rPr lang="fr-FR" b="1" dirty="0">
                <a:latin typeface="Times New Roman" panose="02020603050405020304" pitchFamily="18" charset="0"/>
                <a:cs typeface="Times New Roman" panose="02020603050405020304" pitchFamily="18" charset="0"/>
              </a:rPr>
              <a:t>Burkina </a:t>
            </a:r>
            <a:r>
              <a:rPr lang="fr-FR" b="1" dirty="0" smtClean="0">
                <a:latin typeface="Times New Roman" panose="02020603050405020304" pitchFamily="18" charset="0"/>
                <a:cs typeface="Times New Roman" panose="02020603050405020304" pitchFamily="18" charset="0"/>
              </a:rPr>
              <a:t>Faso : </a:t>
            </a:r>
            <a:r>
              <a:rPr lang="fr-FR" dirty="0" smtClean="0">
                <a:latin typeface="Times New Roman" panose="02020603050405020304" pitchFamily="18" charset="0"/>
                <a:cs typeface="Times New Roman" panose="02020603050405020304" pitchFamily="18" charset="0"/>
              </a:rPr>
              <a:t>Santé </a:t>
            </a:r>
            <a:r>
              <a:rPr lang="fr-FR" dirty="0">
                <a:latin typeface="Times New Roman" panose="02020603050405020304" pitchFamily="18" charset="0"/>
                <a:cs typeface="Times New Roman" panose="02020603050405020304" pitchFamily="18" charset="0"/>
              </a:rPr>
              <a:t>de la mère : Préoccupation majeure </a:t>
            </a:r>
          </a:p>
          <a:p>
            <a:pPr>
              <a:lnSpc>
                <a:spcPct val="150000"/>
              </a:lnSpc>
              <a:buFont typeface="Wingdings" panose="05000000000000000000" pitchFamily="2" charset="2"/>
              <a:buChar char="§"/>
            </a:pPr>
            <a:r>
              <a:rPr lang="fr-FR" dirty="0">
                <a:latin typeface="Times New Roman" panose="02020603050405020304" pitchFamily="18" charset="0"/>
                <a:cs typeface="Times New Roman" panose="02020603050405020304" pitchFamily="18" charset="0"/>
              </a:rPr>
              <a:t> Enquête démographique en 2015 : </a:t>
            </a:r>
            <a:r>
              <a:rPr lang="fr-FR" dirty="0">
                <a:solidFill>
                  <a:srgbClr val="FF0000"/>
                </a:solidFill>
                <a:latin typeface="Times New Roman" panose="02020603050405020304" pitchFamily="18" charset="0"/>
                <a:cs typeface="Times New Roman" panose="02020603050405020304" pitchFamily="18" charset="0"/>
              </a:rPr>
              <a:t>330</a:t>
            </a:r>
            <a:r>
              <a:rPr lang="fr-FR" dirty="0">
                <a:latin typeface="Times New Roman" panose="02020603050405020304" pitchFamily="18" charset="0"/>
                <a:cs typeface="Times New Roman" panose="02020603050405020304" pitchFamily="18" charset="0"/>
              </a:rPr>
              <a:t> pour 100.000 NV </a:t>
            </a:r>
          </a:p>
          <a:p>
            <a:pPr>
              <a:lnSpc>
                <a:spcPct val="150000"/>
              </a:lnSpc>
              <a:buFont typeface="Wingdings" panose="05000000000000000000" pitchFamily="2" charset="2"/>
              <a:buChar char="§"/>
            </a:pPr>
            <a:r>
              <a:rPr lang="fr-FR" dirty="0">
                <a:latin typeface="Times New Roman" panose="02020603050405020304" pitchFamily="18" charset="0"/>
                <a:cs typeface="Times New Roman" panose="02020603050405020304" pitchFamily="18" charset="0"/>
              </a:rPr>
              <a:t> </a:t>
            </a:r>
            <a:r>
              <a:rPr lang="fr-FR" dirty="0">
                <a:solidFill>
                  <a:srgbClr val="FF0000"/>
                </a:solidFill>
                <a:latin typeface="Times New Roman" panose="02020603050405020304" pitchFamily="18" charset="0"/>
                <a:cs typeface="Times New Roman" panose="02020603050405020304" pitchFamily="18" charset="0"/>
              </a:rPr>
              <a:t>566</a:t>
            </a:r>
            <a:r>
              <a:rPr lang="fr-FR" dirty="0">
                <a:latin typeface="Times New Roman" panose="02020603050405020304" pitchFamily="18" charset="0"/>
                <a:cs typeface="Times New Roman" panose="02020603050405020304" pitchFamily="18" charset="0"/>
              </a:rPr>
              <a:t> décès  à </a:t>
            </a:r>
            <a:r>
              <a:rPr lang="fr-FR" dirty="0">
                <a:solidFill>
                  <a:srgbClr val="FF0000"/>
                </a:solidFill>
                <a:latin typeface="Times New Roman" panose="02020603050405020304" pitchFamily="18" charset="0"/>
                <a:cs typeface="Times New Roman" panose="02020603050405020304" pitchFamily="18" charset="0"/>
              </a:rPr>
              <a:t>330</a:t>
            </a:r>
            <a:r>
              <a:rPr lang="fr-FR" dirty="0">
                <a:latin typeface="Times New Roman" panose="02020603050405020304" pitchFamily="18" charset="0"/>
                <a:cs typeface="Times New Roman" panose="02020603050405020304" pitchFamily="18" charset="0"/>
              </a:rPr>
              <a:t> pour 100.000 de 1991 en 2015.</a:t>
            </a:r>
          </a:p>
          <a:p>
            <a:pPr marL="0" indent="0">
              <a:lnSpc>
                <a:spcPct val="150000"/>
              </a:lnSpc>
              <a:buNone/>
            </a:pPr>
            <a:endParaRPr lang="fr-FR" dirty="0">
              <a:latin typeface="Times New Roman" panose="02020603050405020304" pitchFamily="18" charset="0"/>
              <a:cs typeface="Times New Roman" panose="02020603050405020304" pitchFamily="18" charset="0"/>
            </a:endParaRPr>
          </a:p>
        </p:txBody>
      </p:sp>
      <p:sp>
        <p:nvSpPr>
          <p:cNvPr id="4" name="Rectangle 3"/>
          <p:cNvSpPr/>
          <p:nvPr/>
        </p:nvSpPr>
        <p:spPr>
          <a:xfrm>
            <a:off x="2627743" y="0"/>
            <a:ext cx="6936514" cy="923330"/>
          </a:xfrm>
          <a:prstGeom prst="rect">
            <a:avLst/>
          </a:prstGeom>
          <a:noFill/>
        </p:spPr>
        <p:txBody>
          <a:bodyPr wrap="none" lIns="91440" tIns="45720" rIns="91440" bIns="45720">
            <a:spAutoFit/>
          </a:bodyPr>
          <a:lstStyle/>
          <a:p>
            <a:pPr algn="ctr"/>
            <a:r>
              <a:rPr lang="fr-FR" sz="5400" dirty="0">
                <a:ln w="0"/>
                <a:solidFill>
                  <a:schemeClr val="accent1"/>
                </a:solidFill>
                <a:latin typeface="Times New Roman" panose="02020603050405020304" pitchFamily="18" charset="0"/>
                <a:cs typeface="Times New Roman" panose="02020603050405020304" pitchFamily="18" charset="0"/>
              </a:rPr>
              <a:t>INTRODUCTION </a:t>
            </a:r>
            <a:r>
              <a:rPr lang="fr-FR" sz="5400" dirty="0" smtClean="0">
                <a:ln w="0"/>
                <a:solidFill>
                  <a:schemeClr val="accent1"/>
                </a:solidFill>
                <a:latin typeface="Times New Roman" panose="02020603050405020304" pitchFamily="18" charset="0"/>
                <a:cs typeface="Times New Roman" panose="02020603050405020304" pitchFamily="18" charset="0"/>
              </a:rPr>
              <a:t>(1/2)</a:t>
            </a:r>
            <a:endParaRPr lang="fr-FR" sz="5400" b="0" cap="none" spc="0" dirty="0">
              <a:ln w="0"/>
              <a:solidFill>
                <a:schemeClr val="accent1"/>
              </a:solidFill>
            </a:endParaRPr>
          </a:p>
        </p:txBody>
      </p:sp>
      <p:sp>
        <p:nvSpPr>
          <p:cNvPr id="6" name="Espace réservé du numéro de diapositive 5"/>
          <p:cNvSpPr>
            <a:spLocks noGrp="1"/>
          </p:cNvSpPr>
          <p:nvPr>
            <p:ph type="sldNum" sz="quarter" idx="12"/>
          </p:nvPr>
        </p:nvSpPr>
        <p:spPr/>
        <p:txBody>
          <a:bodyPr/>
          <a:lstStyle/>
          <a:p>
            <a:fld id="{A73C0DA6-39A7-40D0-8487-720F7C064D59}" type="slidenum">
              <a:rPr lang="fr-FR" sz="2800" smtClean="0">
                <a:latin typeface="Times New Roman" panose="02020603050405020304" pitchFamily="18" charset="0"/>
                <a:cs typeface="Times New Roman" panose="02020603050405020304" pitchFamily="18" charset="0"/>
              </a:rPr>
              <a:t>4</a:t>
            </a:fld>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45813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0"/>
            <a:ext cx="12192000" cy="5934670"/>
          </a:xfrm>
        </p:spPr>
        <p:txBody>
          <a:bodyPr/>
          <a:lstStyle/>
          <a:p>
            <a:pPr>
              <a:lnSpc>
                <a:spcPct val="150000"/>
              </a:lnSpc>
              <a:buFont typeface="Wingdings" panose="05000000000000000000" pitchFamily="2" charset="2"/>
              <a:buChar char="v"/>
            </a:pPr>
            <a:r>
              <a:rPr lang="fr-FR"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CAUSES DES DÉCÈS MATERNELS </a:t>
            </a:r>
          </a:p>
          <a:p>
            <a:pPr marL="0" indent="0">
              <a:lnSpc>
                <a:spcPct val="150000"/>
              </a:lnSpc>
              <a:buNone/>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Causes obstétricales indirectes          : </a:t>
            </a:r>
            <a:r>
              <a:rPr lang="fr-FR" b="1" dirty="0">
                <a:solidFill>
                  <a:srgbClr val="FF0000"/>
                </a:solidFill>
                <a:latin typeface="Times New Roman" panose="02020603050405020304" pitchFamily="18" charset="0"/>
                <a:cs typeface="Times New Roman" panose="02020603050405020304" pitchFamily="18" charset="0"/>
              </a:rPr>
              <a:t>29 </a:t>
            </a:r>
            <a:r>
              <a:rPr lang="fr-FR" b="1" dirty="0" smtClean="0">
                <a:solidFill>
                  <a:srgbClr val="FF0000"/>
                </a:solidFill>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Paludisme : </a:t>
            </a:r>
            <a:r>
              <a:rPr lang="fr-FR" b="1" dirty="0">
                <a:solidFill>
                  <a:srgbClr val="FF0000"/>
                </a:solidFill>
                <a:latin typeface="Times New Roman" panose="02020603050405020304" pitchFamily="18" charset="0"/>
                <a:cs typeface="Times New Roman" panose="02020603050405020304" pitchFamily="18" charset="0"/>
              </a:rPr>
              <a:t>22,6 %</a:t>
            </a:r>
            <a:r>
              <a:rPr lang="fr-FR" b="1" dirty="0">
                <a:latin typeface="Times New Roman" panose="02020603050405020304" pitchFamily="18" charset="0"/>
                <a:cs typeface="Times New Roman" panose="02020603050405020304" pitchFamily="18" charset="0"/>
              </a:rPr>
              <a:t> </a:t>
            </a:r>
          </a:p>
          <a:p>
            <a:pPr marL="0" indent="0">
              <a:lnSpc>
                <a:spcPct val="150000"/>
              </a:lnSpc>
              <a:buNone/>
            </a:pPr>
            <a:r>
              <a:rPr lang="fr-FR" b="1" dirty="0">
                <a:solidFill>
                  <a:srgbClr val="FF0000"/>
                </a:solidFill>
                <a:latin typeface="Times New Roman" panose="02020603050405020304" pitchFamily="18" charset="0"/>
                <a:cs typeface="Times New Roman" panose="02020603050405020304" pitchFamily="18" charset="0"/>
              </a:rPr>
              <a:t> </a:t>
            </a:r>
            <a:r>
              <a:rPr lang="fr-FR" b="1" dirty="0" smtClean="0">
                <a:solidFill>
                  <a:srgbClr val="FF0000"/>
                </a:solidFill>
                <a:latin typeface="Times New Roman" panose="02020603050405020304" pitchFamily="18" charset="0"/>
                <a:cs typeface="Times New Roman" panose="02020603050405020304" pitchFamily="18" charset="0"/>
              </a:rPr>
              <a:t>    &gt; </a:t>
            </a:r>
            <a:r>
              <a:rPr lang="fr-FR" dirty="0" smtClean="0">
                <a:latin typeface="Times New Roman" panose="02020603050405020304" pitchFamily="18" charset="0"/>
                <a:cs typeface="Times New Roman" panose="02020603050405020304" pitchFamily="18" charset="0"/>
              </a:rPr>
              <a:t>Baldé et al. [GUINEE; 2020]</a:t>
            </a:r>
            <a:r>
              <a:rPr lang="fr-FR" b="1" dirty="0" smtClean="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 </a:t>
            </a:r>
            <a:r>
              <a:rPr lang="fr-FR" b="1" dirty="0" smtClean="0">
                <a:solidFill>
                  <a:srgbClr val="FF0000"/>
                </a:solidFill>
                <a:latin typeface="Times New Roman" panose="02020603050405020304" pitchFamily="18" charset="0"/>
                <a:cs typeface="Times New Roman" panose="02020603050405020304" pitchFamily="18" charset="0"/>
              </a:rPr>
              <a:t>14,3 %</a:t>
            </a:r>
          </a:p>
          <a:p>
            <a:pPr marL="0" indent="0">
              <a:lnSpc>
                <a:spcPct val="150000"/>
              </a:lnSpc>
              <a:buNone/>
            </a:pPr>
            <a:r>
              <a:rPr lang="fr-FR" dirty="0" smtClean="0">
                <a:latin typeface="Times New Roman" panose="02020603050405020304" pitchFamily="18" charset="0"/>
                <a:cs typeface="Times New Roman" panose="02020603050405020304" pitchFamily="18" charset="0"/>
              </a:rPr>
              <a:t>     </a:t>
            </a:r>
            <a:r>
              <a:rPr lang="fr-FR" dirty="0" smtClean="0">
                <a:solidFill>
                  <a:srgbClr val="FF0000"/>
                </a:solidFill>
                <a:latin typeface="Times New Roman" panose="02020603050405020304" pitchFamily="18" charset="0"/>
                <a:cs typeface="Times New Roman" panose="02020603050405020304" pitchFamily="18" charset="0"/>
              </a:rPr>
              <a:t>&lt;</a:t>
            </a:r>
            <a:r>
              <a:rPr lang="fr-FR" dirty="0" smtClean="0">
                <a:latin typeface="Times New Roman" panose="02020603050405020304" pitchFamily="18" charset="0"/>
                <a:cs typeface="Times New Roman" panose="02020603050405020304" pitchFamily="18" charset="0"/>
              </a:rPr>
              <a:t> Camara M. K. et al. [GUINEE; 2019] : </a:t>
            </a:r>
            <a:r>
              <a:rPr lang="fr-FR" b="1" dirty="0" smtClean="0">
                <a:solidFill>
                  <a:srgbClr val="FF0000"/>
                </a:solidFill>
                <a:latin typeface="Times New Roman" panose="02020603050405020304" pitchFamily="18" charset="0"/>
                <a:cs typeface="Times New Roman" panose="02020603050405020304" pitchFamily="18" charset="0"/>
              </a:rPr>
              <a:t>50,8 %</a:t>
            </a:r>
          </a:p>
          <a:p>
            <a:pPr marL="0" indent="0" algn="ctr">
              <a:lnSpc>
                <a:spcPct val="150000"/>
              </a:lnSpc>
              <a:buNone/>
            </a:pPr>
            <a:r>
              <a:rPr lang="fr-FR" i="1" dirty="0" smtClean="0">
                <a:solidFill>
                  <a:srgbClr val="0070C0"/>
                </a:solidFill>
                <a:latin typeface="Times New Roman" panose="02020603050405020304" pitchFamily="18" charset="0"/>
                <a:cs typeface="Times New Roman" panose="02020603050405020304" pitchFamily="18" charset="0"/>
              </a:rPr>
              <a:t>Le </a:t>
            </a:r>
            <a:r>
              <a:rPr lang="fr-FR" i="1" dirty="0">
                <a:solidFill>
                  <a:srgbClr val="0070C0"/>
                </a:solidFill>
                <a:latin typeface="Times New Roman" panose="02020603050405020304" pitchFamily="18" charset="0"/>
                <a:cs typeface="Times New Roman" panose="02020603050405020304" pitchFamily="18" charset="0"/>
              </a:rPr>
              <a:t>paludisme demeure un problème de santé publique </a:t>
            </a:r>
            <a:endParaRPr lang="fr-FR" b="1" i="1" dirty="0">
              <a:solidFill>
                <a:srgbClr val="0070C0"/>
              </a:solidFill>
              <a:latin typeface="Times New Roman" panose="02020603050405020304" pitchFamily="18" charset="0"/>
              <a:cs typeface="Times New Roman" panose="02020603050405020304" pitchFamily="18" charset="0"/>
            </a:endParaRPr>
          </a:p>
          <a:p>
            <a:pPr marL="0" indent="0">
              <a:lnSpc>
                <a:spcPct val="150000"/>
              </a:lnSpc>
              <a:buNone/>
            </a:pPr>
            <a:endParaRPr lang="fr-FR" b="1" dirty="0">
              <a:solidFill>
                <a:srgbClr val="FF0000"/>
              </a:solidFill>
              <a:latin typeface="Times New Roman" panose="02020603050405020304" pitchFamily="18" charset="0"/>
              <a:cs typeface="Times New Roman" panose="02020603050405020304" pitchFamily="18" charset="0"/>
            </a:endParaRPr>
          </a:p>
          <a:p>
            <a:pPr marL="0" indent="0">
              <a:lnSpc>
                <a:spcPct val="150000"/>
              </a:lnSpc>
              <a:buNone/>
            </a:pPr>
            <a:endParaRPr lang="fr-FR" dirty="0" smtClean="0">
              <a:solidFill>
                <a:srgbClr val="FF0000"/>
              </a:solidFill>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endParaRPr lang="fr-FR" dirty="0">
              <a:solidFill>
                <a:srgbClr val="FF0000"/>
              </a:solidFill>
              <a:latin typeface="Times New Roman" panose="02020603050405020304" pitchFamily="18" charset="0"/>
              <a:cs typeface="Times New Roman" panose="02020603050405020304" pitchFamily="18" charset="0"/>
            </a:endParaRPr>
          </a:p>
          <a:p>
            <a:pPr marL="0" indent="0">
              <a:lnSpc>
                <a:spcPct val="150000"/>
              </a:lnSpc>
              <a:buNone/>
            </a:pPr>
            <a:endParaRPr lang="fr-FR" dirty="0">
              <a:solidFill>
                <a:srgbClr val="FF0000"/>
              </a:solidFill>
              <a:latin typeface="Times New Roman" panose="02020603050405020304" pitchFamily="18" charset="0"/>
              <a:cs typeface="Times New Roman" panose="02020603050405020304" pitchFamily="18" charset="0"/>
            </a:endParaRPr>
          </a:p>
        </p:txBody>
      </p:sp>
      <p:sp>
        <p:nvSpPr>
          <p:cNvPr id="4" name="Flèche droite 3"/>
          <p:cNvSpPr/>
          <p:nvPr/>
        </p:nvSpPr>
        <p:spPr>
          <a:xfrm>
            <a:off x="7372350" y="2006126"/>
            <a:ext cx="893135" cy="1913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Rectangle 4"/>
          <p:cNvSpPr/>
          <p:nvPr/>
        </p:nvSpPr>
        <p:spPr>
          <a:xfrm>
            <a:off x="2858575" y="0"/>
            <a:ext cx="6474850" cy="923330"/>
          </a:xfrm>
          <a:prstGeom prst="rect">
            <a:avLst/>
          </a:prstGeom>
          <a:noFill/>
        </p:spPr>
        <p:txBody>
          <a:bodyPr wrap="none" lIns="91440" tIns="45720" rIns="91440" bIns="45720">
            <a:spAutoFit/>
          </a:bodyPr>
          <a:lstStyle/>
          <a:p>
            <a:pPr algn="ctr"/>
            <a:r>
              <a:rPr lang="fr-FR" sz="5400" dirty="0">
                <a:ln w="0"/>
                <a:solidFill>
                  <a:srgbClr val="5B9BD5"/>
                </a:solidFill>
                <a:latin typeface="Times New Roman" panose="02020603050405020304" pitchFamily="18" charset="0"/>
                <a:cs typeface="Times New Roman" panose="02020603050405020304" pitchFamily="18" charset="0"/>
              </a:rPr>
              <a:t>DISCUSSION (</a:t>
            </a:r>
            <a:r>
              <a:rPr lang="fr-FR" sz="5400" dirty="0" smtClean="0">
                <a:ln w="0"/>
                <a:solidFill>
                  <a:srgbClr val="5B9BD5"/>
                </a:solidFill>
                <a:latin typeface="Times New Roman" panose="02020603050405020304" pitchFamily="18" charset="0"/>
                <a:cs typeface="Times New Roman" panose="02020603050405020304" pitchFamily="18" charset="0"/>
              </a:rPr>
              <a:t>12/14)</a:t>
            </a:r>
            <a:endParaRPr lang="fr-FR" sz="5400" b="0" cap="none" spc="0" dirty="0">
              <a:ln w="0"/>
              <a:solidFill>
                <a:schemeClr val="accent1"/>
              </a:solidFill>
            </a:endParaRPr>
          </a:p>
        </p:txBody>
      </p:sp>
      <p:sp>
        <p:nvSpPr>
          <p:cNvPr id="7" name="Espace réservé du numéro de diapositive 6"/>
          <p:cNvSpPr>
            <a:spLocks noGrp="1"/>
          </p:cNvSpPr>
          <p:nvPr>
            <p:ph type="sldNum" sz="quarter" idx="12"/>
          </p:nvPr>
        </p:nvSpPr>
        <p:spPr/>
        <p:txBody>
          <a:bodyPr/>
          <a:lstStyle/>
          <a:p>
            <a:fld id="{A73C0DA6-39A7-40D0-8487-720F7C064D59}" type="slidenum">
              <a:rPr lang="fr-FR" sz="2800" b="1" smtClean="0"/>
              <a:t>40</a:t>
            </a:fld>
            <a:endParaRPr lang="fr-FR" sz="2800" b="1" dirty="0"/>
          </a:p>
        </p:txBody>
      </p:sp>
    </p:spTree>
    <p:extLst>
      <p:ext uri="{BB962C8B-B14F-4D97-AF65-F5344CB8AC3E}">
        <p14:creationId xmlns:p14="http://schemas.microsoft.com/office/powerpoint/2010/main" val="4385877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0"/>
            <a:ext cx="12192000" cy="5934669"/>
          </a:xfrm>
        </p:spPr>
        <p:txBody>
          <a:bodyPr/>
          <a:lstStyle/>
          <a:p>
            <a:pPr marL="228600" lvl="1">
              <a:lnSpc>
                <a:spcPct val="150000"/>
              </a:lnSpc>
              <a:spcBef>
                <a:spcPts val="1000"/>
              </a:spcBef>
              <a:buFont typeface="Wingdings" panose="05000000000000000000" pitchFamily="2" charset="2"/>
              <a:buChar char="v"/>
            </a:pPr>
            <a:r>
              <a:rPr lang="fr-FR" sz="2800" dirty="0" smtClean="0">
                <a:latin typeface="Times New Roman" panose="02020603050405020304" pitchFamily="18" charset="0"/>
                <a:cs typeface="Times New Roman" panose="02020603050405020304" pitchFamily="18" charset="0"/>
              </a:rPr>
              <a:t>    </a:t>
            </a:r>
            <a:r>
              <a:rPr lang="fr-FR" sz="2800" b="1" dirty="0" smtClean="0">
                <a:latin typeface="Times New Roman" panose="02020603050405020304" pitchFamily="18" charset="0"/>
                <a:cs typeface="Times New Roman" panose="02020603050405020304" pitchFamily="18" charset="0"/>
              </a:rPr>
              <a:t>FACTEURS CONTRIBUTIFS</a:t>
            </a:r>
          </a:p>
          <a:p>
            <a:pPr>
              <a:lnSpc>
                <a:spcPct val="150000"/>
              </a:lnSpc>
              <a:buFont typeface="Wingdings" panose="05000000000000000000" pitchFamily="2" charset="2"/>
              <a:buChar char="§"/>
            </a:pPr>
            <a:r>
              <a:rPr lang="fr-FR" dirty="0" smtClean="0">
                <a:latin typeface="Times New Roman" panose="02020603050405020304" pitchFamily="18" charset="0"/>
                <a:cs typeface="Times New Roman" panose="02020603050405020304" pitchFamily="18" charset="0"/>
              </a:rPr>
              <a:t>    Retard à la consultation : </a:t>
            </a:r>
            <a:r>
              <a:rPr lang="fr-FR" dirty="0">
                <a:latin typeface="Times New Roman" panose="02020603050405020304" pitchFamily="18" charset="0"/>
                <a:cs typeface="Times New Roman" panose="02020603050405020304" pitchFamily="18" charset="0"/>
              </a:rPr>
              <a:t>premier retard </a:t>
            </a:r>
            <a:endParaRPr lang="fr-FR" dirty="0" smtClean="0">
              <a:latin typeface="Times New Roman" panose="02020603050405020304" pitchFamily="18" charset="0"/>
              <a:cs typeface="Times New Roman" panose="02020603050405020304" pitchFamily="18" charset="0"/>
            </a:endParaRPr>
          </a:p>
          <a:p>
            <a:pPr marL="0" indent="0">
              <a:lnSpc>
                <a:spcPct val="150000"/>
              </a:lnSpc>
              <a:buNone/>
            </a:pPr>
            <a:endParaRPr lang="fr-FR" dirty="0" smtClean="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
            </a:pPr>
            <a:r>
              <a:rPr lang="fr-FR" dirty="0" smtClean="0">
                <a:latin typeface="Times New Roman" panose="02020603050405020304" pitchFamily="18" charset="0"/>
                <a:cs typeface="Times New Roman" panose="02020603050405020304" pitchFamily="18" charset="0"/>
              </a:rPr>
              <a:t>    Retard à l’évacuation : </a:t>
            </a:r>
            <a:r>
              <a:rPr lang="fr-FR" dirty="0">
                <a:latin typeface="Times New Roman" panose="02020603050405020304" pitchFamily="18" charset="0"/>
                <a:cs typeface="Times New Roman" panose="02020603050405020304" pitchFamily="18" charset="0"/>
              </a:rPr>
              <a:t>deuxième retard </a:t>
            </a:r>
            <a:endParaRPr lang="fr-FR" dirty="0" smtClean="0">
              <a:latin typeface="Times New Roman" panose="02020603050405020304" pitchFamily="18" charset="0"/>
              <a:cs typeface="Times New Roman" panose="02020603050405020304" pitchFamily="18" charset="0"/>
            </a:endParaRPr>
          </a:p>
          <a:p>
            <a:pPr marL="0" indent="0">
              <a:lnSpc>
                <a:spcPct val="150000"/>
              </a:lnSpc>
              <a:buNone/>
            </a:pPr>
            <a:endParaRPr lang="fr-FR" dirty="0" smtClean="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
            </a:pPr>
            <a:r>
              <a:rPr lang="fr-FR" dirty="0" smtClean="0">
                <a:latin typeface="Times New Roman" panose="02020603050405020304" pitchFamily="18" charset="0"/>
                <a:cs typeface="Times New Roman" panose="02020603050405020304" pitchFamily="18" charset="0"/>
              </a:rPr>
              <a:t>    Retard à la prise en charge : troisième </a:t>
            </a:r>
            <a:r>
              <a:rPr lang="fr-FR" dirty="0">
                <a:latin typeface="Times New Roman" panose="02020603050405020304" pitchFamily="18" charset="0"/>
                <a:cs typeface="Times New Roman" panose="02020603050405020304" pitchFamily="18" charset="0"/>
              </a:rPr>
              <a:t>retard </a:t>
            </a:r>
          </a:p>
        </p:txBody>
      </p:sp>
      <p:sp>
        <p:nvSpPr>
          <p:cNvPr id="4" name="Rectangle 3"/>
          <p:cNvSpPr/>
          <p:nvPr/>
        </p:nvSpPr>
        <p:spPr>
          <a:xfrm>
            <a:off x="2858575" y="0"/>
            <a:ext cx="6474850" cy="923330"/>
          </a:xfrm>
          <a:prstGeom prst="rect">
            <a:avLst/>
          </a:prstGeom>
          <a:noFill/>
        </p:spPr>
        <p:txBody>
          <a:bodyPr wrap="none" lIns="91440" tIns="45720" rIns="91440" bIns="45720">
            <a:spAutoFit/>
          </a:bodyPr>
          <a:lstStyle/>
          <a:p>
            <a:pPr algn="ctr"/>
            <a:r>
              <a:rPr lang="fr-FR" sz="5400" dirty="0">
                <a:ln w="0"/>
                <a:solidFill>
                  <a:srgbClr val="5B9BD5"/>
                </a:solidFill>
                <a:latin typeface="Times New Roman" panose="02020603050405020304" pitchFamily="18" charset="0"/>
                <a:cs typeface="Times New Roman" panose="02020603050405020304" pitchFamily="18" charset="0"/>
              </a:rPr>
              <a:t>DISCUSSION (</a:t>
            </a:r>
            <a:r>
              <a:rPr lang="fr-FR" sz="5400" dirty="0" smtClean="0">
                <a:ln w="0"/>
                <a:solidFill>
                  <a:srgbClr val="5B9BD5"/>
                </a:solidFill>
                <a:latin typeface="Times New Roman" panose="02020603050405020304" pitchFamily="18" charset="0"/>
                <a:cs typeface="Times New Roman" panose="02020603050405020304" pitchFamily="18" charset="0"/>
              </a:rPr>
              <a:t>14/14)</a:t>
            </a:r>
            <a:endParaRPr lang="fr-FR" sz="5400" b="0" cap="none" spc="0" dirty="0">
              <a:ln w="0"/>
              <a:solidFill>
                <a:schemeClr val="accent1"/>
              </a:solidFill>
            </a:endParaRPr>
          </a:p>
        </p:txBody>
      </p:sp>
      <p:sp>
        <p:nvSpPr>
          <p:cNvPr id="6" name="Espace réservé du numéro de diapositive 5"/>
          <p:cNvSpPr>
            <a:spLocks noGrp="1"/>
          </p:cNvSpPr>
          <p:nvPr>
            <p:ph type="sldNum" sz="quarter" idx="12"/>
          </p:nvPr>
        </p:nvSpPr>
        <p:spPr/>
        <p:txBody>
          <a:bodyPr/>
          <a:lstStyle/>
          <a:p>
            <a:fld id="{A73C0DA6-39A7-40D0-8487-720F7C064D59}" type="slidenum">
              <a:rPr lang="fr-FR" sz="2800" b="1" smtClean="0"/>
              <a:t>41</a:t>
            </a:fld>
            <a:endParaRPr lang="fr-FR" sz="2800" b="1" dirty="0"/>
          </a:p>
        </p:txBody>
      </p:sp>
    </p:spTree>
    <p:extLst>
      <p:ext uri="{BB962C8B-B14F-4D97-AF65-F5344CB8AC3E}">
        <p14:creationId xmlns:p14="http://schemas.microsoft.com/office/powerpoint/2010/main" val="29422724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72287" y="2967335"/>
            <a:ext cx="4647426" cy="923330"/>
          </a:xfrm>
          <a:prstGeom prst="rect">
            <a:avLst/>
          </a:prstGeom>
          <a:noFill/>
        </p:spPr>
        <p:txBody>
          <a:bodyPr wrap="none" lIns="91440" tIns="45720" rIns="91440" bIns="45720">
            <a:spAutoFit/>
          </a:bodyPr>
          <a:lstStyle/>
          <a:p>
            <a:pPr algn="ctr"/>
            <a:r>
              <a:rPr lang="fr-FR" sz="54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CONCLUSION</a:t>
            </a:r>
          </a:p>
        </p:txBody>
      </p:sp>
      <p:sp>
        <p:nvSpPr>
          <p:cNvPr id="5" name="Espace réservé du numéro de diapositive 4"/>
          <p:cNvSpPr>
            <a:spLocks noGrp="1"/>
          </p:cNvSpPr>
          <p:nvPr>
            <p:ph type="sldNum" sz="quarter" idx="12"/>
          </p:nvPr>
        </p:nvSpPr>
        <p:spPr/>
        <p:txBody>
          <a:bodyPr/>
          <a:lstStyle/>
          <a:p>
            <a:fld id="{A73C0DA6-39A7-40D0-8487-720F7C064D59}" type="slidenum">
              <a:rPr lang="fr-FR" sz="2800" b="1" smtClean="0"/>
              <a:t>42</a:t>
            </a:fld>
            <a:endParaRPr lang="fr-FR" b="1" dirty="0"/>
          </a:p>
        </p:txBody>
      </p:sp>
    </p:spTree>
    <p:extLst>
      <p:ext uri="{BB962C8B-B14F-4D97-AF65-F5344CB8AC3E}">
        <p14:creationId xmlns:p14="http://schemas.microsoft.com/office/powerpoint/2010/main" val="8276959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0"/>
            <a:ext cx="12192000" cy="5934670"/>
          </a:xfrm>
        </p:spPr>
        <p:txBody>
          <a:bodyPr>
            <a:noAutofit/>
          </a:bodyPr>
          <a:lstStyle/>
          <a:p>
            <a:pPr>
              <a:lnSpc>
                <a:spcPct val="150000"/>
              </a:lnSpc>
              <a:buFont typeface="Wingdings" panose="05000000000000000000" pitchFamily="2" charset="2"/>
              <a:buChar char="§"/>
            </a:pPr>
            <a:r>
              <a:rPr lang="fr-FR" b="1" dirty="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  Mortalité maternelle : </a:t>
            </a:r>
            <a:r>
              <a:rPr lang="fr-FR" dirty="0" smtClean="0">
                <a:latin typeface="Times New Roman" panose="02020603050405020304" pitchFamily="18" charset="0"/>
                <a:cs typeface="Times New Roman" panose="02020603050405020304" pitchFamily="18" charset="0"/>
              </a:rPr>
              <a:t>problème de santé publique</a:t>
            </a:r>
            <a:endParaRPr lang="fr-FR" b="1"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
            </a:pPr>
            <a:r>
              <a:rPr lang="fr-FR" b="1" dirty="0" smtClean="0">
                <a:latin typeface="Times New Roman" panose="02020603050405020304" pitchFamily="18" charset="0"/>
                <a:cs typeface="Times New Roman" panose="02020603050405020304" pitchFamily="18" charset="0"/>
              </a:rPr>
              <a:t>   Profil des femmes      : </a:t>
            </a:r>
            <a:r>
              <a:rPr lang="fr-FR" dirty="0" smtClean="0">
                <a:latin typeface="Times New Roman" panose="02020603050405020304" pitchFamily="18" charset="0"/>
                <a:cs typeface="Times New Roman" panose="02020603050405020304" pitchFamily="18" charset="0"/>
              </a:rPr>
              <a:t>connu</a:t>
            </a:r>
            <a:endParaRPr lang="fr-FR"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
            </a:pPr>
            <a:r>
              <a:rPr lang="fr-FR" b="1" dirty="0" smtClean="0">
                <a:latin typeface="Times New Roman" panose="02020603050405020304" pitchFamily="18" charset="0"/>
                <a:cs typeface="Times New Roman" panose="02020603050405020304" pitchFamily="18" charset="0"/>
              </a:rPr>
              <a:t>   Hémorragie                : </a:t>
            </a:r>
            <a:r>
              <a:rPr lang="fr-FR" dirty="0" smtClean="0">
                <a:latin typeface="Times New Roman" panose="02020603050405020304" pitchFamily="18" charset="0"/>
                <a:cs typeface="Times New Roman" panose="02020603050405020304" pitchFamily="18" charset="0"/>
              </a:rPr>
              <a:t>principale cause directe de décès maternel</a:t>
            </a:r>
          </a:p>
          <a:p>
            <a:pPr>
              <a:lnSpc>
                <a:spcPct val="150000"/>
              </a:lnSpc>
              <a:buFont typeface="Wingdings" panose="05000000000000000000" pitchFamily="2" charset="2"/>
              <a:buChar char="§"/>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Paludisme                   : </a:t>
            </a:r>
            <a:r>
              <a:rPr lang="fr-FR" dirty="0" smtClean="0">
                <a:latin typeface="Times New Roman" panose="02020603050405020304" pitchFamily="18" charset="0"/>
                <a:cs typeface="Times New Roman" panose="02020603050405020304" pitchFamily="18" charset="0"/>
              </a:rPr>
              <a:t>principale </a:t>
            </a:r>
            <a:r>
              <a:rPr lang="fr-FR" dirty="0">
                <a:latin typeface="Times New Roman" panose="02020603050405020304" pitchFamily="18" charset="0"/>
                <a:cs typeface="Times New Roman" panose="02020603050405020304" pitchFamily="18" charset="0"/>
              </a:rPr>
              <a:t>cause indirecte de décès maternel</a:t>
            </a:r>
          </a:p>
          <a:p>
            <a:pPr>
              <a:lnSpc>
                <a:spcPct val="150000"/>
              </a:lnSpc>
              <a:buFont typeface="Wingdings" panose="05000000000000000000" pitchFamily="2" charset="2"/>
              <a:buChar char="§"/>
            </a:pPr>
            <a:r>
              <a:rPr lang="fr-FR" b="1" dirty="0" smtClean="0">
                <a:latin typeface="Times New Roman" panose="02020603050405020304" pitchFamily="18" charset="0"/>
                <a:cs typeface="Times New Roman" panose="02020603050405020304" pitchFamily="18" charset="0"/>
              </a:rPr>
              <a:t>   Facteurs </a:t>
            </a:r>
            <a:r>
              <a:rPr lang="fr-FR" b="1" dirty="0">
                <a:latin typeface="Times New Roman" panose="02020603050405020304" pitchFamily="18" charset="0"/>
                <a:cs typeface="Times New Roman" panose="02020603050405020304" pitchFamily="18" charset="0"/>
              </a:rPr>
              <a:t>contributifs </a:t>
            </a:r>
            <a:r>
              <a:rPr lang="fr-FR" b="1" dirty="0" smtClean="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évitables</a:t>
            </a:r>
            <a:r>
              <a:rPr lang="fr-FR" dirty="0">
                <a:latin typeface="Times New Roman" panose="02020603050405020304" pitchFamily="18" charset="0"/>
                <a:cs typeface="Times New Roman" panose="02020603050405020304" pitchFamily="18" charset="0"/>
              </a:rPr>
              <a:t>, trois </a:t>
            </a:r>
            <a:r>
              <a:rPr lang="fr-FR" dirty="0" smtClean="0">
                <a:latin typeface="Times New Roman" panose="02020603050405020304" pitchFamily="18" charset="0"/>
                <a:cs typeface="Times New Roman" panose="02020603050405020304" pitchFamily="18" charset="0"/>
              </a:rPr>
              <a:t>retards</a:t>
            </a:r>
          </a:p>
          <a:p>
            <a:pPr marL="0" indent="0">
              <a:lnSpc>
                <a:spcPct val="150000"/>
              </a:lnSpc>
              <a:buNone/>
            </a:pPr>
            <a:endParaRPr lang="fr-FR" dirty="0" smtClean="0">
              <a:latin typeface="Times New Roman" panose="02020603050405020304" pitchFamily="18" charset="0"/>
              <a:cs typeface="Times New Roman" panose="02020603050405020304" pitchFamily="18" charset="0"/>
            </a:endParaRPr>
          </a:p>
        </p:txBody>
      </p:sp>
      <p:sp>
        <p:nvSpPr>
          <p:cNvPr id="4" name="Rectangle 3"/>
          <p:cNvSpPr/>
          <p:nvPr/>
        </p:nvSpPr>
        <p:spPr>
          <a:xfrm>
            <a:off x="3012464" y="0"/>
            <a:ext cx="6167073" cy="923330"/>
          </a:xfrm>
          <a:prstGeom prst="rect">
            <a:avLst/>
          </a:prstGeom>
          <a:noFill/>
        </p:spPr>
        <p:txBody>
          <a:bodyPr wrap="none" lIns="91440" tIns="45720" rIns="91440" bIns="45720">
            <a:spAutoFit/>
          </a:bodyPr>
          <a:lstStyle/>
          <a:p>
            <a:pPr algn="ctr"/>
            <a:r>
              <a:rPr lang="fr-FR" sz="5400" dirty="0">
                <a:ln w="0"/>
                <a:solidFill>
                  <a:schemeClr val="accent1"/>
                </a:solidFill>
                <a:latin typeface="Times New Roman" panose="02020603050405020304" pitchFamily="18" charset="0"/>
                <a:cs typeface="Times New Roman" panose="02020603050405020304" pitchFamily="18" charset="0"/>
              </a:rPr>
              <a:t>CONCLUSION (</a:t>
            </a:r>
            <a:r>
              <a:rPr lang="fr-FR" sz="5400" dirty="0" smtClean="0">
                <a:ln w="0"/>
                <a:solidFill>
                  <a:schemeClr val="accent1"/>
                </a:solidFill>
                <a:latin typeface="Times New Roman" panose="02020603050405020304" pitchFamily="18" charset="0"/>
                <a:cs typeface="Times New Roman" panose="02020603050405020304" pitchFamily="18" charset="0"/>
              </a:rPr>
              <a:t>1/1)</a:t>
            </a:r>
            <a:endParaRPr lang="fr-FR" sz="5400" dirty="0">
              <a:ln w="0"/>
              <a:solidFill>
                <a:schemeClr val="accent1"/>
              </a:solidFill>
            </a:endParaRPr>
          </a:p>
        </p:txBody>
      </p:sp>
      <p:sp>
        <p:nvSpPr>
          <p:cNvPr id="6" name="Espace réservé du numéro de diapositive 5"/>
          <p:cNvSpPr>
            <a:spLocks noGrp="1"/>
          </p:cNvSpPr>
          <p:nvPr>
            <p:ph type="sldNum" sz="quarter" idx="12"/>
          </p:nvPr>
        </p:nvSpPr>
        <p:spPr/>
        <p:txBody>
          <a:bodyPr/>
          <a:lstStyle/>
          <a:p>
            <a:fld id="{A73C0DA6-39A7-40D0-8487-720F7C064D59}" type="slidenum">
              <a:rPr lang="fr-FR" sz="2800" b="1" smtClean="0"/>
              <a:t>43</a:t>
            </a:fld>
            <a:endParaRPr lang="fr-FR" sz="2800" b="1" dirty="0"/>
          </a:p>
        </p:txBody>
      </p:sp>
    </p:spTree>
    <p:extLst>
      <p:ext uri="{BB962C8B-B14F-4D97-AF65-F5344CB8AC3E}">
        <p14:creationId xmlns:p14="http://schemas.microsoft.com/office/powerpoint/2010/main" val="23844462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268279" y="2459504"/>
            <a:ext cx="7655442" cy="2862322"/>
          </a:xfrm>
          <a:prstGeom prst="rect">
            <a:avLst/>
          </a:prstGeom>
          <a:noFill/>
        </p:spPr>
        <p:txBody>
          <a:bodyPr wrap="square" rtlCol="0">
            <a:spAutoFit/>
          </a:bodyPr>
          <a:lstStyle/>
          <a:p>
            <a:pPr algn="ctr"/>
            <a:r>
              <a:rPr lang="fr-FR" sz="6000" b="1" dirty="0">
                <a:solidFill>
                  <a:schemeClr val="accent1"/>
                </a:solidFill>
                <a:latin typeface="Times New Roman" pitchFamily="18" charset="0"/>
                <a:cs typeface="Times New Roman" pitchFamily="18" charset="0"/>
              </a:rPr>
              <a:t>MERCI </a:t>
            </a:r>
            <a:r>
              <a:rPr lang="fr-FR" sz="6000" b="1" dirty="0" smtClean="0">
                <a:solidFill>
                  <a:schemeClr val="accent1"/>
                </a:solidFill>
                <a:latin typeface="Times New Roman" pitchFamily="18" charset="0"/>
                <a:cs typeface="Times New Roman" pitchFamily="18" charset="0"/>
              </a:rPr>
              <a:t>POUR </a:t>
            </a:r>
            <a:r>
              <a:rPr lang="fr-FR" sz="6000" b="1" dirty="0">
                <a:solidFill>
                  <a:schemeClr val="accent1"/>
                </a:solidFill>
                <a:latin typeface="Times New Roman" pitchFamily="18" charset="0"/>
                <a:cs typeface="Times New Roman" pitchFamily="18" charset="0"/>
              </a:rPr>
              <a:t>VOTRE </a:t>
            </a:r>
          </a:p>
          <a:p>
            <a:pPr algn="ctr"/>
            <a:r>
              <a:rPr lang="fr-FR" sz="6000" b="1" dirty="0">
                <a:solidFill>
                  <a:schemeClr val="accent1"/>
                </a:solidFill>
                <a:latin typeface="Times New Roman" pitchFamily="18" charset="0"/>
                <a:cs typeface="Times New Roman" pitchFamily="18" charset="0"/>
              </a:rPr>
              <a:t>ATTENTION</a:t>
            </a:r>
            <a:endParaRPr lang="fr-FR" sz="6000" dirty="0">
              <a:solidFill>
                <a:schemeClr val="accent1"/>
              </a:solidFill>
              <a:latin typeface="Times New Roman" pitchFamily="18" charset="0"/>
              <a:cs typeface="Times New Roman" pitchFamily="18" charset="0"/>
            </a:endParaRPr>
          </a:p>
        </p:txBody>
      </p:sp>
      <p:sp>
        <p:nvSpPr>
          <p:cNvPr id="5" name="Espace réservé du numéro de diapositive 4"/>
          <p:cNvSpPr>
            <a:spLocks noGrp="1"/>
          </p:cNvSpPr>
          <p:nvPr>
            <p:ph type="sldNum" sz="quarter" idx="12"/>
          </p:nvPr>
        </p:nvSpPr>
        <p:spPr/>
        <p:txBody>
          <a:bodyPr/>
          <a:lstStyle/>
          <a:p>
            <a:fld id="{A73C0DA6-39A7-40D0-8487-720F7C064D59}" type="slidenum">
              <a:rPr lang="fr-FR" sz="2800" b="1" smtClean="0"/>
              <a:t>44</a:t>
            </a:fld>
            <a:endParaRPr lang="fr-FR" sz="2800" b="1" dirty="0"/>
          </a:p>
        </p:txBody>
      </p:sp>
    </p:spTree>
    <p:extLst>
      <p:ext uri="{BB962C8B-B14F-4D97-AF65-F5344CB8AC3E}">
        <p14:creationId xmlns:p14="http://schemas.microsoft.com/office/powerpoint/2010/main" val="1121931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923330"/>
            <a:ext cx="12192000" cy="5934669"/>
          </a:xfrm>
        </p:spPr>
        <p:txBody>
          <a:bodyPr>
            <a:normAutofit/>
          </a:bodyPr>
          <a:lstStyle/>
          <a:p>
            <a:pPr>
              <a:lnSpc>
                <a:spcPct val="150000"/>
              </a:lnSpc>
              <a:buFont typeface="Wingdings" panose="05000000000000000000" pitchFamily="2" charset="2"/>
              <a:buChar char="v"/>
            </a:pPr>
            <a:r>
              <a:rPr lang="fr-FR" b="1" dirty="0" smtClean="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L’objectif                         </a:t>
            </a:r>
            <a:r>
              <a:rPr lang="fr-FR" dirty="0">
                <a:solidFill>
                  <a:srgbClr val="FF0000"/>
                </a:solidFill>
                <a:latin typeface="Times New Roman" panose="02020603050405020304" pitchFamily="18" charset="0"/>
                <a:cs typeface="Times New Roman" panose="02020603050405020304" pitchFamily="18" charset="0"/>
              </a:rPr>
              <a:t>70</a:t>
            </a:r>
            <a:r>
              <a:rPr lang="fr-FR" dirty="0">
                <a:latin typeface="Times New Roman" panose="02020603050405020304" pitchFamily="18" charset="0"/>
                <a:cs typeface="Times New Roman" panose="02020603050405020304" pitchFamily="18" charset="0"/>
              </a:rPr>
              <a:t> / 100.000  NV en  </a:t>
            </a:r>
            <a:r>
              <a:rPr lang="fr-FR" dirty="0">
                <a:solidFill>
                  <a:srgbClr val="FF0000"/>
                </a:solidFill>
                <a:latin typeface="Times New Roman" panose="02020603050405020304" pitchFamily="18" charset="0"/>
                <a:cs typeface="Times New Roman" panose="02020603050405020304" pitchFamily="18" charset="0"/>
              </a:rPr>
              <a:t>2016-2030</a:t>
            </a:r>
          </a:p>
          <a:p>
            <a:pPr marL="0" indent="0">
              <a:lnSpc>
                <a:spcPct val="150000"/>
              </a:lnSpc>
              <a:buNone/>
            </a:pPr>
            <a:r>
              <a:rPr lang="fr-FR" dirty="0">
                <a:latin typeface="Times New Roman" panose="02020603050405020304" pitchFamily="18" charset="0"/>
                <a:cs typeface="Times New Roman" panose="02020603050405020304" pitchFamily="18" charset="0"/>
              </a:rPr>
              <a:t>                                               Adoptée en </a:t>
            </a:r>
            <a:r>
              <a:rPr lang="fr-FR" dirty="0">
                <a:solidFill>
                  <a:srgbClr val="FF0000"/>
                </a:solidFill>
                <a:latin typeface="Times New Roman" panose="02020603050405020304" pitchFamily="18" charset="0"/>
                <a:cs typeface="Times New Roman" panose="02020603050405020304" pitchFamily="18" charset="0"/>
              </a:rPr>
              <a:t>2016</a:t>
            </a:r>
            <a:endParaRPr lang="fr-FR"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
            </a:pPr>
            <a:r>
              <a:rPr lang="fr-FR" dirty="0">
                <a:latin typeface="Times New Roman" panose="02020603050405020304" pitchFamily="18" charset="0"/>
                <a:cs typeface="Times New Roman" panose="02020603050405020304" pitchFamily="18" charset="0"/>
              </a:rPr>
              <a:t>  Gratuité des soins :</a:t>
            </a:r>
            <a:endParaRPr lang="fr-FR" dirty="0">
              <a:solidFill>
                <a:srgbClr val="FF0000"/>
              </a:solidFill>
              <a:latin typeface="Times New Roman" panose="02020603050405020304" pitchFamily="18" charset="0"/>
              <a:cs typeface="Times New Roman" panose="02020603050405020304" pitchFamily="18" charset="0"/>
            </a:endParaRPr>
          </a:p>
          <a:p>
            <a:pPr marL="0" indent="0">
              <a:lnSpc>
                <a:spcPct val="150000"/>
              </a:lnSpc>
              <a:buNone/>
            </a:pPr>
            <a:r>
              <a:rPr lang="fr-FR" dirty="0">
                <a:solidFill>
                  <a:srgbClr val="FF0000"/>
                </a:solidFill>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Sahel, Haut Bassin, Centre   </a:t>
            </a:r>
          </a:p>
          <a:p>
            <a:pPr marL="0" indent="0">
              <a:lnSpc>
                <a:spcPct val="150000"/>
              </a:lnSpc>
              <a:buNone/>
            </a:pPr>
            <a:endParaRPr lang="fr-FR" dirty="0" smtClean="0">
              <a:latin typeface="Times New Roman" panose="02020603050405020304" pitchFamily="18" charset="0"/>
              <a:cs typeface="Times New Roman" panose="02020603050405020304" pitchFamily="18" charset="0"/>
            </a:endParaRPr>
          </a:p>
        </p:txBody>
      </p:sp>
      <p:sp>
        <p:nvSpPr>
          <p:cNvPr id="4" name="Rectangle 3"/>
          <p:cNvSpPr/>
          <p:nvPr/>
        </p:nvSpPr>
        <p:spPr>
          <a:xfrm>
            <a:off x="2627743" y="0"/>
            <a:ext cx="6936514" cy="923330"/>
          </a:xfrm>
          <a:prstGeom prst="rect">
            <a:avLst/>
          </a:prstGeom>
          <a:noFill/>
        </p:spPr>
        <p:txBody>
          <a:bodyPr wrap="none" lIns="91440" tIns="45720" rIns="91440" bIns="45720">
            <a:spAutoFit/>
          </a:bodyPr>
          <a:lstStyle/>
          <a:p>
            <a:pPr algn="ctr"/>
            <a:r>
              <a:rPr lang="fr-FR" sz="5400" dirty="0">
                <a:ln w="0"/>
                <a:solidFill>
                  <a:schemeClr val="accent1"/>
                </a:solidFill>
                <a:latin typeface="Times New Roman" panose="02020603050405020304" pitchFamily="18" charset="0"/>
                <a:cs typeface="Times New Roman" panose="02020603050405020304" pitchFamily="18" charset="0"/>
              </a:rPr>
              <a:t>INTRODUCTION </a:t>
            </a:r>
            <a:r>
              <a:rPr lang="fr-FR" sz="5400" dirty="0" smtClean="0">
                <a:ln w="0"/>
                <a:solidFill>
                  <a:schemeClr val="accent1"/>
                </a:solidFill>
                <a:latin typeface="Times New Roman" panose="02020603050405020304" pitchFamily="18" charset="0"/>
                <a:cs typeface="Times New Roman" panose="02020603050405020304" pitchFamily="18" charset="0"/>
              </a:rPr>
              <a:t>(2/2)</a:t>
            </a:r>
            <a:endParaRPr lang="fr-FR" sz="5400" b="0" cap="none" spc="0" dirty="0">
              <a:ln w="0"/>
              <a:solidFill>
                <a:schemeClr val="accent1"/>
              </a:solidFill>
            </a:endParaRPr>
          </a:p>
        </p:txBody>
      </p:sp>
      <p:sp>
        <p:nvSpPr>
          <p:cNvPr id="6" name="Espace réservé du numéro de diapositive 5"/>
          <p:cNvSpPr>
            <a:spLocks noGrp="1"/>
          </p:cNvSpPr>
          <p:nvPr>
            <p:ph type="sldNum" sz="quarter" idx="12"/>
          </p:nvPr>
        </p:nvSpPr>
        <p:spPr/>
        <p:txBody>
          <a:bodyPr/>
          <a:lstStyle/>
          <a:p>
            <a:fld id="{A73C0DA6-39A7-40D0-8487-720F7C064D59}" type="slidenum">
              <a:rPr lang="fr-FR" sz="2800" b="1" smtClean="0">
                <a:latin typeface="Times New Roman" panose="02020603050405020304" pitchFamily="18" charset="0"/>
                <a:cs typeface="Times New Roman" panose="02020603050405020304" pitchFamily="18" charset="0"/>
              </a:rPr>
              <a:t>5</a:t>
            </a:fld>
            <a:endParaRPr lang="fr-FR" sz="2800" b="1" dirty="0">
              <a:latin typeface="Times New Roman" panose="02020603050405020304" pitchFamily="18" charset="0"/>
              <a:cs typeface="Times New Roman" panose="02020603050405020304" pitchFamily="18" charset="0"/>
            </a:endParaRPr>
          </a:p>
        </p:txBody>
      </p:sp>
      <p:pic>
        <p:nvPicPr>
          <p:cNvPr id="7" name="Image 6"/>
          <p:cNvPicPr>
            <a:picLocks noChangeAspect="1"/>
          </p:cNvPicPr>
          <p:nvPr/>
        </p:nvPicPr>
        <p:blipFill>
          <a:blip r:embed="rId3"/>
          <a:stretch>
            <a:fillRect/>
          </a:stretch>
        </p:blipFill>
        <p:spPr>
          <a:xfrm>
            <a:off x="3516613" y="1963294"/>
            <a:ext cx="396274" cy="1676545"/>
          </a:xfrm>
          <a:prstGeom prst="rect">
            <a:avLst/>
          </a:prstGeom>
        </p:spPr>
      </p:pic>
    </p:spTree>
    <p:extLst>
      <p:ext uri="{BB962C8B-B14F-4D97-AF65-F5344CB8AC3E}">
        <p14:creationId xmlns:p14="http://schemas.microsoft.com/office/powerpoint/2010/main" val="4156914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60828" y="3008885"/>
            <a:ext cx="4070345" cy="840230"/>
          </a:xfrm>
          <a:prstGeom prst="rect">
            <a:avLst/>
          </a:prstGeom>
          <a:noFill/>
        </p:spPr>
        <p:txBody>
          <a:bodyPr wrap="none" lIns="91440" tIns="45720" rIns="91440" bIns="45720">
            <a:spAutoFit/>
          </a:bodyPr>
          <a:lstStyle/>
          <a:p>
            <a:pPr marL="514350" lvl="1" indent="-171450" algn="ctr" defTabSz="685800">
              <a:lnSpc>
                <a:spcPct val="90000"/>
              </a:lnSpc>
              <a:spcBef>
                <a:spcPts val="375"/>
              </a:spcBef>
            </a:pPr>
            <a:r>
              <a:rPr lang="fr-FR" sz="54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OBJECTIFS</a:t>
            </a:r>
          </a:p>
        </p:txBody>
      </p:sp>
      <p:sp>
        <p:nvSpPr>
          <p:cNvPr id="5" name="Espace réservé du numéro de diapositive 4"/>
          <p:cNvSpPr>
            <a:spLocks noGrp="1"/>
          </p:cNvSpPr>
          <p:nvPr>
            <p:ph type="sldNum" sz="quarter" idx="12"/>
          </p:nvPr>
        </p:nvSpPr>
        <p:spPr/>
        <p:txBody>
          <a:bodyPr/>
          <a:lstStyle/>
          <a:p>
            <a:fld id="{A73C0DA6-39A7-40D0-8487-720F7C064D59}" type="slidenum">
              <a:rPr lang="fr-FR" sz="2800" b="1" smtClean="0">
                <a:latin typeface="Times New Roman" panose="02020603050405020304" pitchFamily="18" charset="0"/>
                <a:cs typeface="Times New Roman" panose="02020603050405020304" pitchFamily="18" charset="0"/>
              </a:rPr>
              <a:t>6</a:t>
            </a:fld>
            <a:endParaRPr lang="fr-F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6743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50" y="923330"/>
            <a:ext cx="11525250" cy="5934670"/>
          </a:xfrm>
        </p:spPr>
        <p:txBody>
          <a:bodyPr/>
          <a:lstStyle/>
          <a:p>
            <a:pPr algn="just">
              <a:lnSpc>
                <a:spcPct val="150000"/>
              </a:lnSpc>
              <a:buFont typeface="Wingdings" panose="05000000000000000000" pitchFamily="2" charset="2"/>
              <a:buChar char="v"/>
            </a:pPr>
            <a:r>
              <a:rPr lang="fr-FR" b="1" dirty="0" smtClean="0">
                <a:latin typeface="Times New Roman" panose="02020603050405020304" pitchFamily="18" charset="0"/>
                <a:ea typeface="Calibri" panose="020F0502020204030204" pitchFamily="34" charset="0"/>
              </a:rPr>
              <a:t>  OBJECTIF GENERAL</a:t>
            </a:r>
          </a:p>
          <a:p>
            <a:pPr marL="0" indent="0" algn="just">
              <a:lnSpc>
                <a:spcPct val="150000"/>
              </a:lnSpc>
              <a:buNone/>
            </a:pPr>
            <a:r>
              <a:rPr lang="fr-FR" dirty="0" smtClean="0">
                <a:latin typeface="Times New Roman" panose="02020603050405020304" pitchFamily="18" charset="0"/>
                <a:ea typeface="Calibri" panose="020F0502020204030204" pitchFamily="34" charset="0"/>
              </a:rPr>
              <a:t>Etudier </a:t>
            </a:r>
            <a:r>
              <a:rPr lang="fr-FR" dirty="0">
                <a:latin typeface="Times New Roman" panose="02020603050405020304" pitchFamily="18" charset="0"/>
                <a:ea typeface="Calibri" panose="020F0502020204030204" pitchFamily="34" charset="0"/>
              </a:rPr>
              <a:t>les décès maternels dans un contexte de gratuité des soins dans le service de Gynécologie-Obstétrique et de médecine de la reproduction au Centre Hospitalier Universitaire BOGODOGO du 1er Janvier 2018 au 30 Juin </a:t>
            </a:r>
            <a:r>
              <a:rPr lang="fr-FR" dirty="0" smtClean="0">
                <a:latin typeface="Times New Roman" panose="02020603050405020304" pitchFamily="18" charset="0"/>
                <a:ea typeface="Calibri" panose="020F0502020204030204" pitchFamily="34" charset="0"/>
              </a:rPr>
              <a:t>2021.</a:t>
            </a:r>
            <a:endParaRPr lang="fr-FR" dirty="0"/>
          </a:p>
        </p:txBody>
      </p:sp>
      <p:sp>
        <p:nvSpPr>
          <p:cNvPr id="4" name="Rectangle 3"/>
          <p:cNvSpPr/>
          <p:nvPr/>
        </p:nvSpPr>
        <p:spPr>
          <a:xfrm>
            <a:off x="3387566" y="0"/>
            <a:ext cx="5416868" cy="923330"/>
          </a:xfrm>
          <a:prstGeom prst="rect">
            <a:avLst/>
          </a:prstGeom>
          <a:noFill/>
        </p:spPr>
        <p:txBody>
          <a:bodyPr wrap="none" lIns="91440" tIns="45720" rIns="91440" bIns="45720">
            <a:spAutoFit/>
          </a:bodyPr>
          <a:lstStyle/>
          <a:p>
            <a:pPr algn="ctr"/>
            <a:r>
              <a:rPr lang="fr-FR" sz="5400" dirty="0">
                <a:ln w="0"/>
                <a:solidFill>
                  <a:schemeClr val="accent1"/>
                </a:solidFill>
                <a:latin typeface="Times New Roman" panose="02020603050405020304" pitchFamily="18" charset="0"/>
                <a:cs typeface="Times New Roman" panose="02020603050405020304" pitchFamily="18" charset="0"/>
              </a:rPr>
              <a:t>OBJECTIFS  (1/2)</a:t>
            </a:r>
            <a:endParaRPr lang="fr-FR" sz="5400" dirty="0">
              <a:ln w="0"/>
              <a:solidFill>
                <a:schemeClr val="accent1"/>
              </a:solidFill>
            </a:endParaRPr>
          </a:p>
        </p:txBody>
      </p:sp>
      <p:sp>
        <p:nvSpPr>
          <p:cNvPr id="6" name="Espace réservé du numéro de diapositive 5"/>
          <p:cNvSpPr>
            <a:spLocks noGrp="1"/>
          </p:cNvSpPr>
          <p:nvPr>
            <p:ph type="sldNum" sz="quarter" idx="12"/>
          </p:nvPr>
        </p:nvSpPr>
        <p:spPr/>
        <p:txBody>
          <a:bodyPr/>
          <a:lstStyle/>
          <a:p>
            <a:fld id="{A73C0DA6-39A7-40D0-8487-720F7C064D59}" type="slidenum">
              <a:rPr lang="fr-FR" sz="2800" b="1" smtClean="0">
                <a:latin typeface="Times New Roman" panose="02020603050405020304" pitchFamily="18" charset="0"/>
                <a:cs typeface="Times New Roman" panose="02020603050405020304" pitchFamily="18" charset="0"/>
              </a:rPr>
              <a:t>7</a:t>
            </a:fld>
            <a:endParaRPr lang="fr-F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8610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850" y="923330"/>
            <a:ext cx="11620500" cy="5934670"/>
          </a:xfrm>
        </p:spPr>
        <p:txBody>
          <a:bodyPr/>
          <a:lstStyle/>
          <a:p>
            <a:pPr algn="just">
              <a:lnSpc>
                <a:spcPct val="150000"/>
              </a:lnSpc>
              <a:buFont typeface="Wingdings" panose="05000000000000000000" pitchFamily="2" charset="2"/>
              <a:buChar char="v"/>
            </a:pPr>
            <a:r>
              <a:rPr lang="fr-FR" b="1" dirty="0" smtClean="0">
                <a:latin typeface="Times New Roman" panose="02020603050405020304" pitchFamily="18" charset="0"/>
                <a:cs typeface="Times New Roman" panose="02020603050405020304" pitchFamily="18" charset="0"/>
              </a:rPr>
              <a:t>  OBJECTIFS SPECIFIQUES</a:t>
            </a:r>
            <a:endParaRPr lang="fr-FR" b="1" dirty="0">
              <a:latin typeface="Times New Roman" panose="02020603050405020304" pitchFamily="18" charset="0"/>
              <a:cs typeface="Times New Roman" panose="02020603050405020304" pitchFamily="18" charset="0"/>
            </a:endParaRPr>
          </a:p>
          <a:p>
            <a:pPr marL="514350" indent="-514350" algn="just">
              <a:lnSpc>
                <a:spcPct val="150000"/>
              </a:lnSpc>
              <a:buFont typeface="+mj-lt"/>
              <a:buAutoNum type="arabicPeriod"/>
            </a:pPr>
            <a:r>
              <a:rPr lang="fr-FR" dirty="0" smtClean="0">
                <a:latin typeface="Times New Roman" panose="02020603050405020304" pitchFamily="18" charset="0"/>
                <a:ea typeface="Calibri" panose="020F0502020204030204" pitchFamily="34" charset="0"/>
              </a:rPr>
              <a:t> Déterminer </a:t>
            </a:r>
            <a:r>
              <a:rPr lang="fr-FR" dirty="0">
                <a:latin typeface="Times New Roman" panose="02020603050405020304" pitchFamily="18" charset="0"/>
                <a:ea typeface="Calibri" panose="020F0502020204030204" pitchFamily="34" charset="0"/>
              </a:rPr>
              <a:t>le ratio intra hospitalier de la mortalité maternelle </a:t>
            </a:r>
          </a:p>
          <a:p>
            <a:pPr marL="514350" indent="-514350" algn="just">
              <a:lnSpc>
                <a:spcPct val="150000"/>
              </a:lnSpc>
              <a:buFont typeface="+mj-lt"/>
              <a:buAutoNum type="arabicPeriod"/>
            </a:pPr>
            <a:r>
              <a:rPr lang="fr-FR" dirty="0" smtClean="0">
                <a:latin typeface="Times New Roman" panose="02020603050405020304" pitchFamily="18" charset="0"/>
              </a:rPr>
              <a:t> </a:t>
            </a:r>
            <a:r>
              <a:rPr lang="fr-FR" dirty="0" smtClean="0">
                <a:latin typeface="Times New Roman" panose="02020603050405020304" pitchFamily="18" charset="0"/>
                <a:ea typeface="Calibri" panose="020F0502020204030204" pitchFamily="34" charset="0"/>
              </a:rPr>
              <a:t>Décrire </a:t>
            </a:r>
            <a:r>
              <a:rPr lang="fr-FR" dirty="0">
                <a:latin typeface="Times New Roman" panose="02020603050405020304" pitchFamily="18" charset="0"/>
                <a:ea typeface="Calibri" panose="020F0502020204030204" pitchFamily="34" charset="0"/>
              </a:rPr>
              <a:t>les caractéristiques sociodémographiques des femmes </a:t>
            </a:r>
            <a:r>
              <a:rPr lang="fr-FR" dirty="0" smtClean="0">
                <a:latin typeface="Times New Roman" panose="02020603050405020304" pitchFamily="18" charset="0"/>
                <a:ea typeface="Calibri" panose="020F0502020204030204" pitchFamily="34" charset="0"/>
              </a:rPr>
              <a:t>décédées</a:t>
            </a:r>
          </a:p>
          <a:p>
            <a:pPr marL="514350" indent="-514350" algn="just">
              <a:lnSpc>
                <a:spcPct val="150000"/>
              </a:lnSpc>
              <a:buFont typeface="+mj-lt"/>
              <a:buAutoNum type="arabicPeriod"/>
            </a:pPr>
            <a:r>
              <a:rPr lang="fr-FR" dirty="0" smtClean="0">
                <a:latin typeface="Times New Roman" panose="02020603050405020304" pitchFamily="18" charset="0"/>
                <a:ea typeface="Calibri" panose="020F0502020204030204" pitchFamily="34" charset="0"/>
              </a:rPr>
              <a:t> Décrire </a:t>
            </a:r>
            <a:r>
              <a:rPr lang="fr-FR" dirty="0">
                <a:latin typeface="Times New Roman" panose="02020603050405020304" pitchFamily="18" charset="0"/>
                <a:ea typeface="Calibri" panose="020F0502020204030204" pitchFamily="34" charset="0"/>
              </a:rPr>
              <a:t>les aspects cliniques des femmes </a:t>
            </a:r>
            <a:r>
              <a:rPr lang="fr-FR" dirty="0" smtClean="0">
                <a:latin typeface="Times New Roman" panose="02020603050405020304" pitchFamily="18" charset="0"/>
                <a:ea typeface="Calibri" panose="020F0502020204030204" pitchFamily="34" charset="0"/>
              </a:rPr>
              <a:t>décédées</a:t>
            </a:r>
          </a:p>
          <a:p>
            <a:pPr marL="514350" indent="-514350" algn="just">
              <a:lnSpc>
                <a:spcPct val="150000"/>
              </a:lnSpc>
              <a:buFont typeface="+mj-lt"/>
              <a:buAutoNum type="arabicPeriod"/>
            </a:pPr>
            <a:r>
              <a:rPr lang="fr-FR" dirty="0" smtClean="0">
                <a:latin typeface="Times New Roman" panose="02020603050405020304" pitchFamily="18" charset="0"/>
                <a:ea typeface="Calibri" panose="020F0502020204030204" pitchFamily="34" charset="0"/>
              </a:rPr>
              <a:t> Identifier </a:t>
            </a:r>
            <a:r>
              <a:rPr lang="fr-FR" dirty="0">
                <a:latin typeface="Times New Roman" panose="02020603050405020304" pitchFamily="18" charset="0"/>
                <a:ea typeface="Calibri" panose="020F0502020204030204" pitchFamily="34" charset="0"/>
              </a:rPr>
              <a:t>les principales causes des décès </a:t>
            </a:r>
            <a:r>
              <a:rPr lang="fr-FR" dirty="0" smtClean="0">
                <a:latin typeface="Times New Roman" panose="02020603050405020304" pitchFamily="18" charset="0"/>
                <a:ea typeface="Calibri" panose="020F0502020204030204" pitchFamily="34" charset="0"/>
              </a:rPr>
              <a:t>maternels</a:t>
            </a:r>
          </a:p>
          <a:p>
            <a:pPr marL="514350" indent="-514350" algn="just">
              <a:lnSpc>
                <a:spcPct val="150000"/>
              </a:lnSpc>
              <a:buFont typeface="+mj-lt"/>
              <a:buAutoNum type="arabicPeriod"/>
            </a:pPr>
            <a:r>
              <a:rPr lang="fr-FR" dirty="0" smtClean="0">
                <a:latin typeface="Times New Roman" panose="02020603050405020304" pitchFamily="18" charset="0"/>
                <a:ea typeface="Calibri" panose="020F0502020204030204" pitchFamily="34" charset="0"/>
              </a:rPr>
              <a:t> Déterminer </a:t>
            </a:r>
            <a:r>
              <a:rPr lang="fr-FR" dirty="0">
                <a:latin typeface="Times New Roman" panose="02020603050405020304" pitchFamily="18" charset="0"/>
                <a:ea typeface="Calibri" panose="020F0502020204030204" pitchFamily="34" charset="0"/>
              </a:rPr>
              <a:t>les </a:t>
            </a:r>
            <a:r>
              <a:rPr lang="fr-FR" dirty="0" smtClean="0">
                <a:latin typeface="Times New Roman" panose="02020603050405020304" pitchFamily="18" charset="0"/>
                <a:ea typeface="Calibri" panose="020F0502020204030204" pitchFamily="34" charset="0"/>
              </a:rPr>
              <a:t>facteurs </a:t>
            </a:r>
            <a:r>
              <a:rPr lang="fr-FR" dirty="0">
                <a:latin typeface="Times New Roman" panose="02020603050405020304" pitchFamily="18" charset="0"/>
                <a:ea typeface="Calibri" panose="020F0502020204030204" pitchFamily="34" charset="0"/>
              </a:rPr>
              <a:t>contributifs des décès maternels </a:t>
            </a:r>
            <a:endParaRPr lang="fr-FR" dirty="0"/>
          </a:p>
        </p:txBody>
      </p:sp>
      <p:sp>
        <p:nvSpPr>
          <p:cNvPr id="4" name="Rectangle 3"/>
          <p:cNvSpPr/>
          <p:nvPr/>
        </p:nvSpPr>
        <p:spPr>
          <a:xfrm>
            <a:off x="3387566" y="0"/>
            <a:ext cx="5416868" cy="923330"/>
          </a:xfrm>
          <a:prstGeom prst="rect">
            <a:avLst/>
          </a:prstGeom>
          <a:noFill/>
        </p:spPr>
        <p:txBody>
          <a:bodyPr wrap="none" lIns="91440" tIns="45720" rIns="91440" bIns="45720">
            <a:spAutoFit/>
          </a:bodyPr>
          <a:lstStyle/>
          <a:p>
            <a:pPr algn="ctr"/>
            <a:r>
              <a:rPr lang="fr-FR" sz="5400" dirty="0">
                <a:ln w="0"/>
                <a:solidFill>
                  <a:schemeClr val="accent1"/>
                </a:solidFill>
                <a:latin typeface="Times New Roman" panose="02020603050405020304" pitchFamily="18" charset="0"/>
                <a:cs typeface="Times New Roman" panose="02020603050405020304" pitchFamily="18" charset="0"/>
              </a:rPr>
              <a:t>OBJECTIFS  (2/2)</a:t>
            </a:r>
            <a:endParaRPr lang="fr-FR" sz="5400" dirty="0">
              <a:ln w="0"/>
              <a:solidFill>
                <a:schemeClr val="accent1"/>
              </a:solidFill>
            </a:endParaRPr>
          </a:p>
        </p:txBody>
      </p:sp>
      <p:sp>
        <p:nvSpPr>
          <p:cNvPr id="6" name="Espace réservé du numéro de diapositive 5"/>
          <p:cNvSpPr>
            <a:spLocks noGrp="1"/>
          </p:cNvSpPr>
          <p:nvPr>
            <p:ph type="sldNum" sz="quarter" idx="12"/>
          </p:nvPr>
        </p:nvSpPr>
        <p:spPr/>
        <p:txBody>
          <a:bodyPr/>
          <a:lstStyle/>
          <a:p>
            <a:fld id="{A73C0DA6-39A7-40D0-8487-720F7C064D59}" type="slidenum">
              <a:rPr lang="fr-FR" sz="2800" b="1" smtClean="0">
                <a:latin typeface="Times New Roman" panose="02020603050405020304" pitchFamily="18" charset="0"/>
                <a:cs typeface="Times New Roman" panose="02020603050405020304" pitchFamily="18" charset="0"/>
              </a:rPr>
              <a:t>8</a:t>
            </a:fld>
            <a:endParaRPr lang="fr-F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296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51959" y="3008885"/>
            <a:ext cx="8688083" cy="840230"/>
          </a:xfrm>
          <a:prstGeom prst="rect">
            <a:avLst/>
          </a:prstGeom>
          <a:noFill/>
        </p:spPr>
        <p:txBody>
          <a:bodyPr wrap="none" lIns="91440" tIns="45720" rIns="91440" bIns="45720">
            <a:spAutoFit/>
          </a:bodyPr>
          <a:lstStyle/>
          <a:p>
            <a:pPr marL="171450" lvl="0" indent="-171450" algn="ctr" defTabSz="685800">
              <a:lnSpc>
                <a:spcPct val="90000"/>
              </a:lnSpc>
              <a:spcBef>
                <a:spcPts val="750"/>
              </a:spcBef>
            </a:pPr>
            <a:r>
              <a:rPr lang="fr-FR" sz="54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PATIENTES ET METHODES</a:t>
            </a:r>
          </a:p>
        </p:txBody>
      </p:sp>
      <p:sp>
        <p:nvSpPr>
          <p:cNvPr id="5" name="Espace réservé du numéro de diapositive 4"/>
          <p:cNvSpPr>
            <a:spLocks noGrp="1"/>
          </p:cNvSpPr>
          <p:nvPr>
            <p:ph type="sldNum" sz="quarter" idx="12"/>
          </p:nvPr>
        </p:nvSpPr>
        <p:spPr/>
        <p:txBody>
          <a:bodyPr/>
          <a:lstStyle/>
          <a:p>
            <a:fld id="{A73C0DA6-39A7-40D0-8487-720F7C064D59}" type="slidenum">
              <a:rPr lang="fr-FR" sz="2800" b="1" smtClean="0">
                <a:latin typeface="Times New Roman" panose="02020603050405020304" pitchFamily="18" charset="0"/>
                <a:cs typeface="Times New Roman" panose="02020603050405020304" pitchFamily="18" charset="0"/>
              </a:rPr>
              <a:t>9</a:t>
            </a:fld>
            <a:endParaRPr lang="fr-F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6138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11923</TotalTime>
  <Words>3712</Words>
  <Application>Microsoft Office PowerPoint</Application>
  <PresentationFormat>Grand écran</PresentationFormat>
  <Paragraphs>445</Paragraphs>
  <Slides>44</Slides>
  <Notes>44</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44</vt:i4>
      </vt:variant>
    </vt:vector>
  </HeadingPairs>
  <TitlesOfParts>
    <vt:vector size="52" baseType="lpstr">
      <vt:lpstr>Arial Unicode MS</vt:lpstr>
      <vt:lpstr>Arial</vt:lpstr>
      <vt:lpstr>Calibri</vt:lpstr>
      <vt:lpstr>Calibri Light</vt:lpstr>
      <vt:lpstr>Times New Roman</vt:lpstr>
      <vt:lpstr>Times New Roman,Bold</vt:lpstr>
      <vt:lpstr>Wingdings</vt:lpstr>
      <vt:lpstr>Thème Office</vt:lpstr>
      <vt:lpstr>Etude de la mortalité maternelle dans le contexte de gratuité des soins : à propos de 187 cas colligés en 04 ans (2018-2021) au centre hospitalier universitaire de Bogodogo, Burkina Faso.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acer</dc:creator>
  <cp:lastModifiedBy>KAIN</cp:lastModifiedBy>
  <cp:revision>433</cp:revision>
  <dcterms:created xsi:type="dcterms:W3CDTF">2021-11-12T18:07:38Z</dcterms:created>
  <dcterms:modified xsi:type="dcterms:W3CDTF">2022-06-02T12:41:16Z</dcterms:modified>
</cp:coreProperties>
</file>