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12197A-E92B-67B8-6469-8F5E975CAFE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B80A564-48F7-F260-1CAB-5B86785FED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B80734E-DEB7-952E-F411-4754C8CF72C7}"/>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5" name="Espace réservé du pied de page 4">
            <a:extLst>
              <a:ext uri="{FF2B5EF4-FFF2-40B4-BE49-F238E27FC236}">
                <a16:creationId xmlns:a16="http://schemas.microsoft.com/office/drawing/2014/main" id="{D2FCD987-1845-FE46-0D60-4E3FC1DBEE5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4458490-4224-5545-9D63-5BBB5BE0320A}"/>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391473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7E3675-DC18-AE1D-AABF-8DF5315F482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74ADC58-0B09-1B16-07ED-E6C23B99F70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219021-1CBC-DF2D-F9FA-EA3249D9E11D}"/>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5" name="Espace réservé du pied de page 4">
            <a:extLst>
              <a:ext uri="{FF2B5EF4-FFF2-40B4-BE49-F238E27FC236}">
                <a16:creationId xmlns:a16="http://schemas.microsoft.com/office/drawing/2014/main" id="{3F460CC8-455C-03C4-5860-3A5539564E4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DE16D4E-7DE1-8D9C-8022-49336AB28B44}"/>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1954810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B408964-DD46-0396-66A4-F070ECC7E3B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EACD022-5C52-323F-739A-9B0FEDEFAC5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05178E5-1766-082A-956B-6D6547F5C320}"/>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5" name="Espace réservé du pied de page 4">
            <a:extLst>
              <a:ext uri="{FF2B5EF4-FFF2-40B4-BE49-F238E27FC236}">
                <a16:creationId xmlns:a16="http://schemas.microsoft.com/office/drawing/2014/main" id="{572AB453-9A58-686B-6FC5-B57EC0D671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B7D5968-641B-77A6-7710-D8782AD996C8}"/>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127790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8DE996-6D73-BC4F-7116-E5FBC42BEAD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6FCA944-B6FD-9009-858F-EFC4F91170F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69C6C55-FF95-6330-C60C-792F590D40BE}"/>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5" name="Espace réservé du pied de page 4">
            <a:extLst>
              <a:ext uri="{FF2B5EF4-FFF2-40B4-BE49-F238E27FC236}">
                <a16:creationId xmlns:a16="http://schemas.microsoft.com/office/drawing/2014/main" id="{65614170-FEA3-7749-3D32-5B4CFBB4926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F008FB-88B3-B521-DA6B-A8916B9D464D}"/>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188170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07B776-82E4-12ED-34E3-3E9BD4EF481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5BBE56C-E6FE-4A4D-F69D-B4B60D451B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2322232-EB93-5897-683B-46A038E7876B}"/>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5" name="Espace réservé du pied de page 4">
            <a:extLst>
              <a:ext uri="{FF2B5EF4-FFF2-40B4-BE49-F238E27FC236}">
                <a16:creationId xmlns:a16="http://schemas.microsoft.com/office/drawing/2014/main" id="{2ADC2483-9264-D358-14E4-499704C4359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25941EB-53C4-EFB8-8DB1-13BCB05CD8CA}"/>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3750630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46B785-15FA-F7A3-A64F-2ECE6E18B0D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9C6DEF5-D957-E6C3-1B48-05499BA8A4C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771FB52-FD57-D221-4C62-C54C1829791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7A97540-1E1E-6E66-F212-5AEF8BD0C805}"/>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6" name="Espace réservé du pied de page 5">
            <a:extLst>
              <a:ext uri="{FF2B5EF4-FFF2-40B4-BE49-F238E27FC236}">
                <a16:creationId xmlns:a16="http://schemas.microsoft.com/office/drawing/2014/main" id="{EA09EFB7-C6B6-E1FB-9D0F-BFC200D8099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0432231-03F3-B7FD-EF5A-85C865B46AEF}"/>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548521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BDB976-0BCB-8C93-FB42-7A4C6B4B5C1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17EA338-FA72-03A7-ABCF-A831FA2BDB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B1A3C572-FD32-81DD-E100-7D08C63B926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F4EF519-F65B-B011-841C-CCB3B9BCD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8485395-98B6-FC1E-6976-09822E99339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68DB299-E38F-C32F-9B26-053B847BCACC}"/>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8" name="Espace réservé du pied de page 7">
            <a:extLst>
              <a:ext uri="{FF2B5EF4-FFF2-40B4-BE49-F238E27FC236}">
                <a16:creationId xmlns:a16="http://schemas.microsoft.com/office/drawing/2014/main" id="{18612072-5324-81C6-2203-4DF7EEAF95C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9524ECC-0784-6968-FC33-E10CF7685549}"/>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226039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4D697C-F14B-8B3F-39D8-91A10D54F83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3EBCC0A-DDBB-90EE-7AD1-09DBBD82FAA4}"/>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4" name="Espace réservé du pied de page 3">
            <a:extLst>
              <a:ext uri="{FF2B5EF4-FFF2-40B4-BE49-F238E27FC236}">
                <a16:creationId xmlns:a16="http://schemas.microsoft.com/office/drawing/2014/main" id="{FDE7FE27-61D6-6CA6-7741-EBB87206055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BF7BAEA-2E24-C761-7D4D-61B5A8EC83BC}"/>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49892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5AD297C-0E42-6154-7E6D-518B283AB429}"/>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3" name="Espace réservé du pied de page 2">
            <a:extLst>
              <a:ext uri="{FF2B5EF4-FFF2-40B4-BE49-F238E27FC236}">
                <a16:creationId xmlns:a16="http://schemas.microsoft.com/office/drawing/2014/main" id="{B1E956E4-041E-ABD7-BBEE-01C45C68B6A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3B7AA8F-A3FF-5121-0FBF-32CD9C863E5D}"/>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43679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4B978C-B1EF-78DF-A237-799DC3FE86D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DB44AA0-76AC-138D-9DEA-713BBCC2EB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947B5C8-BBA9-210A-2EA0-0D5C19F08B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503C8F5-0489-741D-BD24-F9D10F404CA9}"/>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6" name="Espace réservé du pied de page 5">
            <a:extLst>
              <a:ext uri="{FF2B5EF4-FFF2-40B4-BE49-F238E27FC236}">
                <a16:creationId xmlns:a16="http://schemas.microsoft.com/office/drawing/2014/main" id="{A1862DD3-1A3F-348B-2B80-4725E9A37C0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F52B558-8447-8FA5-908D-28ABED2D4374}"/>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1206032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E94A10-5CE0-2088-38C2-4602DC362B1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DD7A43E-EE3D-F73D-340E-B4A337D7EC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D678D64-C0D5-B33E-07F7-0F7BE32C0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2A76148-39B6-334E-A5D5-B49CDA53235F}"/>
              </a:ext>
            </a:extLst>
          </p:cNvPr>
          <p:cNvSpPr>
            <a:spLocks noGrp="1"/>
          </p:cNvSpPr>
          <p:nvPr>
            <p:ph type="dt" sz="half" idx="10"/>
          </p:nvPr>
        </p:nvSpPr>
        <p:spPr/>
        <p:txBody>
          <a:bodyPr/>
          <a:lstStyle/>
          <a:p>
            <a:fld id="{05116196-D4BD-4020-B6CF-6CC012058509}" type="datetimeFigureOut">
              <a:rPr lang="fr-FR" smtClean="0"/>
              <a:t>02/06/2022</a:t>
            </a:fld>
            <a:endParaRPr lang="fr-FR"/>
          </a:p>
        </p:txBody>
      </p:sp>
      <p:sp>
        <p:nvSpPr>
          <p:cNvPr id="6" name="Espace réservé du pied de page 5">
            <a:extLst>
              <a:ext uri="{FF2B5EF4-FFF2-40B4-BE49-F238E27FC236}">
                <a16:creationId xmlns:a16="http://schemas.microsoft.com/office/drawing/2014/main" id="{5C04EF8E-0CC5-55AA-D578-42C5D64B3F1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057BCF7-3AB0-89DF-F4B5-961CF622477A}"/>
              </a:ext>
            </a:extLst>
          </p:cNvPr>
          <p:cNvSpPr>
            <a:spLocks noGrp="1"/>
          </p:cNvSpPr>
          <p:nvPr>
            <p:ph type="sldNum" sz="quarter" idx="12"/>
          </p:nvPr>
        </p:nvSpPr>
        <p:spPr/>
        <p:txBody>
          <a:bodyPr/>
          <a:lstStyle/>
          <a:p>
            <a:fld id="{4E57F5DA-3D41-453F-8D7F-D4D98223A7F6}" type="slidenum">
              <a:rPr lang="fr-FR" smtClean="0"/>
              <a:t>‹N°›</a:t>
            </a:fld>
            <a:endParaRPr lang="fr-FR"/>
          </a:p>
        </p:txBody>
      </p:sp>
    </p:spTree>
    <p:extLst>
      <p:ext uri="{BB962C8B-B14F-4D97-AF65-F5344CB8AC3E}">
        <p14:creationId xmlns:p14="http://schemas.microsoft.com/office/powerpoint/2010/main" val="325744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C987F40-0689-A055-6FB8-41354DD57C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D342590-BC54-4018-102E-6CC28FCD63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A782F83-A2CE-6929-87CF-9FDFD7B015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16196-D4BD-4020-B6CF-6CC012058509}" type="datetimeFigureOut">
              <a:rPr lang="fr-FR" smtClean="0"/>
              <a:t>02/06/2022</a:t>
            </a:fld>
            <a:endParaRPr lang="fr-FR"/>
          </a:p>
        </p:txBody>
      </p:sp>
      <p:sp>
        <p:nvSpPr>
          <p:cNvPr id="5" name="Espace réservé du pied de page 4">
            <a:extLst>
              <a:ext uri="{FF2B5EF4-FFF2-40B4-BE49-F238E27FC236}">
                <a16:creationId xmlns:a16="http://schemas.microsoft.com/office/drawing/2014/main" id="{409BFC09-AEB4-07BA-40F1-824683CA9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F8042D8-C668-7705-7D79-4B63BCDFB9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7F5DA-3D41-453F-8D7F-D4D98223A7F6}" type="slidenum">
              <a:rPr lang="fr-FR" smtClean="0"/>
              <a:t>‹N°›</a:t>
            </a:fld>
            <a:endParaRPr lang="fr-FR"/>
          </a:p>
        </p:txBody>
      </p:sp>
    </p:spTree>
    <p:extLst>
      <p:ext uri="{BB962C8B-B14F-4D97-AF65-F5344CB8AC3E}">
        <p14:creationId xmlns:p14="http://schemas.microsoft.com/office/powerpoint/2010/main" val="1563691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D0E092-60D6-511B-E320-BBD7C06EC326}"/>
              </a:ext>
            </a:extLst>
          </p:cNvPr>
          <p:cNvSpPr>
            <a:spLocks noGrp="1"/>
          </p:cNvSpPr>
          <p:nvPr>
            <p:ph type="ctrTitle"/>
          </p:nvPr>
        </p:nvSpPr>
        <p:spPr>
          <a:xfrm>
            <a:off x="127592" y="1749288"/>
            <a:ext cx="11844668" cy="3164174"/>
          </a:xfrm>
        </p:spPr>
        <p:style>
          <a:lnRef idx="2">
            <a:schemeClr val="dk1"/>
          </a:lnRef>
          <a:fillRef idx="1">
            <a:schemeClr val="lt1"/>
          </a:fillRef>
          <a:effectRef idx="0">
            <a:schemeClr val="dk1"/>
          </a:effectRef>
          <a:fontRef idx="minor">
            <a:schemeClr val="dk1"/>
          </a:fontRef>
        </p:style>
        <p:txBody>
          <a:bodyPr>
            <a:noAutofit/>
          </a:bodyPr>
          <a:lstStyle/>
          <a:p>
            <a:r>
              <a:rPr lang="fr-FR" sz="3600" b="1" dirty="0"/>
              <a:t>PROFIL ÉPIDÉMIOLOGIQUE, DIAGNOSTIQUE ET THÉRAPEUTIQUE DES PATIENTS CANCÉREUX ÂGÉS DE MOINS DE 40 ANS DANS LE SERVICE ONCOLOGIE HÉMATOLOGIE CLINIQUE DU CENTRE HOSPITALIER UNIVERSITAIRE DE BOGODOGO (CHU B) </a:t>
            </a:r>
            <a:br>
              <a:rPr lang="fr-FR" sz="3600" b="1" dirty="0"/>
            </a:br>
            <a:endParaRPr lang="fr-FR" sz="3600" b="1" dirty="0"/>
          </a:p>
        </p:txBody>
      </p:sp>
      <p:sp>
        <p:nvSpPr>
          <p:cNvPr id="3" name="Sous-titre 2">
            <a:extLst>
              <a:ext uri="{FF2B5EF4-FFF2-40B4-BE49-F238E27FC236}">
                <a16:creationId xmlns:a16="http://schemas.microsoft.com/office/drawing/2014/main" id="{FFBC797E-1DB8-8D92-777A-E5F00DB23D46}"/>
              </a:ext>
            </a:extLst>
          </p:cNvPr>
          <p:cNvSpPr>
            <a:spLocks noGrp="1"/>
          </p:cNvSpPr>
          <p:nvPr>
            <p:ph type="subTitle" idx="1"/>
          </p:nvPr>
        </p:nvSpPr>
        <p:spPr>
          <a:xfrm>
            <a:off x="453656" y="4899205"/>
            <a:ext cx="11284688" cy="1655762"/>
          </a:xfrm>
        </p:spPr>
        <p:txBody>
          <a:bodyPr>
            <a:normAutofit lnSpcReduction="10000"/>
          </a:bodyPr>
          <a:lstStyle/>
          <a:p>
            <a:r>
              <a:rPr lang="fr-FR" b="1" u="sng" dirty="0"/>
              <a:t>BAMBARA HA1,2</a:t>
            </a:r>
            <a:r>
              <a:rPr lang="fr-FR" dirty="0"/>
              <a:t>, KAMRAMBIRI AA1, ZERBO NA2J1, SANOU AF1, BANDE RAM1</a:t>
            </a:r>
            <a:r>
              <a:rPr lang="fr-FR" baseline="30000" dirty="0"/>
              <a:t>  </a:t>
            </a:r>
          </a:p>
          <a:p>
            <a:r>
              <a:rPr lang="fr-FR" dirty="0"/>
              <a:t>8èmes Journées Régionales de la SOGOB</a:t>
            </a:r>
          </a:p>
          <a:p>
            <a:r>
              <a:rPr lang="fr-FR" dirty="0"/>
              <a:t>Tenkodogo le 3 Juin 2022 </a:t>
            </a:r>
            <a:br>
              <a:rPr lang="fr-FR" dirty="0"/>
            </a:br>
            <a:endParaRPr lang="fr-FR" dirty="0"/>
          </a:p>
        </p:txBody>
      </p:sp>
      <p:pic>
        <p:nvPicPr>
          <p:cNvPr id="4" name="Image 3">
            <a:extLst>
              <a:ext uri="{FF2B5EF4-FFF2-40B4-BE49-F238E27FC236}">
                <a16:creationId xmlns:a16="http://schemas.microsoft.com/office/drawing/2014/main" id="{4D81DD24-73C9-7CBC-8308-43B13A0864B8}"/>
              </a:ext>
            </a:extLst>
          </p:cNvPr>
          <p:cNvPicPr>
            <a:picLocks noChangeAspect="1"/>
          </p:cNvPicPr>
          <p:nvPr/>
        </p:nvPicPr>
        <p:blipFill>
          <a:blip r:embed="rId2"/>
          <a:stretch>
            <a:fillRect/>
          </a:stretch>
        </p:blipFill>
        <p:spPr>
          <a:xfrm>
            <a:off x="4739354" y="76201"/>
            <a:ext cx="2176669" cy="1567069"/>
          </a:xfrm>
          <a:prstGeom prst="rect">
            <a:avLst/>
          </a:prstGeom>
        </p:spPr>
      </p:pic>
    </p:spTree>
    <p:extLst>
      <p:ext uri="{BB962C8B-B14F-4D97-AF65-F5344CB8AC3E}">
        <p14:creationId xmlns:p14="http://schemas.microsoft.com/office/powerpoint/2010/main" val="4057180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EFF46F-B09A-3C29-A1E0-5EE9884F58C1}"/>
              </a:ext>
            </a:extLst>
          </p:cNvPr>
          <p:cNvSpPr>
            <a:spLocks noGrp="1"/>
          </p:cNvSpPr>
          <p:nvPr>
            <p:ph type="title"/>
          </p:nvPr>
        </p:nvSpPr>
        <p:spPr>
          <a:xfrm>
            <a:off x="838200" y="33825"/>
            <a:ext cx="10515600" cy="1325563"/>
          </a:xfrm>
        </p:spPr>
        <p:style>
          <a:lnRef idx="2">
            <a:schemeClr val="dk1"/>
          </a:lnRef>
          <a:fillRef idx="1">
            <a:schemeClr val="lt1"/>
          </a:fillRef>
          <a:effectRef idx="0">
            <a:schemeClr val="dk1"/>
          </a:effectRef>
          <a:fontRef idx="minor">
            <a:schemeClr val="dk1"/>
          </a:fontRef>
        </p:style>
        <p:txBody>
          <a:bodyPr/>
          <a:lstStyle/>
          <a:p>
            <a:r>
              <a:rPr lang="fr-FR" b="1" dirty="0"/>
              <a:t>RESULTATS-COMMENTAIRES (6)</a:t>
            </a:r>
          </a:p>
        </p:txBody>
      </p:sp>
      <p:sp>
        <p:nvSpPr>
          <p:cNvPr id="3" name="Espace réservé du contenu 2">
            <a:extLst>
              <a:ext uri="{FF2B5EF4-FFF2-40B4-BE49-F238E27FC236}">
                <a16:creationId xmlns:a16="http://schemas.microsoft.com/office/drawing/2014/main" id="{77267675-0BCB-A327-EF8F-CF594180E469}"/>
              </a:ext>
            </a:extLst>
          </p:cNvPr>
          <p:cNvSpPr>
            <a:spLocks noGrp="1"/>
          </p:cNvSpPr>
          <p:nvPr>
            <p:ph idx="1"/>
          </p:nvPr>
        </p:nvSpPr>
        <p:spPr>
          <a:xfrm>
            <a:off x="838200" y="1361799"/>
            <a:ext cx="10515600" cy="4351338"/>
          </a:xfrm>
        </p:spPr>
        <p:txBody>
          <a:bodyPr/>
          <a:lstStyle/>
          <a:p>
            <a:pPr marL="0" indent="0">
              <a:buNone/>
            </a:pPr>
            <a:r>
              <a:rPr lang="fr-FR" dirty="0"/>
              <a:t>Survie des patients atteints de cancers solides</a:t>
            </a:r>
          </a:p>
        </p:txBody>
      </p:sp>
      <p:pic>
        <p:nvPicPr>
          <p:cNvPr id="4" name="Image 3">
            <a:extLst>
              <a:ext uri="{FF2B5EF4-FFF2-40B4-BE49-F238E27FC236}">
                <a16:creationId xmlns:a16="http://schemas.microsoft.com/office/drawing/2014/main" id="{2279C027-7C91-4DCE-843A-812D06AC5956}"/>
              </a:ext>
            </a:extLst>
          </p:cNvPr>
          <p:cNvPicPr>
            <a:picLocks noChangeAspect="1"/>
          </p:cNvPicPr>
          <p:nvPr/>
        </p:nvPicPr>
        <p:blipFill>
          <a:blip r:embed="rId2"/>
          <a:stretch>
            <a:fillRect/>
          </a:stretch>
        </p:blipFill>
        <p:spPr>
          <a:xfrm>
            <a:off x="2120348" y="2040835"/>
            <a:ext cx="8406633" cy="4830416"/>
          </a:xfrm>
          <a:prstGeom prst="rect">
            <a:avLst/>
          </a:prstGeom>
        </p:spPr>
      </p:pic>
    </p:spTree>
    <p:extLst>
      <p:ext uri="{BB962C8B-B14F-4D97-AF65-F5344CB8AC3E}">
        <p14:creationId xmlns:p14="http://schemas.microsoft.com/office/powerpoint/2010/main" val="58203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9254CA-63DC-7C80-0DA5-F3BABC946680}"/>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br>
              <a:rPr lang="fr-FR" b="1" dirty="0"/>
            </a:br>
            <a:r>
              <a:rPr lang="fr-FR" b="1" dirty="0"/>
              <a:t>CONCLUSION</a:t>
            </a:r>
            <a:br>
              <a:rPr lang="fr-FR" dirty="0"/>
            </a:br>
            <a:endParaRPr lang="fr-FR" dirty="0"/>
          </a:p>
        </p:txBody>
      </p:sp>
      <p:sp>
        <p:nvSpPr>
          <p:cNvPr id="3" name="Espace réservé du contenu 2">
            <a:extLst>
              <a:ext uri="{FF2B5EF4-FFF2-40B4-BE49-F238E27FC236}">
                <a16:creationId xmlns:a16="http://schemas.microsoft.com/office/drawing/2014/main" id="{CBAC8C53-9E5D-D71E-E642-CA88BEBFEE2E}"/>
              </a:ext>
            </a:extLst>
          </p:cNvPr>
          <p:cNvSpPr>
            <a:spLocks noGrp="1"/>
          </p:cNvSpPr>
          <p:nvPr>
            <p:ph idx="1"/>
          </p:nvPr>
        </p:nvSpPr>
        <p:spPr/>
        <p:txBody>
          <a:bodyPr/>
          <a:lstStyle/>
          <a:p>
            <a:pPr marL="0" indent="0">
              <a:buNone/>
            </a:pPr>
            <a:r>
              <a:rPr lang="fr-FR" dirty="0"/>
              <a:t>Cancers sujets &lt; 40 ans : femmes</a:t>
            </a:r>
          </a:p>
          <a:p>
            <a:pPr marL="0" indent="0">
              <a:buNone/>
            </a:pPr>
            <a:r>
              <a:rPr lang="fr-FR" dirty="0"/>
              <a:t>Cancers du sein, CPF, choriocarcinome et tumeurs malignes osseuses primitives</a:t>
            </a:r>
          </a:p>
          <a:p>
            <a:pPr marL="0" indent="0">
              <a:buNone/>
            </a:pPr>
            <a:r>
              <a:rPr lang="fr-FR" dirty="0"/>
              <a:t>Stades métastatiques </a:t>
            </a:r>
          </a:p>
          <a:p>
            <a:pPr marL="0" indent="0">
              <a:buNone/>
            </a:pPr>
            <a:r>
              <a:rPr lang="fr-FR" dirty="0"/>
              <a:t>Traitement palliatif</a:t>
            </a:r>
          </a:p>
          <a:p>
            <a:pPr marL="0" indent="0">
              <a:buNone/>
            </a:pPr>
            <a:r>
              <a:rPr lang="fr-FR" dirty="0"/>
              <a:t>Survie moyenne faible</a:t>
            </a:r>
          </a:p>
          <a:p>
            <a:pPr marL="0" indent="0">
              <a:buNone/>
            </a:pPr>
            <a:r>
              <a:rPr lang="fr-FR" dirty="0"/>
              <a:t>Dynamiser plan stratégique de lutte contre le cancer</a:t>
            </a:r>
          </a:p>
        </p:txBody>
      </p:sp>
    </p:spTree>
    <p:extLst>
      <p:ext uri="{BB962C8B-B14F-4D97-AF65-F5344CB8AC3E}">
        <p14:creationId xmlns:p14="http://schemas.microsoft.com/office/powerpoint/2010/main" val="2143810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CD8E421-924D-32DB-6F52-A5BC46AB25E3}"/>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endParaRPr lang="fr-FR" dirty="0"/>
          </a:p>
          <a:p>
            <a:pPr marL="0" indent="0" algn="ctr">
              <a:buNone/>
            </a:pPr>
            <a:r>
              <a:rPr lang="fr-FR" dirty="0"/>
              <a:t> </a:t>
            </a:r>
            <a:r>
              <a:rPr lang="fr-FR" sz="4400" b="1" dirty="0"/>
              <a:t>MERCI POUR VOTRE ATTENTION</a:t>
            </a:r>
          </a:p>
        </p:txBody>
      </p:sp>
    </p:spTree>
    <p:extLst>
      <p:ext uri="{BB962C8B-B14F-4D97-AF65-F5344CB8AC3E}">
        <p14:creationId xmlns:p14="http://schemas.microsoft.com/office/powerpoint/2010/main" val="309467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B382AF-D6FA-F1E1-8D15-802579760F7C}"/>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fr-FR" dirty="0"/>
              <a:t>PLAN</a:t>
            </a:r>
          </a:p>
        </p:txBody>
      </p:sp>
      <p:sp>
        <p:nvSpPr>
          <p:cNvPr id="3" name="Espace réservé du contenu 2">
            <a:extLst>
              <a:ext uri="{FF2B5EF4-FFF2-40B4-BE49-F238E27FC236}">
                <a16:creationId xmlns:a16="http://schemas.microsoft.com/office/drawing/2014/main" id="{B3047CC3-6066-5CB0-7E56-9A6E003FB3C3}"/>
              </a:ext>
            </a:extLst>
          </p:cNvPr>
          <p:cNvSpPr>
            <a:spLocks noGrp="1"/>
          </p:cNvSpPr>
          <p:nvPr>
            <p:ph idx="1"/>
          </p:nvPr>
        </p:nvSpPr>
        <p:spPr/>
        <p:txBody>
          <a:bodyPr/>
          <a:lstStyle/>
          <a:p>
            <a:pPr marL="0" indent="0">
              <a:buNone/>
            </a:pPr>
            <a:r>
              <a:rPr lang="fr-FR" dirty="0"/>
              <a:t>INTRODUCTION</a:t>
            </a:r>
          </a:p>
          <a:p>
            <a:pPr marL="0" indent="0">
              <a:buNone/>
            </a:pPr>
            <a:r>
              <a:rPr lang="fr-FR" dirty="0"/>
              <a:t>PATIENTS ET METHODE</a:t>
            </a:r>
          </a:p>
          <a:p>
            <a:pPr marL="0" indent="0">
              <a:buNone/>
            </a:pPr>
            <a:r>
              <a:rPr lang="fr-FR" dirty="0"/>
              <a:t>RESULTATS-COMMENTAIRES</a:t>
            </a:r>
          </a:p>
          <a:p>
            <a:pPr marL="0" indent="0">
              <a:buNone/>
            </a:pPr>
            <a:r>
              <a:rPr lang="fr-FR" dirty="0"/>
              <a:t>CONCLUSION</a:t>
            </a:r>
          </a:p>
        </p:txBody>
      </p:sp>
    </p:spTree>
    <p:extLst>
      <p:ext uri="{BB962C8B-B14F-4D97-AF65-F5344CB8AC3E}">
        <p14:creationId xmlns:p14="http://schemas.microsoft.com/office/powerpoint/2010/main" val="2649489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BF292B-B452-BE36-C03D-F68A41611D0D}"/>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fr-FR" b="1" dirty="0"/>
              <a:t>INTRODUCTION</a:t>
            </a:r>
          </a:p>
        </p:txBody>
      </p:sp>
      <p:sp>
        <p:nvSpPr>
          <p:cNvPr id="3" name="Espace réservé du contenu 2">
            <a:extLst>
              <a:ext uri="{FF2B5EF4-FFF2-40B4-BE49-F238E27FC236}">
                <a16:creationId xmlns:a16="http://schemas.microsoft.com/office/drawing/2014/main" id="{468495B5-BA05-0198-521B-A381C866878E}"/>
              </a:ext>
            </a:extLst>
          </p:cNvPr>
          <p:cNvSpPr>
            <a:spLocks noGrp="1"/>
          </p:cNvSpPr>
          <p:nvPr>
            <p:ph idx="1"/>
          </p:nvPr>
        </p:nvSpPr>
        <p:spPr/>
        <p:txBody>
          <a:bodyPr/>
          <a:lstStyle/>
          <a:p>
            <a:pPr marL="0" indent="0" algn="just">
              <a:lnSpc>
                <a:spcPct val="100000"/>
              </a:lnSpc>
              <a:buNone/>
            </a:pPr>
            <a:r>
              <a:rPr lang="fr-FR" dirty="0"/>
              <a:t>Cancer : problème de santé publique , 18 M de nouveaux cas en 2020</a:t>
            </a:r>
          </a:p>
          <a:p>
            <a:pPr marL="0" indent="0" algn="just">
              <a:lnSpc>
                <a:spcPct val="100000"/>
              </a:lnSpc>
              <a:buNone/>
            </a:pPr>
            <a:r>
              <a:rPr lang="fr-FR" dirty="0"/>
              <a:t>BF : 12000 nouveaux cas en 2020. EN 2019,Population ≈ plus de 20 M</a:t>
            </a:r>
          </a:p>
          <a:p>
            <a:pPr marL="0" indent="0" algn="just">
              <a:lnSpc>
                <a:spcPct val="100000"/>
              </a:lnSpc>
              <a:buNone/>
            </a:pPr>
            <a:r>
              <a:rPr lang="fr-FR" dirty="0"/>
              <a:t>       Sujets de moins de 35 ans ≈ 77, 9 %</a:t>
            </a:r>
          </a:p>
          <a:p>
            <a:pPr marL="0" indent="0" algn="just">
              <a:lnSpc>
                <a:spcPct val="100000"/>
              </a:lnSpc>
              <a:buNone/>
            </a:pPr>
            <a:r>
              <a:rPr lang="fr-FR" dirty="0"/>
              <a:t>  But: Décrire le profil épidémiologique, diagnostique, thérapeutique et évolutif des patients cancéreux de moins de 40 ans dans le service d'oncologie et d'hématologie clinique du centre hospitalier universitaire de BOGODOGO du 1er avril 2017 au 30 avril 2019.</a:t>
            </a:r>
          </a:p>
        </p:txBody>
      </p:sp>
    </p:spTree>
    <p:extLst>
      <p:ext uri="{BB962C8B-B14F-4D97-AF65-F5344CB8AC3E}">
        <p14:creationId xmlns:p14="http://schemas.microsoft.com/office/powerpoint/2010/main" val="2809790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B7F556-D4DC-93A7-3DE3-E1D0EF216B0D}"/>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fr-FR" b="1" dirty="0"/>
              <a:t>PATIENTS ET METHODE</a:t>
            </a:r>
          </a:p>
        </p:txBody>
      </p:sp>
      <p:sp>
        <p:nvSpPr>
          <p:cNvPr id="3" name="Espace réservé du contenu 2">
            <a:extLst>
              <a:ext uri="{FF2B5EF4-FFF2-40B4-BE49-F238E27FC236}">
                <a16:creationId xmlns:a16="http://schemas.microsoft.com/office/drawing/2014/main" id="{535D083D-CC16-EEDA-A79B-1F425230285B}"/>
              </a:ext>
            </a:extLst>
          </p:cNvPr>
          <p:cNvSpPr>
            <a:spLocks noGrp="1"/>
          </p:cNvSpPr>
          <p:nvPr>
            <p:ph idx="1"/>
          </p:nvPr>
        </p:nvSpPr>
        <p:spPr>
          <a:xfrm>
            <a:off x="838199" y="1825625"/>
            <a:ext cx="10704443" cy="4351338"/>
          </a:xfrm>
        </p:spPr>
        <p:txBody>
          <a:bodyPr/>
          <a:lstStyle/>
          <a:p>
            <a:pPr marL="0" indent="0" algn="just">
              <a:buNone/>
            </a:pPr>
            <a:r>
              <a:rPr lang="fr-FR" dirty="0"/>
              <a:t>Etude rétrospective à visée descriptive allant du 1</a:t>
            </a:r>
            <a:r>
              <a:rPr lang="fr-FR" baseline="30000" dirty="0"/>
              <a:t>er</a:t>
            </a:r>
            <a:r>
              <a:rPr lang="fr-FR" dirty="0"/>
              <a:t>  avril 2017 au 30 avril 2019 dans le service d'oncologie et d'hématologie clinique du CHU B.</a:t>
            </a:r>
          </a:p>
          <a:p>
            <a:pPr marL="0" indent="0" algn="just">
              <a:buNone/>
            </a:pPr>
            <a:r>
              <a:rPr lang="fr-FR" dirty="0"/>
              <a:t>Inclusion : tous patients cancéreux âgés de moins de 40 ans hospitalisés ou reçus en consultation dans le service durant notre période d’étude.</a:t>
            </a:r>
          </a:p>
          <a:p>
            <a:pPr marL="0" indent="0" algn="just">
              <a:buNone/>
            </a:pPr>
            <a:r>
              <a:rPr lang="fr-FR" dirty="0"/>
              <a:t>Confirmation du diagnostic par un examen anatomopathologique</a:t>
            </a:r>
          </a:p>
          <a:p>
            <a:pPr marL="0" indent="0" algn="just">
              <a:buNone/>
            </a:pPr>
            <a:r>
              <a:rPr lang="fr-FR" dirty="0"/>
              <a:t>Collecte des données : une fiche d’enquête individuelle confectionnée avec le logiciel SPHINX 5 dans sa version française.</a:t>
            </a:r>
          </a:p>
          <a:p>
            <a:pPr marL="0" indent="0" algn="just">
              <a:buNone/>
            </a:pPr>
            <a:r>
              <a:rPr lang="fr-FR" dirty="0"/>
              <a:t>Analyse des données : logiciel Excel 2013 et logiciel SPSS 21.0.</a:t>
            </a:r>
          </a:p>
        </p:txBody>
      </p:sp>
    </p:spTree>
    <p:extLst>
      <p:ext uri="{BB962C8B-B14F-4D97-AF65-F5344CB8AC3E}">
        <p14:creationId xmlns:p14="http://schemas.microsoft.com/office/powerpoint/2010/main" val="312488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0C44A6-07F8-FCA0-E2C9-AEF6D4843758}"/>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br>
              <a:rPr lang="fr-FR" dirty="0"/>
            </a:br>
            <a:r>
              <a:rPr lang="fr-FR" b="1" dirty="0"/>
              <a:t>RESULTATS-COMMENTAIRES (1)</a:t>
            </a:r>
            <a:br>
              <a:rPr lang="fr-FR" dirty="0"/>
            </a:br>
            <a:endParaRPr lang="fr-FR" dirty="0"/>
          </a:p>
        </p:txBody>
      </p:sp>
      <p:sp>
        <p:nvSpPr>
          <p:cNvPr id="3" name="Espace réservé du contenu 2">
            <a:extLst>
              <a:ext uri="{FF2B5EF4-FFF2-40B4-BE49-F238E27FC236}">
                <a16:creationId xmlns:a16="http://schemas.microsoft.com/office/drawing/2014/main" id="{01BD6CA5-BDD3-1B78-1996-C8C1B2800A67}"/>
              </a:ext>
            </a:extLst>
          </p:cNvPr>
          <p:cNvSpPr>
            <a:spLocks noGrp="1"/>
          </p:cNvSpPr>
          <p:nvPr>
            <p:ph idx="1"/>
          </p:nvPr>
        </p:nvSpPr>
        <p:spPr/>
        <p:txBody>
          <a:bodyPr/>
          <a:lstStyle/>
          <a:p>
            <a:pPr marL="0" indent="0">
              <a:buNone/>
            </a:pPr>
            <a:r>
              <a:rPr lang="fr-FR" dirty="0"/>
              <a:t>Patients cancéreux &lt; 40 ans ≈ 23,73 %</a:t>
            </a:r>
          </a:p>
          <a:p>
            <a:pPr marL="0" indent="0">
              <a:buNone/>
            </a:pPr>
            <a:r>
              <a:rPr lang="fr-FR" dirty="0"/>
              <a:t>Cancers solides ≈ 117 patients (82,97%); Femmes : 70 cas (59,8%) </a:t>
            </a:r>
          </a:p>
          <a:p>
            <a:pPr marL="0" indent="0">
              <a:buNone/>
            </a:pPr>
            <a:r>
              <a:rPr lang="fr-FR" dirty="0"/>
              <a:t>Age moyen : 31,5 ans [15 ans et 39 ans] </a:t>
            </a:r>
          </a:p>
          <a:p>
            <a:pPr marL="0" indent="0">
              <a:buNone/>
            </a:pPr>
            <a:r>
              <a:rPr lang="fr-FR" b="1" dirty="0"/>
              <a:t>Répartition selon la tranche d’âge</a:t>
            </a:r>
          </a:p>
        </p:txBody>
      </p:sp>
    </p:spTree>
    <p:extLst>
      <p:ext uri="{BB962C8B-B14F-4D97-AF65-F5344CB8AC3E}">
        <p14:creationId xmlns:p14="http://schemas.microsoft.com/office/powerpoint/2010/main" val="4100305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103DAA-B87C-0A91-8889-A81A83788C73}"/>
              </a:ext>
            </a:extLst>
          </p:cNvPr>
          <p:cNvSpPr>
            <a:spLocks noGrp="1"/>
          </p:cNvSpPr>
          <p:nvPr>
            <p:ph type="title"/>
          </p:nvPr>
        </p:nvSpPr>
        <p:spPr>
          <a:xfrm>
            <a:off x="838200" y="365126"/>
            <a:ext cx="10515600" cy="1119118"/>
          </a:xfrm>
        </p:spPr>
        <p:style>
          <a:lnRef idx="2">
            <a:schemeClr val="dk1"/>
          </a:lnRef>
          <a:fillRef idx="1">
            <a:schemeClr val="lt1"/>
          </a:fillRef>
          <a:effectRef idx="0">
            <a:schemeClr val="dk1"/>
          </a:effectRef>
          <a:fontRef idx="minor">
            <a:schemeClr val="dk1"/>
          </a:fontRef>
        </p:style>
        <p:txBody>
          <a:bodyPr/>
          <a:lstStyle/>
          <a:p>
            <a:r>
              <a:rPr lang="fr-FR" b="1" dirty="0"/>
              <a:t>RESULTATS-COMMENTAIRES (2)</a:t>
            </a:r>
          </a:p>
        </p:txBody>
      </p:sp>
      <p:graphicFrame>
        <p:nvGraphicFramePr>
          <p:cNvPr id="4" name="Espace réservé du contenu 3">
            <a:extLst>
              <a:ext uri="{FF2B5EF4-FFF2-40B4-BE49-F238E27FC236}">
                <a16:creationId xmlns:a16="http://schemas.microsoft.com/office/drawing/2014/main" id="{02151B2B-CF1B-F378-AB14-642798FDFABF}"/>
              </a:ext>
            </a:extLst>
          </p:cNvPr>
          <p:cNvGraphicFramePr>
            <a:graphicFrameLocks noGrp="1"/>
          </p:cNvGraphicFramePr>
          <p:nvPr>
            <p:ph idx="1"/>
            <p:extLst>
              <p:ext uri="{D42A27DB-BD31-4B8C-83A1-F6EECF244321}">
                <p14:modId xmlns:p14="http://schemas.microsoft.com/office/powerpoint/2010/main" val="2398148510"/>
              </p:ext>
            </p:extLst>
          </p:nvPr>
        </p:nvGraphicFramePr>
        <p:xfrm>
          <a:off x="702365" y="1690689"/>
          <a:ext cx="10515600" cy="5014913"/>
        </p:xfrm>
        <a:graphic>
          <a:graphicData uri="http://schemas.openxmlformats.org/drawingml/2006/table">
            <a:tbl>
              <a:tblPr firstRow="1" firstCol="1" lastRow="1" lastCol="1" bandRow="1" bandCol="1"/>
              <a:tblGrid>
                <a:gridCol w="2087971">
                  <a:extLst>
                    <a:ext uri="{9D8B030D-6E8A-4147-A177-3AD203B41FA5}">
                      <a16:colId xmlns:a16="http://schemas.microsoft.com/office/drawing/2014/main" val="3380162478"/>
                    </a:ext>
                  </a:extLst>
                </a:gridCol>
                <a:gridCol w="2670162">
                  <a:extLst>
                    <a:ext uri="{9D8B030D-6E8A-4147-A177-3AD203B41FA5}">
                      <a16:colId xmlns:a16="http://schemas.microsoft.com/office/drawing/2014/main" val="1981450471"/>
                    </a:ext>
                  </a:extLst>
                </a:gridCol>
                <a:gridCol w="3128001">
                  <a:extLst>
                    <a:ext uri="{9D8B030D-6E8A-4147-A177-3AD203B41FA5}">
                      <a16:colId xmlns:a16="http://schemas.microsoft.com/office/drawing/2014/main" val="1604873027"/>
                    </a:ext>
                  </a:extLst>
                </a:gridCol>
                <a:gridCol w="2629466">
                  <a:extLst>
                    <a:ext uri="{9D8B030D-6E8A-4147-A177-3AD203B41FA5}">
                      <a16:colId xmlns:a16="http://schemas.microsoft.com/office/drawing/2014/main" val="3384529118"/>
                    </a:ext>
                  </a:extLst>
                </a:gridCol>
              </a:tblGrid>
              <a:tr h="934852">
                <a:tc>
                  <a:txBody>
                    <a:bodyPr/>
                    <a:lstStyle/>
                    <a:p>
                      <a:pPr marL="73025" marR="375920">
                        <a:lnSpc>
                          <a:spcPct val="100000"/>
                        </a:lnSpc>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Tranches</a:t>
                      </a:r>
                      <a:r>
                        <a:rPr lang="fr-FR" sz="1400" b="1" spc="-335">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d’âge</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2110" marR="255905" algn="ctr">
                        <a:lnSpc>
                          <a:spcPts val="1595"/>
                        </a:lnSpc>
                        <a:spcAft>
                          <a:spcPts val="0"/>
                        </a:spcAft>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Effectifs</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374650" marR="255905" algn="ctr">
                        <a:lnSpc>
                          <a:spcPts val="1610"/>
                        </a:lnSpc>
                        <a:spcAft>
                          <a:spcPts val="0"/>
                        </a:spcAft>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échantillon</a:t>
                      </a:r>
                      <a:r>
                        <a:rPr lang="fr-FR" sz="1400" b="1" spc="-335">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globale</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9445" marR="229235" indent="-373380">
                        <a:lnSpc>
                          <a:spcPct val="100000"/>
                        </a:lnSpc>
                        <a:spcAft>
                          <a:spcPts val="0"/>
                        </a:spcAft>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Effectifs cancers</a:t>
                      </a:r>
                      <a:r>
                        <a:rPr lang="fr-FR" sz="1400" b="1" spc="-335">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solides</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0525" marR="428625" algn="ctr">
                        <a:lnSpc>
                          <a:spcPts val="1595"/>
                        </a:lnSpc>
                        <a:spcAft>
                          <a:spcPts val="0"/>
                        </a:spcAft>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Effectifs</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238760" marR="277495" algn="ctr">
                        <a:lnSpc>
                          <a:spcPts val="1610"/>
                        </a:lnSpc>
                        <a:spcAft>
                          <a:spcPts val="0"/>
                        </a:spcAft>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hémopathies</a:t>
                      </a:r>
                      <a:r>
                        <a:rPr lang="fr-FR" sz="1400" b="1" spc="-335">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malignes</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9368352"/>
                  </a:ext>
                </a:extLst>
              </a:tr>
              <a:tr h="493555">
                <a:tc>
                  <a:txBody>
                    <a:bodyPr/>
                    <a:lstStyle/>
                    <a:p>
                      <a:pPr marL="73025">
                        <a:lnSpc>
                          <a:spcPts val="1575"/>
                        </a:lnSpc>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[15-19[</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73380" marR="255905" algn="ctr">
                        <a:lnSpc>
                          <a:spcPts val="1575"/>
                        </a:lnSpc>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10</a:t>
                      </a:r>
                      <a:r>
                        <a:rPr lang="fr-FR" sz="14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(7,1%)</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457200" marR="431165" algn="ctr">
                        <a:lnSpc>
                          <a:spcPts val="1575"/>
                        </a:lnSpc>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6</a:t>
                      </a:r>
                      <a:r>
                        <a:rPr lang="fr-FR" sz="14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(5,1%)</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363855">
                        <a:lnSpc>
                          <a:spcPts val="1575"/>
                        </a:lnSpc>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4 (16,7%)</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7190477"/>
                  </a:ext>
                </a:extLst>
              </a:tr>
              <a:tr h="680333">
                <a:tc>
                  <a:txBody>
                    <a:bodyPr/>
                    <a:lstStyle/>
                    <a:p>
                      <a:pPr marL="73025">
                        <a:spcBef>
                          <a:spcPts val="925"/>
                        </a:spcBef>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[20-24[</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373380" marR="255905" algn="ctr">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16 (11,3%)</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457200" marR="431165" algn="ctr">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8</a:t>
                      </a:r>
                      <a:r>
                        <a:rPr lang="fr-FR" sz="14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(6,8%)</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363855">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8 (33,3%)</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866889999"/>
                  </a:ext>
                </a:extLst>
              </a:tr>
              <a:tr h="680333">
                <a:tc>
                  <a:txBody>
                    <a:bodyPr/>
                    <a:lstStyle/>
                    <a:p>
                      <a:pPr marL="73025">
                        <a:spcBef>
                          <a:spcPts val="925"/>
                        </a:spcBef>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[25-29[</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373380" marR="255905" algn="ctr">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22 (15,6%)</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457200" marR="429260" algn="ctr">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18 (15,4%)</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363855">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4 (16,7%)</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121523204"/>
                  </a:ext>
                </a:extLst>
              </a:tr>
              <a:tr h="680333">
                <a:tc>
                  <a:txBody>
                    <a:bodyPr/>
                    <a:lstStyle/>
                    <a:p>
                      <a:pPr marL="73025">
                        <a:spcBef>
                          <a:spcPts val="925"/>
                        </a:spcBef>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[30-34[</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373380" marR="255905" algn="ctr">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33</a:t>
                      </a:r>
                      <a:r>
                        <a:rPr lang="fr-FR" sz="1400" spc="5">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(23,4%)</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457200" marR="429260" algn="ctr">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29 (24,8%)</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363855">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4 (16,7%)</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2640566962"/>
                  </a:ext>
                </a:extLst>
              </a:tr>
              <a:tr h="680333">
                <a:tc>
                  <a:txBody>
                    <a:bodyPr/>
                    <a:lstStyle/>
                    <a:p>
                      <a:pPr marL="73025">
                        <a:spcBef>
                          <a:spcPts val="925"/>
                        </a:spcBef>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[35-39[</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373380" marR="255905" algn="ctr">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60 (42,6%)</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457200" marR="429260" algn="ctr">
                        <a:spcBef>
                          <a:spcPts val="925"/>
                        </a:spcBef>
                        <a:spcAft>
                          <a:spcPts val="0"/>
                        </a:spcAft>
                      </a:pPr>
                      <a:r>
                        <a:rPr lang="fr-FR" sz="1400" b="1" dirty="0">
                          <a:effectLst/>
                          <a:highlight>
                            <a:srgbClr val="FF0000"/>
                          </a:highlight>
                          <a:latin typeface="Times New Roman" panose="02020603050405020304" pitchFamily="18" charset="0"/>
                          <a:ea typeface="Times New Roman" panose="02020603050405020304" pitchFamily="18" charset="0"/>
                          <a:cs typeface="Times New Roman" panose="02020603050405020304" pitchFamily="18" charset="0"/>
                        </a:rPr>
                        <a:t>56 (47,9%)</a:t>
                      </a:r>
                      <a:endParaRPr lang="fr-FR" sz="1100" b="1" dirty="0">
                        <a:effectLst/>
                        <a:highlight>
                          <a:srgbClr val="FF00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tc>
                  <a:txBody>
                    <a:bodyPr/>
                    <a:lstStyle/>
                    <a:p>
                      <a:pPr marL="363855">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4 (16,7%)</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tcPr>
                </a:tc>
                <a:extLst>
                  <a:ext uri="{0D108BD9-81ED-4DB2-BD59-A6C34878D82A}">
                    <a16:rowId xmlns:a16="http://schemas.microsoft.com/office/drawing/2014/main" val="1803130593"/>
                  </a:ext>
                </a:extLst>
              </a:tr>
              <a:tr h="865174">
                <a:tc>
                  <a:txBody>
                    <a:bodyPr/>
                    <a:lstStyle/>
                    <a:p>
                      <a:pPr marL="73025">
                        <a:spcBef>
                          <a:spcPts val="945"/>
                        </a:spcBef>
                      </a:pPr>
                      <a:r>
                        <a:rPr lang="fr-FR" sz="1400" b="1">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374650" marR="255905" algn="ctr">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141</a:t>
                      </a:r>
                      <a:r>
                        <a:rPr lang="fr-FR" sz="14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457200" marR="431165" algn="ctr">
                        <a:spcBef>
                          <a:spcPts val="925"/>
                        </a:spcBef>
                        <a:spcAft>
                          <a:spcPts val="0"/>
                        </a:spcAft>
                      </a:pP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117</a:t>
                      </a:r>
                      <a:r>
                        <a:rPr lang="fr-FR" sz="14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fr-F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340995">
                        <a:spcBef>
                          <a:spcPts val="925"/>
                        </a:spcBef>
                        <a:spcAft>
                          <a:spcPts val="0"/>
                        </a:spcAft>
                      </a:pPr>
                      <a:r>
                        <a:rPr lang="fr-FR" sz="1400" dirty="0">
                          <a:effectLst/>
                          <a:latin typeface="Times New Roman" panose="02020603050405020304" pitchFamily="18" charset="0"/>
                          <a:ea typeface="Times New Roman" panose="02020603050405020304" pitchFamily="18" charset="0"/>
                          <a:cs typeface="Times New Roman" panose="02020603050405020304" pitchFamily="18" charset="0"/>
                        </a:rPr>
                        <a:t>24</a:t>
                      </a:r>
                      <a:r>
                        <a:rPr lang="fr-FR" sz="14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fr-F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9416994"/>
                  </a:ext>
                </a:extLst>
              </a:tr>
            </a:tbl>
          </a:graphicData>
        </a:graphic>
      </p:graphicFrame>
    </p:spTree>
    <p:extLst>
      <p:ext uri="{BB962C8B-B14F-4D97-AF65-F5344CB8AC3E}">
        <p14:creationId xmlns:p14="http://schemas.microsoft.com/office/powerpoint/2010/main" val="421865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DF7116-7498-0415-33DD-102C04D0355A}"/>
              </a:ext>
            </a:extLst>
          </p:cNvPr>
          <p:cNvSpPr>
            <a:spLocks noGrp="1"/>
          </p:cNvSpPr>
          <p:nvPr>
            <p:ph type="title"/>
          </p:nvPr>
        </p:nvSpPr>
        <p:spPr>
          <a:xfrm>
            <a:off x="838200" y="365126"/>
            <a:ext cx="10515600" cy="867328"/>
          </a:xfrm>
        </p:spPr>
        <p:style>
          <a:lnRef idx="2">
            <a:schemeClr val="dk1"/>
          </a:lnRef>
          <a:fillRef idx="1">
            <a:schemeClr val="lt1"/>
          </a:fillRef>
          <a:effectRef idx="0">
            <a:schemeClr val="dk1"/>
          </a:effectRef>
          <a:fontRef idx="minor">
            <a:schemeClr val="dk1"/>
          </a:fontRef>
        </p:style>
        <p:txBody>
          <a:bodyPr/>
          <a:lstStyle/>
          <a:p>
            <a:r>
              <a:rPr lang="fr-FR" b="1" dirty="0"/>
              <a:t>RESULTATS-COMMENTAIRES (3)</a:t>
            </a:r>
          </a:p>
        </p:txBody>
      </p:sp>
      <p:sp>
        <p:nvSpPr>
          <p:cNvPr id="3" name="Espace réservé du contenu 2">
            <a:extLst>
              <a:ext uri="{FF2B5EF4-FFF2-40B4-BE49-F238E27FC236}">
                <a16:creationId xmlns:a16="http://schemas.microsoft.com/office/drawing/2014/main" id="{201440AE-369E-5DB8-FA78-CFCABA31BB3C}"/>
              </a:ext>
            </a:extLst>
          </p:cNvPr>
          <p:cNvSpPr>
            <a:spLocks noGrp="1"/>
          </p:cNvSpPr>
          <p:nvPr>
            <p:ph idx="1"/>
          </p:nvPr>
        </p:nvSpPr>
        <p:spPr>
          <a:xfrm>
            <a:off x="838199" y="1232453"/>
            <a:ext cx="10982739" cy="5625548"/>
          </a:xfrm>
        </p:spPr>
        <p:txBody>
          <a:bodyPr/>
          <a:lstStyle/>
          <a:p>
            <a:pPr marL="0" indent="0">
              <a:buNone/>
            </a:pPr>
            <a:r>
              <a:rPr lang="fr-FR" dirty="0"/>
              <a:t>La répartition des patients selon le type de cancer</a:t>
            </a:r>
          </a:p>
        </p:txBody>
      </p:sp>
      <p:pic>
        <p:nvPicPr>
          <p:cNvPr id="49" name="Image 48">
            <a:extLst>
              <a:ext uri="{FF2B5EF4-FFF2-40B4-BE49-F238E27FC236}">
                <a16:creationId xmlns:a16="http://schemas.microsoft.com/office/drawing/2014/main" id="{3DFEFE44-0001-02B8-2C60-BF29010370A5}"/>
              </a:ext>
            </a:extLst>
          </p:cNvPr>
          <p:cNvPicPr>
            <a:picLocks noChangeAspect="1"/>
          </p:cNvPicPr>
          <p:nvPr/>
        </p:nvPicPr>
        <p:blipFill>
          <a:blip r:embed="rId2"/>
          <a:stretch>
            <a:fillRect/>
          </a:stretch>
        </p:blipFill>
        <p:spPr>
          <a:xfrm>
            <a:off x="1073426" y="1690688"/>
            <a:ext cx="10045148" cy="5457391"/>
          </a:xfrm>
          <a:prstGeom prst="rect">
            <a:avLst/>
          </a:prstGeom>
        </p:spPr>
      </p:pic>
    </p:spTree>
    <p:extLst>
      <p:ext uri="{BB962C8B-B14F-4D97-AF65-F5344CB8AC3E}">
        <p14:creationId xmlns:p14="http://schemas.microsoft.com/office/powerpoint/2010/main" val="3812949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82A7B3-9B4D-C56D-6430-DC98A87B18DE}"/>
              </a:ext>
            </a:extLst>
          </p:cNvPr>
          <p:cNvSpPr>
            <a:spLocks noGrp="1"/>
          </p:cNvSpPr>
          <p:nvPr>
            <p:ph type="title"/>
          </p:nvPr>
        </p:nvSpPr>
        <p:spPr>
          <a:xfrm>
            <a:off x="838200" y="365126"/>
            <a:ext cx="10515600" cy="774562"/>
          </a:xfrm>
        </p:spPr>
        <p:style>
          <a:lnRef idx="2">
            <a:schemeClr val="dk1"/>
          </a:lnRef>
          <a:fillRef idx="1">
            <a:schemeClr val="lt1"/>
          </a:fillRef>
          <a:effectRef idx="0">
            <a:schemeClr val="dk1"/>
          </a:effectRef>
          <a:fontRef idx="minor">
            <a:schemeClr val="dk1"/>
          </a:fontRef>
        </p:style>
        <p:txBody>
          <a:bodyPr/>
          <a:lstStyle/>
          <a:p>
            <a:r>
              <a:rPr lang="fr-FR" b="1" dirty="0"/>
              <a:t>RESULTATS-COMMENTAIRES (4)</a:t>
            </a:r>
          </a:p>
        </p:txBody>
      </p:sp>
      <p:sp>
        <p:nvSpPr>
          <p:cNvPr id="3" name="Espace réservé du contenu 2">
            <a:extLst>
              <a:ext uri="{FF2B5EF4-FFF2-40B4-BE49-F238E27FC236}">
                <a16:creationId xmlns:a16="http://schemas.microsoft.com/office/drawing/2014/main" id="{EBDC6CDE-826A-1970-6A9E-1DC2B1D8E444}"/>
              </a:ext>
            </a:extLst>
          </p:cNvPr>
          <p:cNvSpPr>
            <a:spLocks noGrp="1"/>
          </p:cNvSpPr>
          <p:nvPr>
            <p:ph idx="1"/>
          </p:nvPr>
        </p:nvSpPr>
        <p:spPr>
          <a:xfrm>
            <a:off x="838200" y="1258957"/>
            <a:ext cx="10515600" cy="4918006"/>
          </a:xfrm>
        </p:spPr>
        <p:style>
          <a:lnRef idx="2">
            <a:schemeClr val="accent6"/>
          </a:lnRef>
          <a:fillRef idx="1">
            <a:schemeClr val="lt1"/>
          </a:fillRef>
          <a:effectRef idx="0">
            <a:schemeClr val="accent6"/>
          </a:effectRef>
          <a:fontRef idx="minor">
            <a:schemeClr val="dk1"/>
          </a:fontRef>
        </p:style>
        <p:txBody>
          <a:bodyPr/>
          <a:lstStyle/>
          <a:p>
            <a:pPr marL="0" indent="0">
              <a:buNone/>
            </a:pPr>
            <a:r>
              <a:rPr lang="fr-FR" dirty="0"/>
              <a:t>Distribution des cancers chez les femmes (n=70)</a:t>
            </a:r>
          </a:p>
        </p:txBody>
      </p:sp>
      <p:pic>
        <p:nvPicPr>
          <p:cNvPr id="6" name="Image 5">
            <a:extLst>
              <a:ext uri="{FF2B5EF4-FFF2-40B4-BE49-F238E27FC236}">
                <a16:creationId xmlns:a16="http://schemas.microsoft.com/office/drawing/2014/main" id="{F526F30B-108B-C430-848E-B7DEBBEB2CAC}"/>
              </a:ext>
            </a:extLst>
          </p:cNvPr>
          <p:cNvPicPr>
            <a:picLocks noChangeAspect="1"/>
          </p:cNvPicPr>
          <p:nvPr/>
        </p:nvPicPr>
        <p:blipFill>
          <a:blip r:embed="rId2"/>
          <a:stretch>
            <a:fillRect/>
          </a:stretch>
        </p:blipFill>
        <p:spPr>
          <a:xfrm>
            <a:off x="1590262" y="1609471"/>
            <a:ext cx="10273244" cy="5467190"/>
          </a:xfrm>
          <a:prstGeom prst="rect">
            <a:avLst/>
          </a:prstGeom>
        </p:spPr>
      </p:pic>
    </p:spTree>
    <p:extLst>
      <p:ext uri="{BB962C8B-B14F-4D97-AF65-F5344CB8AC3E}">
        <p14:creationId xmlns:p14="http://schemas.microsoft.com/office/powerpoint/2010/main" val="34634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4410E1-3E0B-A9DA-24B3-2B2BBEE11E31}"/>
              </a:ext>
            </a:extLst>
          </p:cNvPr>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fr-FR" b="1" dirty="0"/>
              <a:t>RESULTATS-COMMENTAIRES (5)</a:t>
            </a:r>
          </a:p>
        </p:txBody>
      </p:sp>
      <p:sp>
        <p:nvSpPr>
          <p:cNvPr id="3" name="Espace réservé du contenu 2">
            <a:extLst>
              <a:ext uri="{FF2B5EF4-FFF2-40B4-BE49-F238E27FC236}">
                <a16:creationId xmlns:a16="http://schemas.microsoft.com/office/drawing/2014/main" id="{D14CAD26-95F6-3FE6-D16D-FCCF344707CB}"/>
              </a:ext>
            </a:extLst>
          </p:cNvPr>
          <p:cNvSpPr>
            <a:spLocks noGrp="1"/>
          </p:cNvSpPr>
          <p:nvPr>
            <p:ph idx="1"/>
          </p:nvPr>
        </p:nvSpPr>
        <p:spPr/>
        <p:txBody>
          <a:bodyPr/>
          <a:lstStyle/>
          <a:p>
            <a:pPr marL="0" indent="0">
              <a:buNone/>
            </a:pPr>
            <a:r>
              <a:rPr lang="fr-FR" dirty="0"/>
              <a:t>Stade métastatique : 70 %</a:t>
            </a:r>
          </a:p>
          <a:p>
            <a:pPr marL="0" indent="0">
              <a:buNone/>
            </a:pPr>
            <a:r>
              <a:rPr lang="fr-FR" dirty="0"/>
              <a:t>Chimiothérapie : 59 patients (50 %)</a:t>
            </a:r>
          </a:p>
          <a:p>
            <a:pPr marL="0" indent="0">
              <a:buNone/>
            </a:pPr>
            <a:r>
              <a:rPr lang="fr-FR" dirty="0"/>
              <a:t>Chimiothérapie + chirurgie : 29 patients (41%), adjuvant /</a:t>
            </a:r>
            <a:r>
              <a:rPr lang="fr-FR" dirty="0" err="1"/>
              <a:t>néo-adjuvant</a:t>
            </a:r>
            <a:endParaRPr lang="fr-FR" dirty="0"/>
          </a:p>
          <a:p>
            <a:pPr marL="0" indent="0">
              <a:buNone/>
            </a:pPr>
            <a:r>
              <a:rPr lang="fr-FR" dirty="0"/>
              <a:t>Chirurgie : 38 patients (32,4% ) </a:t>
            </a:r>
          </a:p>
          <a:p>
            <a:pPr marL="0" indent="0">
              <a:buNone/>
            </a:pPr>
            <a:r>
              <a:rPr lang="fr-FR" dirty="0"/>
              <a:t>Survie des patients atteints de cancers solides : </a:t>
            </a:r>
          </a:p>
          <a:p>
            <a:pPr marL="0" indent="0">
              <a:buNone/>
            </a:pPr>
            <a:r>
              <a:rPr lang="fr-FR" dirty="0"/>
              <a:t>1 mois = 74,4% </a:t>
            </a:r>
          </a:p>
          <a:p>
            <a:pPr marL="0" indent="0">
              <a:buNone/>
            </a:pPr>
            <a:r>
              <a:rPr lang="fr-FR" dirty="0"/>
              <a:t>1 an =  40,7% </a:t>
            </a:r>
          </a:p>
          <a:p>
            <a:pPr marL="0" indent="0">
              <a:buNone/>
            </a:pPr>
            <a:r>
              <a:rPr lang="fr-FR" dirty="0"/>
              <a:t>2 ans = 29,8%</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301660864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531</Words>
  <Application>Microsoft Office PowerPoint</Application>
  <PresentationFormat>Grand écran</PresentationFormat>
  <Paragraphs>82</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Times New Roman</vt:lpstr>
      <vt:lpstr>Thème Office</vt:lpstr>
      <vt:lpstr>PROFIL ÉPIDÉMIOLOGIQUE, DIAGNOSTIQUE ET THÉRAPEUTIQUE DES PATIENTS CANCÉREUX ÂGÉS DE MOINS DE 40 ANS DANS LE SERVICE ONCOLOGIE HÉMATOLOGIE CLINIQUE DU CENTRE HOSPITALIER UNIVERSITAIRE DE BOGODOGO (CHU B)  </vt:lpstr>
      <vt:lpstr>PLAN</vt:lpstr>
      <vt:lpstr>INTRODUCTION</vt:lpstr>
      <vt:lpstr>PATIENTS ET METHODE</vt:lpstr>
      <vt:lpstr> RESULTATS-COMMENTAIRES (1) </vt:lpstr>
      <vt:lpstr>RESULTATS-COMMENTAIRES (2)</vt:lpstr>
      <vt:lpstr>RESULTATS-COMMENTAIRES (3)</vt:lpstr>
      <vt:lpstr>RESULTATS-COMMENTAIRES (4)</vt:lpstr>
      <vt:lpstr>RESULTATS-COMMENTAIRES (5)</vt:lpstr>
      <vt:lpstr>RESULTATS-COMMENTAIRES (6)</vt:lpstr>
      <vt:lpstr> CONCLUSION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 ÉPIDÉMIOLOGIQUE, DIAGNOSTIQUE ET THÉRAPEUTIQUE DES PATIENTS CANCÉREUX ÂGÉS DE MOINS DE 40 ANS DANS LE SERVICE ONCOLOGIE HÉMATOLOGIE CLINIQUE DU CENTRE HOSPITALIER UNIVERSITAIRE DE BOGODOGO (CHU B)</dc:title>
  <dc:creator>BAMBARA H. Aboubacar</dc:creator>
  <cp:lastModifiedBy>BAMBARA H. Aboubacar</cp:lastModifiedBy>
  <cp:revision>8</cp:revision>
  <dcterms:created xsi:type="dcterms:W3CDTF">2022-06-02T16:48:37Z</dcterms:created>
  <dcterms:modified xsi:type="dcterms:W3CDTF">2022-06-03T00:10:31Z</dcterms:modified>
</cp:coreProperties>
</file>