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94" r:id="rId9"/>
    <p:sldId id="329" r:id="rId10"/>
    <p:sldId id="325" r:id="rId11"/>
    <p:sldId id="305" r:id="rId12"/>
    <p:sldId id="332" r:id="rId13"/>
    <p:sldId id="298" r:id="rId14"/>
    <p:sldId id="322" r:id="rId15"/>
    <p:sldId id="326" r:id="rId16"/>
    <p:sldId id="335" r:id="rId17"/>
    <p:sldId id="331" r:id="rId18"/>
    <p:sldId id="279" r:id="rId19"/>
    <p:sldId id="334" r:id="rId20"/>
    <p:sldId id="312" r:id="rId21"/>
    <p:sldId id="32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66864" autoAdjust="0"/>
  </p:normalViewPr>
  <p:slideViewPr>
    <p:cSldViewPr snapToGrid="0">
      <p:cViewPr varScale="1">
        <p:scale>
          <a:sx n="45" d="100"/>
          <a:sy n="45" d="100"/>
        </p:scale>
        <p:origin x="1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Feuil1!$K$4</c:f>
              <c:strCache>
                <c:ptCount val="1"/>
                <c:pt idx="0">
                  <c:v>Frequence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EF2-4C99-A3C5-B3F568FE9F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EF2-4C99-A3C5-B3F568FE9F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EF2-4C99-A3C5-B3F568FE9F3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Feuil1!$J$5:$J$7</c:f>
              <c:strCache>
                <c:ptCount val="3"/>
                <c:pt idx="0">
                  <c:v>Non scolarisé/primaire</c:v>
                </c:pt>
                <c:pt idx="1">
                  <c:v>Secondaire</c:v>
                </c:pt>
                <c:pt idx="2">
                  <c:v>superieur</c:v>
                </c:pt>
              </c:strCache>
            </c:strRef>
          </c:cat>
          <c:val>
            <c:numRef>
              <c:f>Feuil1!$K$5:$K$7</c:f>
              <c:numCache>
                <c:formatCode>General</c:formatCode>
                <c:ptCount val="3"/>
                <c:pt idx="0">
                  <c:v>29.07</c:v>
                </c:pt>
                <c:pt idx="1">
                  <c:v>53.85</c:v>
                </c:pt>
                <c:pt idx="2">
                  <c:v>17.03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F2-4C99-A3C5-B3F568FE9F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79521260953951E-2"/>
          <c:y val="7.0256265970252502E-2"/>
          <c:w val="0.8643940032187335"/>
          <c:h val="0.71066593473850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Feuil1!$I$4</c:f>
              <c:strCache>
                <c:ptCount val="1"/>
                <c:pt idx="0">
                  <c:v>Fréquence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62B-A973-D0C35B10F7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463-462B-A973-D0C35B10F7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62B-A973-D0C35B10F73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5198122-73D2-4F24-B915-9A48E0D68BC1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63-462B-A973-D0C35B10F7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B0EFA3-DBEC-4091-BCD8-8691F2F52670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463-462B-A973-D0C35B10F73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82A1E6A-DA1E-418A-894C-B29BE704F706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63-462B-A973-D0C35B10F73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8DD2915-750B-4CE3-8A89-62E3BAE0350F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463-462B-A973-D0C35B10F73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86FC59D-DBB7-441C-BA25-334A2B5911C5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463-462B-A973-D0C35B10F73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AD0E02B-6CC3-4F3B-99DE-5BFDD449EAED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463-462B-A973-D0C35B10F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Feuil1!$H$5:$H$10</c:f>
              <c:strCache>
                <c:ptCount val="6"/>
                <c:pt idx="0">
                  <c:v>Manque de finance</c:v>
                </c:pt>
                <c:pt idx="1">
                  <c:v>Habitudes socioculturelles</c:v>
                </c:pt>
                <c:pt idx="2">
                  <c:v>Peur</c:v>
                </c:pt>
                <c:pt idx="3">
                  <c:v>Erreur diagnostic</c:v>
                </c:pt>
                <c:pt idx="4">
                  <c:v>Insuffisance de PEC</c:v>
                </c:pt>
                <c:pt idx="5">
                  <c:v>Distance du centre de santé</c:v>
                </c:pt>
              </c:strCache>
            </c:strRef>
          </c:cat>
          <c:val>
            <c:numRef>
              <c:f>Feuil1!$I$5:$I$10</c:f>
              <c:numCache>
                <c:formatCode>General</c:formatCode>
                <c:ptCount val="6"/>
                <c:pt idx="0">
                  <c:v>35.54</c:v>
                </c:pt>
                <c:pt idx="1">
                  <c:v>21.08</c:v>
                </c:pt>
                <c:pt idx="2">
                  <c:v>18.670000000000002</c:v>
                </c:pt>
                <c:pt idx="3">
                  <c:v>12.65</c:v>
                </c:pt>
                <c:pt idx="4">
                  <c:v>8.43</c:v>
                </c:pt>
                <c:pt idx="5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26-4C47-984F-B7E42D2A5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35420335"/>
        <c:axId val="1269188847"/>
      </c:barChart>
      <c:catAx>
        <c:axId val="133542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269188847"/>
        <c:crosses val="autoZero"/>
        <c:auto val="1"/>
        <c:lblAlgn val="ctr"/>
        <c:lblOffset val="100"/>
        <c:noMultiLvlLbl val="0"/>
      </c:catAx>
      <c:valAx>
        <c:axId val="1269188847"/>
        <c:scaling>
          <c:orientation val="minMax"/>
        </c:scaling>
        <c:delete val="0"/>
        <c:axPos val="l"/>
        <c:majorGridlines>
          <c:spPr>
            <a:ln w="0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335420335"/>
        <c:crosses val="autoZero"/>
        <c:crossBetween val="between"/>
      </c:valAx>
      <c:spPr>
        <a:noFill/>
        <a:ln w="82550">
          <a:gradFill>
            <a:gsLst>
              <a:gs pos="1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>
      <a:solidFill>
        <a:schemeClr val="accent1"/>
      </a:solidFill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Feuil1!$C$2</c:f>
              <c:strCache>
                <c:ptCount val="1"/>
                <c:pt idx="0">
                  <c:v>Proportion</c:v>
                </c:pt>
              </c:strCache>
            </c:strRef>
          </c:tx>
          <c:explosion val="25"/>
          <c:dPt>
            <c:idx val="0"/>
            <c:bubble3D val="0"/>
            <c:explosion val="12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EBC-44BA-B44C-3ABD310E1DE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EBC-44BA-B44C-3ABD310E1DE3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EBC-44BA-B44C-3ABD310E1D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Feuil1!$B$3:$B$5</c:f>
              <c:strCache>
                <c:ptCount val="3"/>
                <c:pt idx="0">
                  <c:v>Patient</c:v>
                </c:pt>
                <c:pt idx="1">
                  <c:v>Système sanitaire</c:v>
                </c:pt>
                <c:pt idx="2">
                  <c:v>Patient et système sanitaire</c:v>
                </c:pt>
              </c:strCache>
            </c:strRef>
          </c:cat>
          <c:val>
            <c:numRef>
              <c:f>Feuil1!$C$3:$C$5</c:f>
              <c:numCache>
                <c:formatCode>0.00%</c:formatCode>
                <c:ptCount val="3"/>
                <c:pt idx="0">
                  <c:v>0.753</c:v>
                </c:pt>
                <c:pt idx="1">
                  <c:v>0.21099999999999999</c:v>
                </c:pt>
                <c:pt idx="2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BC-44BA-B44C-3ABD310E1DE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olidFill>
          <a:schemeClr val="accent6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F15B2-635C-4483-A73B-75FAA6B508B9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7501-F6EF-42DB-AF7A-CD87157651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11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Bonjour chers congressistes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avons l’honneur de vous présenter ce jour la synthèse de notre travail qui a porté sur </a:t>
            </a:r>
            <a:r>
              <a:rPr lang="fr-FR" sz="1200" b="1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retard diagnostique des cancers du sein au CHU de Brazzaville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240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dirty="0"/>
              <a:t>84,6%  (154 cas) des patients avaient un revenu moyen entre 100 -200milles </a:t>
            </a:r>
            <a:r>
              <a:rPr lang="fr-FR" dirty="0" err="1"/>
              <a:t>cfa</a:t>
            </a:r>
            <a:endParaRPr lang="fr-FR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dirty="0"/>
              <a:t>La parité médiane était de 3 avec comme 1</a:t>
            </a:r>
            <a:r>
              <a:rPr lang="fr-FR" baseline="30000" dirty="0"/>
              <a:t>er</a:t>
            </a:r>
            <a:r>
              <a:rPr lang="fr-FR" dirty="0"/>
              <a:t>  et 3 </a:t>
            </a:r>
            <a:r>
              <a:rPr lang="fr-FR" baseline="30000" dirty="0" err="1"/>
              <a:t>ème</a:t>
            </a:r>
            <a:r>
              <a:rPr lang="fr-FR" dirty="0"/>
              <a:t>  quartile respectivement  2 et 10 enfants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/>
              <a:t>35,7% (65 cas) des patients étaient obèse ou en surpoids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/>
              <a:t>34% (62 cas) des patients n’avaient aucune notion d’autopalpation des seins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/>
              <a:t>7,7% (14 cas ) avaient des ATCD familiaux de cancer de sein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94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57,8%  soit 105 patients était sans emploi,</a:t>
            </a:r>
            <a:r>
              <a:rPr lang="fr-C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 taux de chômage est </a:t>
            </a:r>
            <a:r>
              <a:rPr lang="fr-CD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supérieur</a:t>
            </a:r>
            <a:r>
              <a:rPr lang="fr-C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à ceux rapportés par certains auteurs  libyens 44,5%; malaisiens et Iranien 27%. Cela s’expliquerait par un manque de création d’emploi et d’initiative personnel d’auto-emploi, soit par une absence de compétence ou de qualification adaptée au besoin du moment.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23,6 % ( 43 cas) des patients ont fait recourt à la médecine traditionnelle ou alternative avant leur 1 ère Cs médicale spécialisée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368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retard diagnostic était de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des cas(166/182)  dont 86,1% (143 cas)  avaient un délai de consultation supérieurs à 3 mois,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≈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constat corrobore bien les données de certains auteurs magrébins, sur la proportion élevée des cas de cancer sein avancée au diagnostic,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Mais supérieur à celui des auteurs américains  qui était de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</a:p>
          <a:p>
            <a:r>
              <a:rPr lang="fr-FR" dirty="0">
                <a:solidFill>
                  <a:schemeClr val="accent1"/>
                </a:solidFill>
                <a:cs typeface="Times New Roman" panose="02020603050405020304" pitchFamily="18" charset="0"/>
              </a:rPr>
              <a:t>Cela s’explique par le manque de programme de dépistage de routine en population, une mauvaise sensibilisation aux symptômes, un coût élevé et un accès limité aux services de diagnostic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Délai médian de consultation était de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mois avec 5 et 12 mois respectivement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et 3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quartile,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constat est conforme à ceux  rapportés par les auteurs d’Afrique du Nord et subsaharien,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Mais supérieur à ceux  des auteurs allemand, Français et américain qui étaient  respectivement de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16, 34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jours.</a:t>
            </a:r>
            <a:endParaRPr lang="fr-C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retard à la consultation pourrait s’expliqué par des facteurs lié patient (la peur, les habitudes socioculturelles), lié au système de santé ( inaccessibilité des soins ) et l fournisseur de soins</a:t>
            </a:r>
            <a:r>
              <a:rPr lang="fr-CD" dirty="0">
                <a:effectLst/>
              </a:rPr>
              <a:t> ( manque de personnel qualifié).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74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b="1" dirty="0">
                <a:cs typeface="Times New Roman" panose="02020603050405020304" pitchFamily="18" charset="0"/>
              </a:rPr>
              <a:t>Caractéristiques cliniques 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b="1" dirty="0">
                <a:cs typeface="Times New Roman" panose="02020603050405020304" pitchFamily="18" charset="0"/>
              </a:rPr>
              <a:t> 92,3% ( 168 patients ) des cancers  ont été découvert devant des signes d’appel, dépistage 6% , fortuite 1,6%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masse mammaire </a:t>
            </a:r>
            <a:r>
              <a:rPr lang="fr-FR">
                <a:latin typeface="Times New Roman" panose="02020603050405020304" pitchFamily="18" charset="0"/>
                <a:cs typeface="Times New Roman" panose="02020603050405020304" pitchFamily="18" charset="0"/>
              </a:rPr>
              <a:t>a représenté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65,4%(119/182)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motifs de consultations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≈ ce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 est en accord avec les données notifiées par certains auteurs tunisiens, libyens, nigérians.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symptômes étaient considérés inoffensifs et temporaires par les patients.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Cela démontre une mauvaise connaissance de nos populations des signes avant-coureurs et symptômes du cancer du sein.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D’où l’intérêt d’une sensibilisation de la population sur la physiopathologie du cancer du sein</a:t>
            </a:r>
            <a:r>
              <a:rPr lang="fr-CD" dirty="0">
                <a:effectLst/>
              </a:rPr>
              <a:t> 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365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D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taille tumorale moyenne était</a:t>
            </a:r>
            <a:r>
              <a:rPr lang="fr-CD" sz="1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CD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fr-CD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43,7mm</a:t>
            </a:r>
            <a:r>
              <a:rPr lang="fr-CD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+/- 4,5 avec des extrêmes de 2 et 10 mm dans les cas diagnostiqués précocement et </a:t>
            </a:r>
            <a:r>
              <a:rPr lang="fr-CD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92,8 mm </a:t>
            </a:r>
            <a:r>
              <a:rPr lang="fr-CD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+/-4,6 avec des extrême de 2 et 30 mm dans les cas de diagnostic tardif.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CD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 était de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88,5mm+- 4,7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l’ensemble de la population, est nettement supérieure à celle rapportée par des auteurs,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ghanéen , Thaïlandais et américain qui étaient respectivement de 62mm, 42 mm et 32mm.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Cela fustige un retard à la consultation, au diagnostic du fait l’ignorance ou de l’intérêt accordé à la médecine traditionnelle,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l’inaccessibilité et au sous équipement des centres dédiés au dépistage du cancer du sein. </a:t>
            </a:r>
            <a:endParaRPr lang="fr-CD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362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 CI TNOS a représenté 83% des cas ( 150 patients); suivi CI L 10,5%  (19 patients),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-pronostique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Scarff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Bloom –Richardson II et III était de  90,1% (164 cas)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32,4%  des patients  ( 59patients)  étaient métastatiques au diagnostic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 33,5%  des patients ont pu réalisé une IHC,: Les cancer luminaux ont représenté 68,8% ( 42 cas), HER+: 5% ( 3 patients) ;  triple négatif :26,2% (16 patients)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236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/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manque de finance était la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 </a:t>
            </a:r>
            <a:r>
              <a:rPr lang="fr-FR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raison évoquées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représentait 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35,54%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(59/166) des diagnostics tardifs.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résultat est similaire à celui des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Auteurs malien, ivoirien, égyptien et marocain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/>
              <a:t>Cela  s’expliquerait par plusieurs raisons: l’ Absence d’activité génératrice de revenue, le cout relativement élevé des service de soins,  le manque de subvention de la PEC du cancer du sein, absence d’assurance maladie universelle.</a:t>
            </a:r>
          </a:p>
          <a:p>
            <a:pPr algn="just"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Habitudes socioculturelles ont été retrouvé dans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21,08%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(35/166) des cas de diagnostic tardif.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ême constat a été rapporté en Inde au  Pakistan et au Marocain.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cela S’explique par les croyances. Le cancer du sein est associé à des causes surnaturelles et ancestrales . Contrairement à la médecine occidentale, la médecine traditionnelle est considérée comme abordable, accessible, fiable et holistique car elle implique le corps, l'âme et l'esprit; </a:t>
            </a:r>
            <a:r>
              <a:rPr lang="fr-CD" dirty="0">
                <a:effectLst/>
              </a:rPr>
              <a:t>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efforts d'éducation et de sensibilisation au cancer du sein culturellement adaptés et appropriés devraient être intensifiés et ciblés sur toute la population</a:t>
            </a:r>
            <a:endParaRPr lang="fr-FR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peur  a été retrouvé dans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18,68% des cas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(51/166)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diagnostics tardifs.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a également été trouvées Nigéria variant de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6,8% à 29,3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Ghana elle était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34,8%, 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4,9%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Royaume-Uni.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Cela peut être dû à l’absence ou l’existence à peine d’initiatives gouvernementales et de groupes de survivants du cancer qui pourront se lancés dans de nombreuses campagnes . Plus important encore, les quelques survivantes du cancer du sein hésitent à partager ouvertement leurs expériences en raison de la stigmatisation, de l'embarras et de la superstition</a:t>
            </a:r>
            <a:endParaRPr lang="fr-CD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705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Les raisons évoquées par les patients pour procrastiner  leur 1</a:t>
            </a:r>
            <a:r>
              <a:rPr lang="fr-FR" baseline="30000" dirty="0"/>
              <a:t>ere      </a:t>
            </a:r>
            <a:r>
              <a:rPr lang="fr-FR" dirty="0"/>
              <a:t>consultation médicale étaient imputable à 75% au patient, à 21 % au système de santé et les deux à 4%,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355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cs typeface="Times New Roman" panose="02020603050405020304" pitchFamily="18" charset="0"/>
              </a:rPr>
              <a:t>Mesure d’association</a:t>
            </a:r>
            <a:r>
              <a:rPr lang="fr-FR" dirty="0">
                <a:cs typeface="Times New Roman" panose="02020603050405020304" pitchFamily="18" charset="0"/>
              </a:rPr>
              <a:t> : </a:t>
            </a:r>
            <a:r>
              <a:rPr lang="fr-FR" dirty="0"/>
              <a:t>Le retard diagnostic avaient était associé significativement à</a:t>
            </a:r>
          </a:p>
          <a:p>
            <a:r>
              <a:rPr lang="fr-FR" dirty="0"/>
              <a:t> un délai Cs &gt; 3 mois OR=3,7</a:t>
            </a:r>
          </a:p>
          <a:p>
            <a:r>
              <a:rPr lang="fr-FR" dirty="0"/>
              <a:t> une taille tumorale &gt; 5 cm OR= 13</a:t>
            </a:r>
          </a:p>
          <a:p>
            <a:r>
              <a:rPr lang="fr-FR" dirty="0"/>
              <a:t>Un envahissement ganglionnaire OR= 15,4</a:t>
            </a:r>
          </a:p>
          <a:p>
            <a:r>
              <a:rPr lang="fr-FR" dirty="0"/>
              <a:t> la survenue de métastases OR= 8              </a:t>
            </a:r>
          </a:p>
          <a:p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 constat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a été fait par les auteurs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Libyens, marocains et égyptien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Dans notre contexte cela s’explique par la physiopathologie du cancer lui-même. Car une fois installé aucune rémission spontanée n’est possible en dehors d’un traitement spécifique adéquat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472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Après analyse bivariée ; </a:t>
            </a:r>
            <a:r>
              <a:rPr lang="fr-FR" dirty="0"/>
              <a:t>Les Patients en </a:t>
            </a:r>
            <a:r>
              <a:rPr lang="fr-FR" b="1" dirty="0"/>
              <a:t>manque de finance </a:t>
            </a:r>
            <a:r>
              <a:rPr lang="fr-FR" dirty="0"/>
              <a:t> avaient  8 fois   plus de chance d’avoir un retard  diagnostic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≈ notre constat est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 à la plupart des études africaines et indienne </a:t>
            </a:r>
          </a:p>
          <a:p>
            <a:pPr marL="0" indent="0" algn="just">
              <a:buNone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L'éducation est un facteur clé du statut socioéconomique, qui influe sur les modes de vie, les modèles de comportement.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faible niveau d'éducation et de statut socio-économique bas conduisent à une mauvaise compliance au dépistage d’où le retard diagnostic</a:t>
            </a:r>
          </a:p>
          <a:p>
            <a:r>
              <a:rPr lang="fr-FR" dirty="0"/>
              <a:t>Les Patients  ayant un </a:t>
            </a:r>
            <a:r>
              <a:rPr lang="fr-FR" b="1" dirty="0"/>
              <a:t>nombre d’étape &gt; 2</a:t>
            </a:r>
            <a:r>
              <a:rPr lang="fr-FR" dirty="0"/>
              <a:t>, avaient 10 fois  plus de chance d’avoir un diagnostic tardif après analyse  bivariée*</a:t>
            </a:r>
            <a:endParaRPr lang="fr-F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Ce constat est confirmé par 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marocaine et  Rwandaise, </a:t>
            </a:r>
          </a:p>
          <a:p>
            <a:pPr marL="0" indent="0" algn="just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Cela s’explique par l’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de la médecine alternative ou des cabinets non assermentés pour leur PEC. 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qui a conduit à des erreurs diagnostic et ou des insuffisances de prise en charge, augmentant ainsi leur délai diagnostic et le stade de la maladie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D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06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90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+mn-ea"/>
                <a:cs typeface="+mn-cs"/>
              </a:rPr>
              <a:t>que pouvons nous dire en conclusion?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retard au diagnostic dans le cancer du sein est une préoccupation majeure au centre hospitalier universitaire de Brazzaville.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caractérisé par un long délai de consultation, une taille tumorale importante, et des métastases , responsable d’un traitement plus complexe, onéreux et d’un pronostic sombre,</a:t>
            </a:r>
            <a:r>
              <a:rPr lang="fr-CD" dirty="0">
                <a:effectLst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L’ignorance, le manque de finance, les facteurs socioculturels, de même que l’incessibilité à un service et à un personnel de santé qualifié sont autant de facteurs incriminés au retard diagnostic.  Une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Sensibilisation associé à un dépistage par mammographie et un accès à un service de prise en charge  approprié</a:t>
            </a:r>
            <a:r>
              <a:rPr lang="fr-C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==&gt; permettront un diagnostic précoce et une réduction de la mortalité spécifique du cancer du sein.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1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/>
              <a:t>Que pouvons  en guise d’introduction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cancer du sein est une tumeur maligne développée aux dépens des 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éléments constitutifs 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 sein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demeure guérissable par des moyens adéquates à condition que le diagnostic soit posé précocement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Dans le monde, il représente 16% de l’ensemble des cancers féminins et occupe le premier rang en termes d’incidence et la 4ème cause  de décès par cancer.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Globocan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2020 estime à environ 2,2 millions de nouveaux cas et à 685 000  décès survenus en 2020 dans le monde 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222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/>
              <a:t>Dans quel contexte situons nous cette étude?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taux d'incidence du cancer du sein, plus élevés en occident, contraste avec une forte mortalité dont plus des 2/3 surviennent dans les pays en développement,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faute de détection précoce et d'accès aux traitements.</a:t>
            </a:r>
          </a:p>
          <a:p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Congo, n’est pas en reste, car ce fléau occupe également le premier rang des cancers de la femme</a:t>
            </a:r>
            <a:r>
              <a:rPr lang="fr-FR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dont 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30% de l’ensemble des cancers de la femme avec 110 cas diagnostiqués en 2017 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41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Malgré les progrès de la médecine, en Afrique subsaharienne + 70% des cancers du sein </a:t>
            </a:r>
            <a:r>
              <a:rPr lang="fr-FR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ont toujours un  diagnostic tardif,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posant ainsi un réel problème de prise en charge adéquate . </a:t>
            </a:r>
          </a:p>
          <a:p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Cela engendre des coûts directs, indirects et d’opportunités énormes difficilement supportés par la population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D’où l’essence de ce travail, </a:t>
            </a:r>
            <a:r>
              <a:rPr lang="fr-FR" dirty="0"/>
              <a:t>Etudier les facteurs incriminés dans le retard diagnostic des cancers   du sein au CHUB</a:t>
            </a: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b="1" dirty="0"/>
          </a:p>
          <a:p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48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baseline="0" dirty="0"/>
              <a:t>Quelle  méthodologie avons nous adoptée?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Nous avons réalisés une étude analytique transversale du 1</a:t>
            </a:r>
            <a:r>
              <a:rPr lang="fr-FR" baseline="30000" dirty="0"/>
              <a:t>er</a:t>
            </a:r>
            <a:r>
              <a:rPr lang="fr-FR" dirty="0"/>
              <a:t> Janvier au 31 Décembre 2020 dans le service d’oncologie médicale du CHU B.</a:t>
            </a:r>
            <a:r>
              <a:rPr lang="fr-CD" b="1" dirty="0"/>
              <a:t>  soit une durée de </a:t>
            </a:r>
            <a:r>
              <a:rPr lang="fr-FR" dirty="0"/>
              <a:t>12 mois. </a:t>
            </a:r>
            <a:endParaRPr lang="fr-CD" dirty="0"/>
          </a:p>
          <a:p>
            <a:pPr marL="0" indent="0">
              <a:buNone/>
            </a:pPr>
            <a:r>
              <a:rPr lang="fr-FR" dirty="0"/>
              <a:t>La population d’étude a été  l’ensemble des patients porteurs d’un cancer du sein  suivi dans le service d’oncologie médicale du CHU de Brazzaville</a:t>
            </a:r>
            <a:endParaRPr lang="fr-CD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Ont été inclus de l’étude, tous patients ayant un cancer de sein confirmé: ceux ayant des variables explicatives manquantes. </a:t>
            </a:r>
            <a:endParaRPr lang="fr-CD" b="1" dirty="0"/>
          </a:p>
          <a:p>
            <a:pPr marL="0" indent="0">
              <a:buNone/>
            </a:pPr>
            <a:r>
              <a:rPr lang="fr-FR" dirty="0"/>
              <a:t>dans leur dossier ont été exclu:</a:t>
            </a:r>
            <a:endParaRPr lang="fr-CD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790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avons utilisé un échantillonnage non probabiliste par recrutement systématique. 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 variables étudiées étaient le retard diagnostique; sociodémographique ; diagnostiques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données ont été collectées à l’aide d’une fiche d’enquête  individuelle préétablie et testée auprès d’un groupe de 15 patients.</a:t>
            </a:r>
            <a:endParaRPr lang="fr-FR" sz="1200" dirty="0">
              <a:effectLst/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fr-FR" sz="1200" dirty="0">
                <a:effectLst/>
                <a:latin typeface="+mn-lt"/>
                <a:ea typeface="+mn-ea"/>
                <a:cs typeface="+mn-cs"/>
              </a:rPr>
              <a:t> Elle 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ont été saisies et analysées dans le logiciel Epi- Info version 7.2.2.6.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97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Quels résultats sommes nous parvenus? Et quelle discussion avons-nous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ménées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avons colligés 182 cas de cancers du sein, dont 20%de l’ensemble des cancers suivi durant la période,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moyen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 nos patients était de 50 ans avec des extrêmes de (22 et 85)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Notre constat  </a:t>
            </a:r>
            <a:r>
              <a:rPr lang="fr-F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coroborre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celui des auteurs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Thaïlandais et Indien,  Mais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inferieur à celui rapporter par 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Allemands qui était de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Notre  âge moyen relativement </a:t>
            </a:r>
            <a:r>
              <a:rPr lang="fr-FR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elevé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s’expliquerait par une amélioration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l’offre des soins de santé, du cadre et du style de vie avec une tendance à l’occidentalisation.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ceci a permis de relever l’espérance de vie.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C4806-D152-4E46-9370-E82CD77947A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265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Faible niveau d’éducation a représenté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29 % des cas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(53/182)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notre constat confirme bien celui des  auteurs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Ethiopiens et Indien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Cela laisse présager un taux d’alphabétisation relativement élevé du fait d’une accessibilité tant géographique que financière des structures éducatives au Congo,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n’est pas synonyme de qualification à l’employabilité, car bon nombre de cette population n’ont pas achevé leur cursus secondaire ou supérieur.</a:t>
            </a:r>
            <a:endParaRPr lang="fr-C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97501-F6EF-42DB-AF7A-CD871576512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30EDE-2E41-4E3A-A28E-77FACE5AA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F18569-42CB-4ED0-BE07-EF640EF5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42BBA6-B864-47FB-AE89-D9BE833C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C918-A5FB-2545-9434-270ECE468FF8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F169C3-9095-4ADF-AF32-6D1EA12F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F3750-A641-47E4-B1C0-15124D0D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8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CEC91-291F-4A48-B4F7-E2E8C23F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FEEE1-C9C1-47D8-ACC5-353426955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06C71-6094-4717-BB9B-83FBEBF8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ADE9-32A7-8B4C-A544-6B5D4FBEF74E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0A7F0B-FC33-4CC3-B9B4-71672941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B2C83-458E-4E69-8FD7-80AEB7C5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02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D7AA95-3661-469A-BB39-C32D6CAAD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BA5DCF-CE78-4E49-A22E-89B9A8E5F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4F9B8E-A3C4-47D7-B439-CFBF486E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6E5E-4FC2-4647-A288-7A1ED6230B6E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5F405-4003-40B3-8C4A-DD40F10A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1631C-BBA6-4B77-A340-CCC2ACCD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90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C8641-7D02-4F47-9614-30AC1D03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40634A-E33E-4D9E-93CA-90DD9590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22B814-BA0D-449D-A150-1199928D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157F-5A6D-BC4E-9988-D01DD12A8992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4C19B-6483-4CD4-A5F2-5643AE9E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D9EA70-404D-4D26-BBA7-FD48C777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3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B6D35-C2E5-4BE8-A5B9-C6ABB770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065BCB-3462-46E3-8D66-910E614C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0CE657-D5A2-4DEF-89B0-0CFABEC7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BA3-C040-944A-823F-3522CDA4C645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8A28D-D308-4510-96F2-3B851D16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86A45F-C313-49C5-81D6-98D91C3D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416F6-3F99-4F7C-A7B8-A60D48D8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A4DF3-4620-447C-99F0-BDFEBDF0A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3DA7C5-EA36-42FE-80BE-AF37F246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4D6DC2-1CE7-48B5-94C4-7EF049B2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D8B2-EBC6-694B-B57B-011E1FD92B98}" type="datetime1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4F5C51-355E-4588-B0AB-96171301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CB2CAE-DD7B-43A7-B2E3-DB3CF460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9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C1314-0772-41E1-B023-D44A2E88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220E0F-224E-49B1-B738-94B74AA31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FF6C66-9399-4EEB-9750-4AE27D605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11F7D1-7D96-4EAD-BDDD-D1A3CC7A3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D72D93-7BB7-486C-9FBD-67E627EEA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DECF06-4D0F-4D0A-AB1C-EC0DCB1B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EA77-0711-2047-A77D-9FA69D780A50}" type="datetime1">
              <a:rPr lang="fr-FR" smtClean="0"/>
              <a:t>02/06/2022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733B60-6B92-48F0-951A-E8106697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77E6C9-CB17-40E7-B2D2-115AF1AD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59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5057F-8760-44E1-B328-2038A127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6ABC42-B948-4DD2-89D5-DDA715DD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5A68-5959-DF4F-A1D3-F0915E7A04AA}" type="datetime1">
              <a:rPr lang="fr-FR" smtClean="0"/>
              <a:t>02/06/2022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6DF730-D3EA-40A6-B37A-5B7BF1C0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F1F2F5-6005-434B-A16B-24C3E1BB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1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742B97-810D-4CB6-8D72-E2F73A27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ED83-175D-5446-AA0F-7C9612454985}" type="datetime1">
              <a:rPr lang="fr-FR" smtClean="0"/>
              <a:t>02/06/2022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281FA0-43EF-4EE4-8CB9-7F4579D9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EF6609-B90A-4EC8-92CA-CA7F29E1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4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52696-C6AC-482B-8B86-1D2B0B421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D7AA8-D9B3-42C5-8DF6-738986CD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EEFE80-B47C-4C07-8432-D7AEFC94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09EA8E-A1D6-4ADD-B986-B0C102F5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BAA5-A52C-E94F-BF2B-F52CF3C378D2}" type="datetime1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C6B4C-3895-4897-BF6E-68425495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BB77E0-8BA8-4567-852E-408739C1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331616-1BE0-4196-BC7B-03135D3E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53D015-95B1-48D7-9C8F-8667A3F93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4B98AB-9FB2-4E50-9326-9A9C0980C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C6F019-181B-4600-B505-838FA1BA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64F8-CD5E-BE41-AABD-B035A1AEEADE}" type="datetime1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1FCA8D-9C3A-41DA-B41E-DF180FA9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350965-0164-48B1-B1B8-23B801A6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5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FF3626-1318-431B-BA44-CD144C10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F93739-0DF2-4103-985A-56ABDB46A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EF3F83-E181-4728-B36C-2F92BCCE7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8B42-1AB1-7145-91BE-9F2BB2F7C2FE}" type="datetime1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8F2E5E-70A2-4F7A-AC27-4862D4C46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A2DA22-C685-4CAC-A06D-D7D3DB442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0AAC-C0B8-4851-A369-45B2A1B0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4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A93B7-5B03-4A5B-B535-DD6726C09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Retard diagnostic des cancers du sein au Centre Hospitalier Universitaire de Brazzaville en 2020.</a:t>
            </a:r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37935F-76B6-46BD-9E0D-BC84CBEFF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668000" cy="3122612"/>
          </a:xfrm>
        </p:spPr>
        <p:txBody>
          <a:bodyPr>
            <a:normAutofit/>
          </a:bodyPr>
          <a:lstStyle/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ILBOUDO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 WOROMOGO; N ZERBO; D 				KABORE; PM TEBEU; J B NKOUA MBON </a:t>
            </a:r>
          </a:p>
        </p:txBody>
      </p:sp>
    </p:spTree>
    <p:extLst>
      <p:ext uri="{BB962C8B-B14F-4D97-AF65-F5344CB8AC3E}">
        <p14:creationId xmlns:p14="http://schemas.microsoft.com/office/powerpoint/2010/main" val="390123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3/12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1"/>
            <a:ext cx="11125200" cy="53689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Caractéristiques sociodémographiques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 moyen: 100-200 milles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84,6%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patients)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Parité (médian) : 3 [q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=2-q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=10]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Surpoids et  obésité: 35,7%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notion d’autopalpation des seins: 34%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ATCD familiaux de cancer du sein : 7,7%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14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97331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4/12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11275"/>
            <a:ext cx="11353800" cy="53689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Caractéristiques sociodémographiques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Chômage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57,8% : &gt; </a:t>
            </a:r>
            <a:r>
              <a:rPr lang="fr-C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libyens (44,5 %); malaisiens et Iranien (27%).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CD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Manque de création d’emploi 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CD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Absence d’</a:t>
            </a:r>
            <a:r>
              <a:rPr lang="fr-CD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initiative personnel d’auto-emploi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 traditionnel = 23,6% (43 cas)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3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97331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5/12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932688"/>
            <a:ext cx="12045696" cy="60899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Retard diagnostic =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92,2%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délai de consultation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mois =  86,1% cas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maghrébins , éthiopiens  /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auteurs américains  = 17%. 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Dépistage - , sensibilisation - , coût élevé et accès limité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Délai médian de consultation=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[q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 ; q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 mois];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Afrique du Nord et subsaharienne/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allemand, Français et américain: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16, 34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jours</a:t>
            </a:r>
            <a:endParaRPr lang="fr-C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facteurs liés aux patients, le système de santé et le fournisseur de soins</a:t>
            </a:r>
            <a:r>
              <a:rPr lang="fr-CD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94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6/12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51673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Circonstances de découverte :signe  d’appel (92,3%);</a:t>
            </a:r>
            <a:r>
              <a:rPr lang="fr-FR" dirty="0">
                <a:cs typeface="Times New Roman" panose="02020603050405020304" pitchFamily="18" charset="0"/>
              </a:rPr>
              <a:t> dépistage (6% ).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Masse mammaire: ( 65,4%).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≈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accord avec auteurs tunisiens, libyens, nigérians….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è"/>
            </a:pP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symptômes considérés inoffensifs et temporaires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mauvaise connaissance des signes avant-coureurs: intérêt d’une sensibilisation</a:t>
            </a:r>
            <a:endParaRPr lang="fr-F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32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7/12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257300"/>
            <a:ext cx="11805920" cy="56007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tumorale moyenne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43,7 et 92,8mm respectivement : précoce et tardif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tumorale  moyenne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88,5mm+- 4,7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ghanéen, Thaïlandais et américain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respectivement 62, 42  et 32mm.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	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retard à la consultation, au diagnostic,  médecine traditionnelle, à   l’inaccessibilité et au sous équipement des centres dédiés au dépistage</a:t>
            </a:r>
            <a:endParaRPr lang="fr-CD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800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8/12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1353800" cy="554355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CI-TNOS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83% ; 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10,5%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Scarff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Bloom –Richardson II et III :90,1%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Métastase: 32,4%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IHC: 33,5%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Luminaux: 68,8%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HER2+: 5%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Triple négatif: 26,2%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1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2226B-716B-445B-AA53-CB733725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822327"/>
          </a:xfrm>
        </p:spPr>
        <p:txBody>
          <a:bodyPr/>
          <a:lstStyle/>
          <a:p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9/12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748EFF-B4FC-45E2-BD63-EE7274B3F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6694868" cy="65563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Raisons évoquées pour le retard</a:t>
            </a:r>
            <a:endParaRPr lang="fr-FR" sz="2800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308863-16EB-4634-B186-C5B679827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3504" y="6356350"/>
            <a:ext cx="10751884" cy="501649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2: Répartition des facteurs incriminés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F18A21-5103-4D57-8B60-0228180C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1800" smtClean="0"/>
              <a:t>16</a:t>
            </a:fld>
            <a:endParaRPr lang="fr-FR" sz="1800" dirty="0"/>
          </a:p>
        </p:txBody>
      </p:sp>
      <p:graphicFrame>
        <p:nvGraphicFramePr>
          <p:cNvPr id="20" name="Espace réservé du contenu 10">
            <a:extLst>
              <a:ext uri="{FF2B5EF4-FFF2-40B4-BE49-F238E27FC236}">
                <a16:creationId xmlns:a16="http://schemas.microsoft.com/office/drawing/2014/main" id="{FDE2EE69-89F2-4F79-9992-74F45F0C6A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2689344"/>
              </p:ext>
            </p:extLst>
          </p:nvPr>
        </p:nvGraphicFramePr>
        <p:xfrm>
          <a:off x="839788" y="1281446"/>
          <a:ext cx="10919821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030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E1C41-F384-42D8-97A3-11D4370A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05839"/>
          </a:xfrm>
        </p:spPr>
        <p:txBody>
          <a:bodyPr/>
          <a:lstStyle/>
          <a:p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10/12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82231A-6B82-413A-9076-B0500ED19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859537"/>
            <a:ext cx="6091364" cy="82296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Raisons évoquées pour le retard</a:t>
            </a:r>
            <a:endParaRPr lang="fr-FR" sz="2800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F94E7A-B096-4FFA-9DFA-CCA9F626A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8200" y="6356350"/>
            <a:ext cx="10517188" cy="50165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3: Répartition des facteurs incriminés selon la responsabilité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78CAB4-788D-4F45-8EB4-AC8FD2A6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17</a:t>
            </a:fld>
            <a:endParaRPr lang="fr-FR" sz="2000" dirty="0"/>
          </a:p>
        </p:txBody>
      </p:sp>
      <p:graphicFrame>
        <p:nvGraphicFramePr>
          <p:cNvPr id="8" name="Espace réservé du contenu 8">
            <a:extLst>
              <a:ext uri="{FF2B5EF4-FFF2-40B4-BE49-F238E27FC236}">
                <a16:creationId xmlns:a16="http://schemas.microsoft.com/office/drawing/2014/main" id="{0E70B785-5378-485C-803D-35EFBD2F34E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9280878"/>
              </p:ext>
            </p:extLst>
          </p:nvPr>
        </p:nvGraphicFramePr>
        <p:xfrm>
          <a:off x="839788" y="1682497"/>
          <a:ext cx="10514012" cy="467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6917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A6A92-9B79-DE4C-AFCE-FD312BECA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8"/>
            <a:ext cx="10515600" cy="100171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11/12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D26315-2A58-6342-A9EC-523EED39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18</a:t>
            </a:fld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03C79BDE-48FD-DC41-8F78-A769DB2C3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0" y="1066802"/>
            <a:ext cx="11791951" cy="57911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 d’association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significative entre le retard diagnostic </a:t>
            </a:r>
          </a:p>
          <a:p>
            <a:pPr lvl="1" algn="just"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Délai de Cs&gt; 3 mois : [OR=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3,7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IC à 95%(1,24-11,25) p = 0,014]</a:t>
            </a:r>
          </a:p>
          <a:p>
            <a:pPr lvl="1" algn="just"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 &gt; 5cm: [OR=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à 95%(3,95-43,25) = p&lt;0,001], </a:t>
            </a:r>
          </a:p>
          <a:p>
            <a:pPr lvl="1" algn="just"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Ganglion +: [OR=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15,4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à 95%(4,65-51,5) p&lt;0,001],</a:t>
            </a:r>
          </a:p>
          <a:p>
            <a:pPr lvl="1" algn="just"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Métastase+: [OR=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à 95%((1,04-62,04) p&lt;0,013].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Même constat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Auteurs li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byens, marocains et égyptiens,</a:t>
            </a:r>
            <a:endParaRPr lang="fr-F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Physiopathologie: Pas de rémission spontanée sans traitement spécifique </a:t>
            </a:r>
          </a:p>
        </p:txBody>
      </p:sp>
    </p:spTree>
    <p:extLst>
      <p:ext uri="{BB962C8B-B14F-4D97-AF65-F5344CB8AC3E}">
        <p14:creationId xmlns:p14="http://schemas.microsoft.com/office/powerpoint/2010/main" val="3135250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E4A66-1A26-46C0-9069-DA1B2BB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510708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12/12</a:t>
            </a:r>
            <a:b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fr-FR" sz="32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Tableau 2: mesure d’association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E74C4ED1-DD92-4BB9-97A0-3E4115140C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0944101"/>
              </p:ext>
            </p:extLst>
          </p:nvPr>
        </p:nvGraphicFramePr>
        <p:xfrm>
          <a:off x="0" y="1690689"/>
          <a:ext cx="9408160" cy="5085365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val="2588993340"/>
                    </a:ext>
                  </a:extLst>
                </a:gridCol>
                <a:gridCol w="905697">
                  <a:extLst>
                    <a:ext uri="{9D8B030D-6E8A-4147-A177-3AD203B41FA5}">
                      <a16:colId xmlns:a16="http://schemas.microsoft.com/office/drawing/2014/main" val="2993820440"/>
                    </a:ext>
                  </a:extLst>
                </a:gridCol>
                <a:gridCol w="1165843">
                  <a:extLst>
                    <a:ext uri="{9D8B030D-6E8A-4147-A177-3AD203B41FA5}">
                      <a16:colId xmlns:a16="http://schemas.microsoft.com/office/drawing/2014/main" val="392379087"/>
                    </a:ext>
                  </a:extLst>
                </a:gridCol>
                <a:gridCol w="1566361">
                  <a:extLst>
                    <a:ext uri="{9D8B030D-6E8A-4147-A177-3AD203B41FA5}">
                      <a16:colId xmlns:a16="http://schemas.microsoft.com/office/drawing/2014/main" val="511573322"/>
                    </a:ext>
                  </a:extLst>
                </a:gridCol>
                <a:gridCol w="2268363">
                  <a:extLst>
                    <a:ext uri="{9D8B030D-6E8A-4147-A177-3AD203B41FA5}">
                      <a16:colId xmlns:a16="http://schemas.microsoft.com/office/drawing/2014/main" val="1699211768"/>
                    </a:ext>
                  </a:extLst>
                </a:gridCol>
                <a:gridCol w="1327656">
                  <a:extLst>
                    <a:ext uri="{9D8B030D-6E8A-4147-A177-3AD203B41FA5}">
                      <a16:colId xmlns:a16="http://schemas.microsoft.com/office/drawing/2014/main" val="1294523280"/>
                    </a:ext>
                  </a:extLst>
                </a:gridCol>
              </a:tblGrid>
              <a:tr h="11052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Retard diagnostic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Oui              Non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fr-CD" sz="2400" b="1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*(IC95%)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850178"/>
                  </a:ext>
                </a:extLst>
              </a:tr>
              <a:tr h="94740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Loin du centre de santé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0,08(0,009-0,85)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0,025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805826"/>
                  </a:ext>
                </a:extLst>
              </a:tr>
              <a:tr h="578215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041481"/>
                  </a:ext>
                </a:extLst>
              </a:tr>
              <a:tr h="56059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Manque de finance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Oui 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(0,78-10,95)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000879"/>
                  </a:ext>
                </a:extLst>
              </a:tr>
              <a:tr h="5174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663112"/>
                  </a:ext>
                </a:extLst>
              </a:tr>
              <a:tr h="517413">
                <a:tc rowSpan="2"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39130"/>
                  </a:ext>
                </a:extLst>
              </a:tr>
              <a:tr h="8044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&gt;= 2+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10,08</a:t>
                      </a: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(3,65-30,5)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D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0,001</a:t>
                      </a:r>
                      <a:endParaRPr lang="fr-F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168307"/>
                  </a:ext>
                </a:extLst>
              </a:tr>
            </a:tbl>
          </a:graphicData>
        </a:graphic>
      </p:graphicFrame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2AC3BD-76FE-D407-2FBC-E11AFE2CB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08160" y="3429000"/>
            <a:ext cx="2783840" cy="3428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études africaines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indienne.</a:t>
            </a:r>
          </a:p>
          <a:p>
            <a:pPr marL="0" indent="0">
              <a:buNone/>
            </a:pPr>
            <a:endParaRPr lang="fr-FR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données marocaine et  Rwandaise</a:t>
            </a:r>
            <a:endParaRPr lang="fr-F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59F6B1-85AF-44E8-B8B7-B1BCA5C1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410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213A1-5D36-4C47-9485-8A53BE43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8756A-998E-4659-B7A1-6F57AC36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CONTEXTE ET JUSTIFICATION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METHODOLOGIE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RESULTATS et DISCUSSION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CONCLUSION</a:t>
            </a:r>
          </a:p>
          <a:p>
            <a:pPr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1CF79D-EE09-47E9-969E-56CEB6E0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2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52137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7A0EB-8C98-2D4C-9B33-ED3A58BA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CONCLUSION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4C25CC-A259-F94B-8515-9DA6CEFF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39" y="1473200"/>
            <a:ext cx="11270491" cy="5384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Retard au diagnostic: +++ CHUB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Caractérisé: long délai, taille tumorale, et métastase, =&gt; traitement +  complexe, onéreux et pronostic sombre</a:t>
            </a:r>
            <a:r>
              <a:rPr lang="fr-C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Ignorance, manque de finance, incessibilité service/personnel de santé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Sensibilisation, dépistage par mammographie, accès à une PEC approprié</a:t>
            </a:r>
            <a:r>
              <a:rPr lang="fr-C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==&gt;  diagnostic précoce, réduction de la mortalité spécifique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1E9A8-DE86-7B41-B78A-815EAB1F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32100" cy="365125"/>
          </a:xfrm>
        </p:spPr>
        <p:txBody>
          <a:bodyPr/>
          <a:lstStyle/>
          <a:p>
            <a:fld id="{3CC10912-9AE6-E443-9D45-DD49D81A4C10}" type="slidenum">
              <a:rPr lang="fr-FR" sz="2000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338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5AF19-0E2E-8E09-F829-4EB70918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934"/>
            <a:ext cx="10515600" cy="28278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BF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POUR </a:t>
            </a:r>
          </a:p>
          <a:p>
            <a:pPr marL="0" indent="0" algn="ctr">
              <a:buNone/>
            </a:pPr>
            <a:r>
              <a:rPr lang="fr-BF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VOTRE ATTENTION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931F47-B4F8-67BE-153B-98AFDBDD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6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213A1-5D36-4C47-9485-8A53BE43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INTRODUCTION 1/1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8756A-998E-4659-B7A1-6F57AC368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1825625"/>
            <a:ext cx="11444817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 du sein = TM développée aux dépens d’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éléments constitutifs du sein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Diagnostic précoce  =&gt; guérissable par des moyens adéquates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Dans le monde 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16% des cancers féminins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termes d’incidence/ 4</a:t>
            </a:r>
            <a:r>
              <a:rPr lang="fr-FR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cause de mortalité par cancer.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Globocan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2,2 M de nouveaux cas et  685 000 décès sur en 2020.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CC2DF5-F1FB-4D08-B3FC-5A28DDF7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DF2F-5B43-4276-8FBA-A4A37D432DEF}" type="slidenum">
              <a:rPr lang="fr-FR" sz="2000" smtClean="0"/>
              <a:t>3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440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213A1-5D36-4C47-9485-8A53BE43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CONTEXTE ET JUSTIFICATION 1/2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8756A-998E-4659-B7A1-6F57AC368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1267" cy="503237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taux d'incidence, plus élevés en occident, 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contraste avec une forte mortalité /+ des 2/3 dans les pays pauvres, 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faute de détection précoce  et d'accès aux traitements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Congo: 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CS= 1</a:t>
            </a:r>
            <a:r>
              <a:rPr lang="fr-FR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rang des cancers féminins = 30%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=&gt; 110 cas diagnostiqués en 2017</a:t>
            </a:r>
          </a:p>
          <a:p>
            <a:pPr>
              <a:lnSpc>
                <a:spcPct val="17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A343C1-47C9-4292-BE47-AC151A42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4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4508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213A1-5D36-4C47-9485-8A53BE43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CONTEXTE ET JUSTIFICATION 2/2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8756A-998E-4659-B7A1-6F57AC36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Afrique subsaharienne + 70% de diagnostic tardif en dépit des progrès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problème de PEC adéquate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coûts directs, indirects et d’opportunités énormes.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 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Etudier les facteurs incriminés dans le retard diagnostic des cancers   du sein au CHUB</a:t>
            </a:r>
            <a:endParaRPr lang="fr-FR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5BB8DD-DB6F-4B95-A84E-CEAAD1E0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5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9718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81A01-025E-4B10-9C53-B21CEEE2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1099"/>
          </a:xfrm>
        </p:spPr>
        <p:txBody>
          <a:bodyPr/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METHODOLOGIE 1/2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CC1408-590E-4EA4-9B49-5064FB9D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047750"/>
            <a:ext cx="11645900" cy="56737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 de l’étude</a:t>
            </a:r>
            <a:r>
              <a:rPr lang="fr-C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C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analytique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transversale du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au 31 Décembre 2020, CHU Brazzaville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Population d’étude</a:t>
            </a:r>
            <a:r>
              <a:rPr lang="fr-C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porteurs d’un cancer du sein /SO- CHU de Brazzaville</a:t>
            </a:r>
            <a:endParaRPr lang="fr-C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Critères d’inclusion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de sein confirmé,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d’exclusion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du sein confirmé avec des variables explicatives manquantes. </a:t>
            </a:r>
            <a:endParaRPr lang="fr-C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C3AFE7-41DC-4F98-8CEF-07039839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6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10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E0265-4414-4570-933D-97D7E3F3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METHODOLOGIE 2/2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7323CD-4B90-4621-A625-B36B4B71F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88040" cy="50323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Echantillonnage</a:t>
            </a:r>
            <a:r>
              <a:rPr lang="fr-C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probabiliste par recrutement systématique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Collecte des données :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Fiche d’enquête individuelle préétablie et testée auprès de 15 patients.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Variables :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Retard diagnostic, sociodémographiques, diagnostiques…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Analyse des données :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Données saisies et analysées dans le logiciel Epi- Info v7.2.2.6.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4AD0AA-331B-4519-8D44-213F1150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000" smtClean="0"/>
              <a:t>7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9313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D8E50-8919-174F-98B9-C948E66A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1/12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078F4-4118-D644-9AF9-D3FA6B81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sociodémographiques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182 cas : 20% des cancers suivis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moyen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50 ans ± 11,30 (22 et 85)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Thailande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Inde;  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Allemands =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ans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  <a:r>
              <a:rPr lang="fr-F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amélioration de l’offre des soins de santé, du cadre et du style de vie avec une tendance à l’occidentalisation =&gt;  relever l’espérance de vie.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27922-7FC7-124A-BC5B-257212A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912-9AE6-E443-9D45-DD49D81A4C10}" type="slidenum">
              <a:rPr lang="fr-FR" sz="2000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73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A13CA-EF8D-4386-AFF3-5098E949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69068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RESULTATS ET DISCUSSION 2/12</a:t>
            </a:r>
            <a:b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br>
              <a:rPr lang="fr-FR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D9D5A2-E678-46A5-A1D5-290781E7A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7517403" cy="1304926"/>
          </a:xfrm>
        </p:spPr>
        <p:txBody>
          <a:bodyPr>
            <a:noAutofit/>
          </a:bodyPr>
          <a:lstStyle/>
          <a:p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sociodémographiques</a:t>
            </a:r>
          </a:p>
          <a:p>
            <a:endParaRPr lang="fr-FR" sz="2800" dirty="0"/>
          </a:p>
        </p:txBody>
      </p:sp>
      <p:graphicFrame>
        <p:nvGraphicFramePr>
          <p:cNvPr id="8" name="Espace réservé du contenu 5">
            <a:extLst>
              <a:ext uri="{FF2B5EF4-FFF2-40B4-BE49-F238E27FC236}">
                <a16:creationId xmlns:a16="http://schemas.microsoft.com/office/drawing/2014/main" id="{A16764F5-4097-4BC0-8677-BDC8AA9527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7774047"/>
              </p:ext>
            </p:extLst>
          </p:nvPr>
        </p:nvGraphicFramePr>
        <p:xfrm>
          <a:off x="839788" y="1690689"/>
          <a:ext cx="7770812" cy="449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BCB742-748E-A750-EABF-750D96424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70272" y="1509823"/>
            <a:ext cx="3421728" cy="4679839"/>
          </a:xfrm>
        </p:spPr>
        <p:txBody>
          <a:bodyPr/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des  auteurs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Ethiopiens et Indien</a:t>
            </a:r>
          </a:p>
          <a:p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taux d’alphabétisation++ =</a:t>
            </a:r>
          </a:p>
          <a:p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Accessibilité++++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847EAE-2A64-4392-99B5-0C7BF908A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99460" y="6189663"/>
            <a:ext cx="10355928" cy="531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répartition des patients selon le niveau d’éducation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F1F778-94D4-4B3D-B4CA-FE8928CF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AAC-C0B8-4851-A369-45B2A1B0678B}" type="slidenum">
              <a:rPr lang="fr-FR" sz="2400" smtClean="0"/>
              <a:t>9</a:t>
            </a:fld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41843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7560</TotalTime>
  <Words>3088</Words>
  <Application>Microsoft Office PowerPoint</Application>
  <PresentationFormat>Grand écran</PresentationFormat>
  <Paragraphs>316</Paragraphs>
  <Slides>21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Symbol</vt:lpstr>
      <vt:lpstr>Tempus Sans ITC</vt:lpstr>
      <vt:lpstr>Times New Roman</vt:lpstr>
      <vt:lpstr>Wingdings</vt:lpstr>
      <vt:lpstr>Thème Office</vt:lpstr>
      <vt:lpstr>Retard diagnostic des cancers du sein au Centre Hospitalier Universitaire de Brazzaville en 2020.</vt:lpstr>
      <vt:lpstr>Plan</vt:lpstr>
      <vt:lpstr>INTRODUCTION 1/1</vt:lpstr>
      <vt:lpstr>CONTEXTE ET JUSTIFICATION 1/2 </vt:lpstr>
      <vt:lpstr>CONTEXTE ET JUSTIFICATION 2/2</vt:lpstr>
      <vt:lpstr>METHODOLOGIE 1/2</vt:lpstr>
      <vt:lpstr>METHODOLOGIE 2/2</vt:lpstr>
      <vt:lpstr>RESULTATS ET DISCUSSION 1/12</vt:lpstr>
      <vt:lpstr> RESULTATS ET DISCUSSION 2/12  </vt:lpstr>
      <vt:lpstr>RESULTATS ET DISCUSSION 3/12</vt:lpstr>
      <vt:lpstr>RESULTATS ET DISCUSSION 4/12</vt:lpstr>
      <vt:lpstr>RESULTATS ET DISCUSSION 5/12</vt:lpstr>
      <vt:lpstr>RESULTATS ET DISCUSSION 6/12</vt:lpstr>
      <vt:lpstr>RESULTATS ET DISCUSSION 7/12</vt:lpstr>
      <vt:lpstr>RESULTATS ET DISCUSSION 8/12</vt:lpstr>
      <vt:lpstr>RESULTATS ET DISCUSSION 9/12</vt:lpstr>
      <vt:lpstr>RESULTATS ET DISCUSSION 10/12</vt:lpstr>
      <vt:lpstr>RESULTATS ET DISCUSSION 11/12</vt:lpstr>
      <vt:lpstr>RESULTATS ET DISCUSSION 12/12 Tableau 2: mesure d’association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Retard diagnostique des cancers du sein au CHU de Brazzaville en 2020.</dc:title>
  <dc:creator>michel ilboudo</dc:creator>
  <cp:lastModifiedBy>HP</cp:lastModifiedBy>
  <cp:revision>151</cp:revision>
  <dcterms:created xsi:type="dcterms:W3CDTF">2022-05-20T10:33:29Z</dcterms:created>
  <dcterms:modified xsi:type="dcterms:W3CDTF">2022-06-03T06:06:18Z</dcterms:modified>
</cp:coreProperties>
</file>