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10" r:id="rId3"/>
    <p:sldId id="292" r:id="rId4"/>
    <p:sldId id="318" r:id="rId5"/>
    <p:sldId id="322" r:id="rId6"/>
    <p:sldId id="260" r:id="rId7"/>
    <p:sldId id="316" r:id="rId8"/>
    <p:sldId id="305" r:id="rId9"/>
    <p:sldId id="317" r:id="rId10"/>
    <p:sldId id="321" r:id="rId11"/>
    <p:sldId id="270" r:id="rId12"/>
    <p:sldId id="272" r:id="rId13"/>
    <p:sldId id="299" r:id="rId14"/>
    <p:sldId id="274" r:id="rId15"/>
    <p:sldId id="320" r:id="rId16"/>
    <p:sldId id="277" r:id="rId17"/>
    <p:sldId id="279" r:id="rId18"/>
    <p:sldId id="278" r:id="rId19"/>
    <p:sldId id="280" r:id="rId20"/>
    <p:sldId id="281" r:id="rId21"/>
    <p:sldId id="319" r:id="rId22"/>
    <p:sldId id="289" r:id="rId23"/>
    <p:sldId id="311" r:id="rId24"/>
    <p:sldId id="284" r:id="rId25"/>
    <p:sldId id="285" r:id="rId26"/>
    <p:sldId id="286" r:id="rId27"/>
    <p:sldId id="308" r:id="rId28"/>
    <p:sldId id="323" r:id="rId29"/>
    <p:sldId id="288" r:id="rId30"/>
    <p:sldId id="327" r:id="rId31"/>
    <p:sldId id="326" r:id="rId32"/>
    <p:sldId id="328" r:id="rId33"/>
    <p:sldId id="330" r:id="rId34"/>
    <p:sldId id="309" r:id="rId35"/>
    <p:sldId id="302" r:id="rId36"/>
    <p:sldId id="325" r:id="rId37"/>
    <p:sldId id="313" r:id="rId38"/>
    <p:sldId id="269" r:id="rId39"/>
    <p:sldId id="324"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19E84-74DA-4FE4-AB7E-33131A5B858D}" type="datetimeFigureOut">
              <a:rPr lang="fr-FR" smtClean="0"/>
              <a:pPr/>
              <a:t>03/06/2022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5B6D7E-396F-4C8D-9A67-90D06287EA42}" type="slidenum">
              <a:rPr lang="fr-FR" smtClean="0"/>
              <a:pPr/>
              <a:t>‹N°›</a:t>
            </a:fld>
            <a:endParaRPr lang="fr-FR"/>
          </a:p>
        </p:txBody>
      </p:sp>
    </p:spTree>
    <p:extLst>
      <p:ext uri="{BB962C8B-B14F-4D97-AF65-F5344CB8AC3E}">
        <p14:creationId xmlns:p14="http://schemas.microsoft.com/office/powerpoint/2010/main" val="37088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B00FD68E-5AC7-4AB6-9717-A0E50E870ED7}" type="slidenum">
              <a:rPr lang="en-GB" altLang="fr-FR"/>
              <a:pPr/>
              <a:t>4</a:t>
            </a:fld>
            <a:endParaRPr lang="en-GB" altLang="fr-FR"/>
          </a:p>
        </p:txBody>
      </p:sp>
      <p:sp>
        <p:nvSpPr>
          <p:cNvPr id="8195" name="Rectangle 2"/>
          <p:cNvSpPr>
            <a:spLocks noGrp="1" noRot="1" noChangeAspect="1" noChangeArrowheads="1" noTextEdit="1"/>
          </p:cNvSpPr>
          <p:nvPr>
            <p:ph type="sldImg"/>
          </p:nvPr>
        </p:nvSpPr>
        <p:spPr>
          <a:xfrm>
            <a:off x="731838" y="84138"/>
            <a:ext cx="5399087" cy="4051300"/>
          </a:xfrm>
          <a:solidFill>
            <a:srgbClr val="FFFFFF"/>
          </a:solidFill>
          <a:ln/>
        </p:spPr>
      </p:sp>
      <p:sp>
        <p:nvSpPr>
          <p:cNvPr id="8196" name="Rectangle 3"/>
          <p:cNvSpPr>
            <a:spLocks noGrp="1" noChangeArrowheads="1"/>
          </p:cNvSpPr>
          <p:nvPr>
            <p:ph type="body" idx="1"/>
          </p:nvPr>
        </p:nvSpPr>
        <p:spPr>
          <a:xfrm>
            <a:off x="234714" y="4351682"/>
            <a:ext cx="6464737" cy="4631377"/>
          </a:xfrm>
          <a:solidFill>
            <a:srgbClr val="FFFFFF"/>
          </a:solidFill>
          <a:ln>
            <a:solidFill>
              <a:srgbClr val="000000"/>
            </a:solidFill>
          </a:ln>
        </p:spPr>
        <p:txBody>
          <a:bodyPr/>
          <a:lstStyle/>
          <a:p>
            <a:pPr eaLnBrk="1" hangingPunct="1"/>
            <a:endParaRPr lang="fr-FR" altLang="fr-FR" smtClean="0"/>
          </a:p>
        </p:txBody>
      </p:sp>
    </p:spTree>
    <p:extLst>
      <p:ext uri="{BB962C8B-B14F-4D97-AF65-F5344CB8AC3E}">
        <p14:creationId xmlns:p14="http://schemas.microsoft.com/office/powerpoint/2010/main" val="195518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20</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21</a:t>
            </a:fld>
            <a:endParaRPr lang="fr-FR"/>
          </a:p>
        </p:txBody>
      </p:sp>
    </p:spTree>
    <p:extLst>
      <p:ext uri="{BB962C8B-B14F-4D97-AF65-F5344CB8AC3E}">
        <p14:creationId xmlns:p14="http://schemas.microsoft.com/office/powerpoint/2010/main" val="2435561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22</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24</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25</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26</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27</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29</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34</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35</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Une insuffisance d'apport de fer qui peut être due à :</a:t>
            </a:r>
          </a:p>
          <a:p>
            <a:r>
              <a:rPr lang="fr-FR" dirty="0" smtClean="0"/>
              <a:t>un apport alimentaire insuffisant;</a:t>
            </a:r>
          </a:p>
          <a:p>
            <a:r>
              <a:rPr lang="fr-FR" dirty="0" smtClean="0"/>
              <a:t>une mauvaise utilisation alimentaire</a:t>
            </a:r>
          </a:p>
          <a:p>
            <a:r>
              <a:rPr lang="fr-FR" dirty="0" smtClean="0"/>
              <a:t>soit par manque d'acidité gastrique (qui normalement rend le fer plus résorbable en l'amenant à l'état ionisé); ce facteur joue chez les </a:t>
            </a:r>
            <a:r>
              <a:rPr lang="fr-FR" dirty="0" err="1" smtClean="0"/>
              <a:t>gastrectomisés</a:t>
            </a:r>
            <a:r>
              <a:rPr lang="fr-FR" dirty="0" smtClean="0"/>
              <a:t> et dans les gastrites avec </a:t>
            </a:r>
            <a:r>
              <a:rPr lang="fr-FR" dirty="0" err="1" smtClean="0"/>
              <a:t>anacidité</a:t>
            </a:r>
            <a:r>
              <a:rPr lang="fr-FR" dirty="0" smtClean="0"/>
              <a:t>;</a:t>
            </a:r>
          </a:p>
          <a:p>
            <a:r>
              <a:rPr lang="fr-FR" dirty="0" smtClean="0"/>
              <a:t>soit par </a:t>
            </a:r>
            <a:r>
              <a:rPr lang="fr-FR" dirty="0" err="1" smtClean="0"/>
              <a:t>malabsortion</a:t>
            </a:r>
            <a:r>
              <a:rPr lang="fr-FR" dirty="0" smtClean="0"/>
              <a:t> intestinale, notamment dans les stéatorrhées chroniques de toute nature, et chez les sujets porteurs de résections intestinales</a:t>
            </a:r>
          </a:p>
          <a:p>
            <a:r>
              <a:rPr lang="fr-FR" dirty="0" smtClean="0"/>
              <a:t>Un accroissement des besoins en fer qui peut survenir :</a:t>
            </a:r>
          </a:p>
          <a:p>
            <a:r>
              <a:rPr lang="fr-FR" dirty="0" smtClean="0"/>
              <a:t>physiologiquement, entre 4 mois et 2 ans, âge où l'enfant investit 6 à 8 mg de fer par jour dans son </a:t>
            </a:r>
            <a:r>
              <a:rPr lang="fr-FR" dirty="0" err="1" smtClean="0"/>
              <a:t>érythropoièse</a:t>
            </a:r>
            <a:r>
              <a:rPr lang="fr-FR" dirty="0" smtClean="0"/>
              <a:t>;</a:t>
            </a:r>
          </a:p>
          <a:p>
            <a:r>
              <a:rPr lang="fr-FR" dirty="0" smtClean="0"/>
              <a:t>physiologiquement encore, chez la femme enceinte et pendant l'allaitement : chaque grossesse coûte environ 750 à 1 000 mg de fer, soit un cinquième des réserves normales;</a:t>
            </a:r>
          </a:p>
          <a:p>
            <a:r>
              <a:rPr lang="fr-FR" dirty="0" smtClean="0"/>
              <a:t>surtout, dans les états hémorragiques chroniques parce que les réserves de fer sont généralement épuisées dans ces cas. Au contraire, une hémorragie aiguë isolée, à moins d'avoir été très abondante, ne laisse derrière elle qu'un bref épisode où le sang présente le tableau de l'anémie ferriprive.</a:t>
            </a:r>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11</a:t>
            </a:fld>
            <a:endParaRPr lang="fr-FR"/>
          </a:p>
        </p:txBody>
      </p:sp>
    </p:spTree>
    <p:extLst>
      <p:ext uri="{BB962C8B-B14F-4D97-AF65-F5344CB8AC3E}">
        <p14:creationId xmlns:p14="http://schemas.microsoft.com/office/powerpoint/2010/main" val="1165401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36</a:t>
            </a:fld>
            <a:endParaRPr lang="fr-FR"/>
          </a:p>
        </p:txBody>
      </p:sp>
    </p:spTree>
    <p:extLst>
      <p:ext uri="{BB962C8B-B14F-4D97-AF65-F5344CB8AC3E}">
        <p14:creationId xmlns:p14="http://schemas.microsoft.com/office/powerpoint/2010/main" val="319335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 parasitose la plus fréquente avec un retentissement important sur la grossesse (anémie, accès pernicieux, avortement) et sur le fœtus (faible poids de naissance, paludisme congénital) surtout chez les primipares. Le risque de paludisme congénital est plus fréquent chez la touriste (10 % des naissances d’enfants de femmes atteintes de paludisme) que chez la femme autochtone (0,5 %).</a:t>
            </a:r>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12</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 parasitose la plus fréquente avec un retentissement important sur la grossesse (anémie, accès pernicieux, avortement) et sur le fœtus (faible poids de naissance, paludisme congénital) surtout chez les primipares. Le risque de paludisme congénital est plus fréquent chez la touriste (10 % des naissances d’enfants de femmes atteintes de paludisme) que chez la femme autochtone (0,5 %).</a:t>
            </a:r>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13</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 parasitose la plus fréquente avec un retentissement important sur la grossesse (anémie, accès pernicieux, avortement) et sur le fœtus (faible poids de naissance, paludisme congénital) surtout chez les primipares. Le risque de paludisme congénital est plus fréquent chez la touriste (10 % des naissances d’enfants de femmes atteintes de paludisme) que chez la femme autochtone (0,5 %).</a:t>
            </a:r>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14</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16</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17</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18</a:t>
            </a:fld>
            <a:endParaRPr lang="fr-FR"/>
          </a:p>
        </p:txBody>
      </p:sp>
    </p:spTree>
    <p:extLst>
      <p:ext uri="{BB962C8B-B14F-4D97-AF65-F5344CB8AC3E}">
        <p14:creationId xmlns:p14="http://schemas.microsoft.com/office/powerpoint/2010/main" val="3692227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A15B6D7E-396F-4C8D-9A67-90D06287EA42}" type="slidenum">
              <a:rPr lang="fr-FR" smtClean="0"/>
              <a:pPr/>
              <a:t>19</a:t>
            </a:fld>
            <a:endParaRPr lang="fr-FR"/>
          </a:p>
        </p:txBody>
      </p:sp>
    </p:spTree>
    <p:extLst>
      <p:ext uri="{BB962C8B-B14F-4D97-AF65-F5344CB8AC3E}">
        <p14:creationId xmlns:p14="http://schemas.microsoft.com/office/powerpoint/2010/main" val="369222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9D40845-BAF1-4F8A-88B9-1A00C5D742A8}" type="datetime1">
              <a:rPr lang="fr-FR" smtClean="0"/>
              <a:t>03/06/2022</a:t>
            </a:fld>
            <a:endParaRPr lang="fr-FR"/>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fr-FR" smtClean="0"/>
              <a:t>9ème Congrès de la SOGOB </a:t>
            </a:r>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E4BDAB6-1693-41E4-B180-E87816A15EC3}"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18E7D07-56B3-40C5-88E9-9141EFD81B5C}" type="datetime1">
              <a:rPr lang="fr-FR" smtClean="0"/>
              <a:t>03/06/2022</a:t>
            </a:fld>
            <a:endParaRPr lang="fr-FR"/>
          </a:p>
        </p:txBody>
      </p:sp>
      <p:sp>
        <p:nvSpPr>
          <p:cNvPr id="5" name="Footer Placeholder 4"/>
          <p:cNvSpPr>
            <a:spLocks noGrp="1"/>
          </p:cNvSpPr>
          <p:nvPr>
            <p:ph type="ftr" sz="quarter" idx="11"/>
          </p:nvPr>
        </p:nvSpPr>
        <p:spPr/>
        <p:txBody>
          <a:bodyPr/>
          <a:lstStyle/>
          <a:p>
            <a:r>
              <a:rPr lang="fr-FR" smtClean="0"/>
              <a:t>9ème Congrès de la SOGOB </a:t>
            </a:r>
            <a:endParaRPr lang="fr-FR"/>
          </a:p>
        </p:txBody>
      </p:sp>
      <p:sp>
        <p:nvSpPr>
          <p:cNvPr id="6" name="Slide Number Placeholder 5"/>
          <p:cNvSpPr>
            <a:spLocks noGrp="1"/>
          </p:cNvSpPr>
          <p:nvPr>
            <p:ph type="sldNum" sz="quarter" idx="12"/>
          </p:nvPr>
        </p:nvSpPr>
        <p:spPr/>
        <p:txBody>
          <a:bodyPr/>
          <a:lstStyle/>
          <a:p>
            <a:fld id="{0E4BDAB6-1693-41E4-B180-E87816A15EC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2B01AC-9E86-49C0-BE39-929A7AF63C13}" type="datetime1">
              <a:rPr lang="fr-FR" smtClean="0"/>
              <a:t>03/06/2022</a:t>
            </a:fld>
            <a:endParaRPr lang="fr-FR"/>
          </a:p>
        </p:txBody>
      </p:sp>
      <p:sp>
        <p:nvSpPr>
          <p:cNvPr id="5" name="Footer Placeholder 4"/>
          <p:cNvSpPr>
            <a:spLocks noGrp="1"/>
          </p:cNvSpPr>
          <p:nvPr>
            <p:ph type="ftr" sz="quarter" idx="11"/>
          </p:nvPr>
        </p:nvSpPr>
        <p:spPr/>
        <p:txBody>
          <a:bodyPr/>
          <a:lstStyle/>
          <a:p>
            <a:r>
              <a:rPr lang="fr-FR" smtClean="0"/>
              <a:t>9ème Congrès de la SOGOB </a:t>
            </a:r>
            <a:endParaRPr lang="fr-FR"/>
          </a:p>
        </p:txBody>
      </p:sp>
      <p:sp>
        <p:nvSpPr>
          <p:cNvPr id="6" name="Slide Number Placeholder 5"/>
          <p:cNvSpPr>
            <a:spLocks noGrp="1"/>
          </p:cNvSpPr>
          <p:nvPr>
            <p:ph type="sldNum" sz="quarter" idx="12"/>
          </p:nvPr>
        </p:nvSpPr>
        <p:spPr/>
        <p:txBody>
          <a:bodyPr/>
          <a:lstStyle/>
          <a:p>
            <a:fld id="{0E4BDAB6-1693-41E4-B180-E87816A15EC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D4C3239-52ED-455F-845C-90315F48D31A}" type="datetime1">
              <a:rPr lang="fr-FR" smtClean="0"/>
              <a:t>03/06/2022</a:t>
            </a:fld>
            <a:endParaRPr lang="fr-FR"/>
          </a:p>
        </p:txBody>
      </p:sp>
      <p:sp>
        <p:nvSpPr>
          <p:cNvPr id="9" name="Slide Number Placeholder 8"/>
          <p:cNvSpPr>
            <a:spLocks noGrp="1"/>
          </p:cNvSpPr>
          <p:nvPr>
            <p:ph type="sldNum" sz="quarter" idx="15"/>
          </p:nvPr>
        </p:nvSpPr>
        <p:spPr/>
        <p:txBody>
          <a:bodyPr rtlCol="0"/>
          <a:lstStyle/>
          <a:p>
            <a:fld id="{0E4BDAB6-1693-41E4-B180-E87816A15EC3}" type="slidenum">
              <a:rPr lang="fr-FR" smtClean="0"/>
              <a:pPr/>
              <a:t>‹N°›</a:t>
            </a:fld>
            <a:endParaRPr lang="fr-FR"/>
          </a:p>
        </p:txBody>
      </p:sp>
      <p:sp>
        <p:nvSpPr>
          <p:cNvPr id="10" name="Footer Placeholder 9"/>
          <p:cNvSpPr>
            <a:spLocks noGrp="1"/>
          </p:cNvSpPr>
          <p:nvPr>
            <p:ph type="ftr" sz="quarter" idx="16"/>
          </p:nvPr>
        </p:nvSpPr>
        <p:spPr/>
        <p:txBody>
          <a:bodyPr rtlCol="0"/>
          <a:lstStyle/>
          <a:p>
            <a:r>
              <a:rPr lang="fr-FR" smtClean="0"/>
              <a:t>9ème Congrès de la SOGOB </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3DE6001-DA68-4DDF-804E-19961D183A5A}" type="datetime1">
              <a:rPr lang="fr-FR" smtClean="0"/>
              <a:t>03/06/2022</a:t>
            </a:fld>
            <a:endParaRPr lang="fr-FR"/>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fr-FR" smtClean="0"/>
              <a:t>9ème Congrès de la SOGOB </a:t>
            </a:r>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E4BDAB6-1693-41E4-B180-E87816A15EC3}"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8811F89-B038-4D62-8FA8-C37D7AD68F8A}" type="datetime1">
              <a:rPr lang="fr-FR" smtClean="0"/>
              <a:t>03/06/2022</a:t>
            </a:fld>
            <a:endParaRPr lang="fr-FR"/>
          </a:p>
        </p:txBody>
      </p:sp>
      <p:sp>
        <p:nvSpPr>
          <p:cNvPr id="6" name="Footer Placeholder 5"/>
          <p:cNvSpPr>
            <a:spLocks noGrp="1"/>
          </p:cNvSpPr>
          <p:nvPr>
            <p:ph type="ftr" sz="quarter" idx="11"/>
          </p:nvPr>
        </p:nvSpPr>
        <p:spPr/>
        <p:txBody>
          <a:bodyPr/>
          <a:lstStyle/>
          <a:p>
            <a:r>
              <a:rPr lang="fr-FR" smtClean="0"/>
              <a:t>9ème Congrès de la SOGOB </a:t>
            </a:r>
            <a:endParaRPr lang="fr-FR"/>
          </a:p>
        </p:txBody>
      </p:sp>
      <p:sp>
        <p:nvSpPr>
          <p:cNvPr id="7" name="Slide Number Placeholder 6"/>
          <p:cNvSpPr>
            <a:spLocks noGrp="1"/>
          </p:cNvSpPr>
          <p:nvPr>
            <p:ph type="sldNum" sz="quarter" idx="12"/>
          </p:nvPr>
        </p:nvSpPr>
        <p:spPr/>
        <p:txBody>
          <a:bodyPr/>
          <a:lstStyle/>
          <a:p>
            <a:fld id="{0E4BDAB6-1693-41E4-B180-E87816A15EC3}" type="slidenum">
              <a:rPr lang="fr-FR" smtClean="0"/>
              <a:pPr/>
              <a:t>‹N°›</a:t>
            </a:fld>
            <a:endParaRPr lang="fr-F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ED59528-D63C-4905-97B2-E61B53B2100D}" type="datetime1">
              <a:rPr lang="fr-FR" smtClean="0"/>
              <a:t>03/06/2022</a:t>
            </a:fld>
            <a:endParaRPr lang="fr-FR"/>
          </a:p>
        </p:txBody>
      </p:sp>
      <p:sp>
        <p:nvSpPr>
          <p:cNvPr id="8" name="Footer Placeholder 7"/>
          <p:cNvSpPr>
            <a:spLocks noGrp="1"/>
          </p:cNvSpPr>
          <p:nvPr>
            <p:ph type="ftr" sz="quarter" idx="11"/>
          </p:nvPr>
        </p:nvSpPr>
        <p:spPr/>
        <p:txBody>
          <a:bodyPr/>
          <a:lstStyle/>
          <a:p>
            <a:r>
              <a:rPr lang="fr-FR" smtClean="0"/>
              <a:t>9ème Congrès de la SOGOB </a:t>
            </a:r>
            <a:endParaRPr lang="fr-FR"/>
          </a:p>
        </p:txBody>
      </p:sp>
      <p:sp>
        <p:nvSpPr>
          <p:cNvPr id="9" name="Slide Number Placeholder 8"/>
          <p:cNvSpPr>
            <a:spLocks noGrp="1"/>
          </p:cNvSpPr>
          <p:nvPr>
            <p:ph type="sldNum" sz="quarter" idx="12"/>
          </p:nvPr>
        </p:nvSpPr>
        <p:spPr/>
        <p:txBody>
          <a:bodyPr/>
          <a:lstStyle/>
          <a:p>
            <a:fld id="{0E4BDAB6-1693-41E4-B180-E87816A15EC3}" type="slidenum">
              <a:rPr lang="fr-FR" smtClean="0"/>
              <a:pPr/>
              <a:t>‹N°›</a:t>
            </a:fld>
            <a:endParaRPr lang="fr-F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9F16635-95D6-4430-8A51-8DF8D3A84804}" type="datetime1">
              <a:rPr lang="fr-FR" smtClean="0"/>
              <a:t>03/06/2022</a:t>
            </a:fld>
            <a:endParaRPr lang="fr-FR"/>
          </a:p>
        </p:txBody>
      </p:sp>
      <p:sp>
        <p:nvSpPr>
          <p:cNvPr id="7" name="Slide Number Placeholder 6"/>
          <p:cNvSpPr>
            <a:spLocks noGrp="1"/>
          </p:cNvSpPr>
          <p:nvPr>
            <p:ph type="sldNum" sz="quarter" idx="11"/>
          </p:nvPr>
        </p:nvSpPr>
        <p:spPr/>
        <p:txBody>
          <a:bodyPr rtlCol="0"/>
          <a:lstStyle/>
          <a:p>
            <a:fld id="{0E4BDAB6-1693-41E4-B180-E87816A15EC3}" type="slidenum">
              <a:rPr lang="fr-FR" smtClean="0"/>
              <a:pPr/>
              <a:t>‹N°›</a:t>
            </a:fld>
            <a:endParaRPr lang="fr-FR"/>
          </a:p>
        </p:txBody>
      </p:sp>
      <p:sp>
        <p:nvSpPr>
          <p:cNvPr id="8" name="Footer Placeholder 7"/>
          <p:cNvSpPr>
            <a:spLocks noGrp="1"/>
          </p:cNvSpPr>
          <p:nvPr>
            <p:ph type="ftr" sz="quarter" idx="12"/>
          </p:nvPr>
        </p:nvSpPr>
        <p:spPr/>
        <p:txBody>
          <a:bodyPr rtlCol="0"/>
          <a:lstStyle/>
          <a:p>
            <a:r>
              <a:rPr lang="fr-FR" smtClean="0"/>
              <a:t>9ème Congrès de la SOGOB </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6CD30C-5A44-49AA-9155-CA9CE7E55E64}" type="datetime1">
              <a:rPr lang="fr-FR" smtClean="0"/>
              <a:t>03/06/2022</a:t>
            </a:fld>
            <a:endParaRPr lang="fr-FR"/>
          </a:p>
        </p:txBody>
      </p:sp>
      <p:sp>
        <p:nvSpPr>
          <p:cNvPr id="3" name="Footer Placeholder 2"/>
          <p:cNvSpPr>
            <a:spLocks noGrp="1"/>
          </p:cNvSpPr>
          <p:nvPr>
            <p:ph type="ftr" sz="quarter" idx="11"/>
          </p:nvPr>
        </p:nvSpPr>
        <p:spPr/>
        <p:txBody>
          <a:bodyPr/>
          <a:lstStyle/>
          <a:p>
            <a:r>
              <a:rPr lang="fr-FR" smtClean="0"/>
              <a:t>9ème Congrès de la SOGOB </a:t>
            </a:r>
            <a:endParaRPr lang="fr-FR"/>
          </a:p>
        </p:txBody>
      </p:sp>
      <p:sp>
        <p:nvSpPr>
          <p:cNvPr id="4" name="Slide Number Placeholder 3"/>
          <p:cNvSpPr>
            <a:spLocks noGrp="1"/>
          </p:cNvSpPr>
          <p:nvPr>
            <p:ph type="sldNum" sz="quarter" idx="12"/>
          </p:nvPr>
        </p:nvSpPr>
        <p:spPr/>
        <p:txBody>
          <a:bodyPr/>
          <a:lstStyle/>
          <a:p>
            <a:fld id="{0E4BDAB6-1693-41E4-B180-E87816A15EC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0D0D214-72F3-4540-88E9-4F16D04CD581}" type="datetime1">
              <a:rPr lang="fr-FR" smtClean="0"/>
              <a:t>03/06/2022</a:t>
            </a:fld>
            <a:endParaRPr lang="fr-FR"/>
          </a:p>
        </p:txBody>
      </p:sp>
      <p:sp>
        <p:nvSpPr>
          <p:cNvPr id="22" name="Slide Number Placeholder 21"/>
          <p:cNvSpPr>
            <a:spLocks noGrp="1"/>
          </p:cNvSpPr>
          <p:nvPr>
            <p:ph type="sldNum" sz="quarter" idx="15"/>
          </p:nvPr>
        </p:nvSpPr>
        <p:spPr/>
        <p:txBody>
          <a:bodyPr rtlCol="0"/>
          <a:lstStyle/>
          <a:p>
            <a:fld id="{0E4BDAB6-1693-41E4-B180-E87816A15EC3}" type="slidenum">
              <a:rPr lang="fr-FR" smtClean="0"/>
              <a:pPr/>
              <a:t>‹N°›</a:t>
            </a:fld>
            <a:endParaRPr lang="fr-FR"/>
          </a:p>
        </p:txBody>
      </p:sp>
      <p:sp>
        <p:nvSpPr>
          <p:cNvPr id="23" name="Footer Placeholder 22"/>
          <p:cNvSpPr>
            <a:spLocks noGrp="1"/>
          </p:cNvSpPr>
          <p:nvPr>
            <p:ph type="ftr" sz="quarter" idx="16"/>
          </p:nvPr>
        </p:nvSpPr>
        <p:spPr/>
        <p:txBody>
          <a:bodyPr rtlCol="0"/>
          <a:lstStyle/>
          <a:p>
            <a:r>
              <a:rPr lang="fr-FR" smtClean="0"/>
              <a:t>9ème Congrès de la SOGOB </a:t>
            </a: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8F4BAF82-7C37-425A-B64B-066EF10D919A}" type="datetime1">
              <a:rPr lang="fr-FR" smtClean="0"/>
              <a:t>03/06/2022</a:t>
            </a:fld>
            <a:endParaRPr lang="fr-FR"/>
          </a:p>
        </p:txBody>
      </p:sp>
      <p:sp>
        <p:nvSpPr>
          <p:cNvPr id="18" name="Slide Number Placeholder 17"/>
          <p:cNvSpPr>
            <a:spLocks noGrp="1"/>
          </p:cNvSpPr>
          <p:nvPr>
            <p:ph type="sldNum" sz="quarter" idx="11"/>
          </p:nvPr>
        </p:nvSpPr>
        <p:spPr/>
        <p:txBody>
          <a:bodyPr rtlCol="0"/>
          <a:lstStyle/>
          <a:p>
            <a:fld id="{0E4BDAB6-1693-41E4-B180-E87816A15EC3}" type="slidenum">
              <a:rPr lang="fr-FR" smtClean="0"/>
              <a:pPr/>
              <a:t>‹N°›</a:t>
            </a:fld>
            <a:endParaRPr lang="fr-FR"/>
          </a:p>
        </p:txBody>
      </p:sp>
      <p:sp>
        <p:nvSpPr>
          <p:cNvPr id="21" name="Footer Placeholder 20"/>
          <p:cNvSpPr>
            <a:spLocks noGrp="1"/>
          </p:cNvSpPr>
          <p:nvPr>
            <p:ph type="ftr" sz="quarter" idx="12"/>
          </p:nvPr>
        </p:nvSpPr>
        <p:spPr/>
        <p:txBody>
          <a:bodyPr rtlCol="0"/>
          <a:lstStyle/>
          <a:p>
            <a:r>
              <a:rPr lang="fr-FR" smtClean="0"/>
              <a:t>9ème Congrès de la SOGOB </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7C1F1D3-0742-4DB3-886D-D465D041060B}" type="datetime1">
              <a:rPr lang="fr-FR" smtClean="0"/>
              <a:t>03/06/2022</a:t>
            </a:fld>
            <a:endParaRPr lang="fr-F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r-FR" smtClean="0"/>
              <a:t>9ème Congrès de la SOGOB </a:t>
            </a:r>
            <a:endParaRPr lang="fr-F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E4BDAB6-1693-41E4-B180-E87816A15EC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3042" y="2214554"/>
            <a:ext cx="6172200" cy="1894362"/>
          </a:xfrm>
        </p:spPr>
        <p:txBody>
          <a:bodyPr/>
          <a:lstStyle/>
          <a:p>
            <a:pPr algn="ctr"/>
            <a:r>
              <a:rPr lang="fr-FR" dirty="0" smtClean="0"/>
              <a:t/>
            </a:r>
            <a:br>
              <a:rPr lang="fr-FR" dirty="0" smtClean="0"/>
            </a:br>
            <a:endParaRPr lang="fr-FR" sz="1800" dirty="0"/>
          </a:p>
        </p:txBody>
      </p:sp>
      <p:sp>
        <p:nvSpPr>
          <p:cNvPr id="3" name="Subtitle 2"/>
          <p:cNvSpPr>
            <a:spLocks noGrp="1"/>
          </p:cNvSpPr>
          <p:nvPr>
            <p:ph type="subTitle" idx="1"/>
          </p:nvPr>
        </p:nvSpPr>
        <p:spPr>
          <a:xfrm>
            <a:off x="2339752" y="2237396"/>
            <a:ext cx="6172200" cy="2691305"/>
          </a:xfrm>
        </p:spPr>
        <p:txBody>
          <a:bodyPr>
            <a:normAutofit/>
          </a:bodyPr>
          <a:lstStyle/>
          <a:p>
            <a:endParaRPr lang="fr-FR" dirty="0" smtClean="0"/>
          </a:p>
          <a:p>
            <a:pPr algn="ctr"/>
            <a:r>
              <a:rPr lang="fr-FR" sz="4400" dirty="0" smtClean="0">
                <a:solidFill>
                  <a:srgbClr val="FF0000"/>
                </a:solidFill>
              </a:rPr>
              <a:t>Anémie et grossesse</a:t>
            </a:r>
          </a:p>
          <a:p>
            <a:pPr algn="ctr"/>
            <a:endParaRPr lang="fr-FR" dirty="0" smtClean="0"/>
          </a:p>
          <a:p>
            <a:pPr algn="ctr"/>
            <a:endParaRPr lang="fr-FR" sz="2800" dirty="0" smtClean="0"/>
          </a:p>
          <a:p>
            <a:pPr algn="ctr"/>
            <a:r>
              <a:rPr lang="fr-FR" sz="2800" dirty="0" smtClean="0"/>
              <a:t>Dr </a:t>
            </a:r>
            <a:r>
              <a:rPr lang="fr-FR" sz="2800" dirty="0" err="1" smtClean="0"/>
              <a:t>Zamané</a:t>
            </a:r>
            <a:r>
              <a:rPr lang="fr-FR" sz="2800" dirty="0" smtClean="0"/>
              <a:t> Hyacinthe, MCA</a:t>
            </a:r>
            <a:endParaRPr lang="fr-FR" sz="2800" dirty="0"/>
          </a:p>
        </p:txBody>
      </p:sp>
      <p:sp>
        <p:nvSpPr>
          <p:cNvPr id="6" name="Espace réservé du numéro de diapositive 5"/>
          <p:cNvSpPr>
            <a:spLocks noGrp="1"/>
          </p:cNvSpPr>
          <p:nvPr>
            <p:ph type="sldNum" sz="quarter" idx="12"/>
          </p:nvPr>
        </p:nvSpPr>
        <p:spPr/>
        <p:txBody>
          <a:bodyPr/>
          <a:lstStyle/>
          <a:p>
            <a:fld id="{0E4BDAB6-1693-41E4-B180-E87816A15EC3}" type="slidenum">
              <a:rPr lang="fr-FR" smtClean="0"/>
              <a:pPr/>
              <a:t>1</a:t>
            </a:fld>
            <a:endParaRPr lang="fr-FR"/>
          </a:p>
        </p:txBody>
      </p:sp>
    </p:spTree>
    <p:extLst>
      <p:ext uri="{BB962C8B-B14F-4D97-AF65-F5344CB8AC3E}">
        <p14:creationId xmlns:p14="http://schemas.microsoft.com/office/powerpoint/2010/main" val="2581499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60614" y="1412776"/>
            <a:ext cx="6172200" cy="1894362"/>
          </a:xfrm>
        </p:spPr>
        <p:txBody>
          <a:bodyPr/>
          <a:lstStyle/>
          <a:p>
            <a:pPr algn="ctr"/>
            <a:r>
              <a:rPr lang="fr-FR" dirty="0" smtClean="0"/>
              <a:t>ETIOLOGIE </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4BDAB6-1693-41E4-B180-E87816A15EC3}" type="slidenum">
              <a:rPr lang="fr-FR" smtClean="0"/>
              <a:pPr/>
              <a:t>10</a:t>
            </a:fld>
            <a:endParaRPr lang="fr-FR"/>
          </a:p>
        </p:txBody>
      </p:sp>
    </p:spTree>
    <p:extLst>
      <p:ext uri="{BB962C8B-B14F-4D97-AF65-F5344CB8AC3E}">
        <p14:creationId xmlns:p14="http://schemas.microsoft.com/office/powerpoint/2010/main" val="3452108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fr-FR" sz="3600" dirty="0" smtClean="0">
                <a:solidFill>
                  <a:srgbClr val="FF0000"/>
                </a:solidFill>
              </a:rPr>
              <a:t>2. Etiologie </a:t>
            </a:r>
            <a:endParaRPr lang="fr-FR" sz="3600" dirty="0">
              <a:solidFill>
                <a:srgbClr val="FF0000"/>
              </a:solidFill>
            </a:endParaRPr>
          </a:p>
        </p:txBody>
      </p:sp>
      <p:sp>
        <p:nvSpPr>
          <p:cNvPr id="3" name="Content Placeholder 2"/>
          <p:cNvSpPr>
            <a:spLocks noGrp="1"/>
          </p:cNvSpPr>
          <p:nvPr>
            <p:ph sz="quarter" idx="1"/>
          </p:nvPr>
        </p:nvSpPr>
        <p:spPr>
          <a:xfrm>
            <a:off x="323528" y="1268761"/>
            <a:ext cx="8363272" cy="4986497"/>
          </a:xfrm>
        </p:spPr>
        <p:txBody>
          <a:bodyPr>
            <a:normAutofit/>
          </a:bodyPr>
          <a:lstStyle/>
          <a:p>
            <a:pPr>
              <a:buFont typeface="Times New Roman" panose="02020603050405020304" pitchFamily="18" charset="0"/>
              <a:buChar char="⁻"/>
            </a:pPr>
            <a:r>
              <a:rPr lang="fr-FR" sz="2800" dirty="0" smtClean="0"/>
              <a:t>Anémies carencielle : </a:t>
            </a:r>
          </a:p>
          <a:p>
            <a:pPr lvl="1">
              <a:buFont typeface="Arial" panose="020B0604020202020204" pitchFamily="34" charset="0"/>
              <a:buChar char="•"/>
            </a:pPr>
            <a:r>
              <a:rPr lang="fr-FR" sz="2800" dirty="0" smtClean="0"/>
              <a:t>Insuffisance d’apport / malabsorption</a:t>
            </a:r>
            <a:endParaRPr lang="fr-FR" sz="2800" dirty="0"/>
          </a:p>
          <a:p>
            <a:pPr lvl="1">
              <a:buFont typeface="Arial" panose="020B0604020202020204" pitchFamily="34" charset="0"/>
              <a:buChar char="•"/>
            </a:pPr>
            <a:r>
              <a:rPr lang="fr-FR" sz="2800" b="1" dirty="0" smtClean="0"/>
              <a:t>Fer, acide folique</a:t>
            </a:r>
            <a:r>
              <a:rPr lang="fr-FR" sz="2800" dirty="0" smtClean="0"/>
              <a:t>, vitamine D, carences protidiques</a:t>
            </a:r>
          </a:p>
          <a:p>
            <a:pPr>
              <a:buFont typeface="Century Schoolbook" panose="02040604050505020304" pitchFamily="18" charset="0"/>
              <a:buChar char="−"/>
            </a:pPr>
            <a:r>
              <a:rPr lang="fr-FR" sz="2800" dirty="0"/>
              <a:t>Anémies par spoliation sanguine : </a:t>
            </a:r>
          </a:p>
          <a:p>
            <a:pPr lvl="1">
              <a:buFont typeface="Arial" panose="020B0604020202020204" pitchFamily="34" charset="0"/>
              <a:buChar char="•"/>
            </a:pPr>
            <a:r>
              <a:rPr lang="fr-FR" sz="2800" dirty="0"/>
              <a:t>1</a:t>
            </a:r>
            <a:r>
              <a:rPr lang="fr-FR" sz="2800" baseline="30000" dirty="0"/>
              <a:t>er</a:t>
            </a:r>
            <a:r>
              <a:rPr lang="fr-FR" sz="2800" dirty="0"/>
              <a:t> trimestre (avortement, GEU)</a:t>
            </a:r>
          </a:p>
          <a:p>
            <a:pPr lvl="1">
              <a:buFont typeface="Arial" panose="020B0604020202020204" pitchFamily="34" charset="0"/>
              <a:buChar char="•"/>
            </a:pPr>
            <a:r>
              <a:rPr lang="fr-FR" sz="2800" dirty="0"/>
              <a:t>2</a:t>
            </a:r>
            <a:r>
              <a:rPr lang="fr-FR" sz="2800" baseline="30000" dirty="0"/>
              <a:t>ème</a:t>
            </a:r>
            <a:r>
              <a:rPr lang="fr-FR" sz="2800" dirty="0"/>
              <a:t> et 3</a:t>
            </a:r>
            <a:r>
              <a:rPr lang="fr-FR" sz="2800" baseline="30000" dirty="0"/>
              <a:t>ème</a:t>
            </a:r>
            <a:r>
              <a:rPr lang="fr-FR" sz="2800" dirty="0"/>
              <a:t> trimestre (PP, HRP, RU)</a:t>
            </a:r>
          </a:p>
          <a:p>
            <a:pPr lvl="1">
              <a:buFont typeface="Arial" panose="020B0604020202020204" pitchFamily="34" charset="0"/>
              <a:buChar char="•"/>
            </a:pPr>
            <a:r>
              <a:rPr lang="fr-FR" sz="2800" dirty="0" smtClean="0"/>
              <a:t>HPD et </a:t>
            </a:r>
            <a:r>
              <a:rPr lang="fr-FR" sz="2800" dirty="0"/>
              <a:t>du </a:t>
            </a:r>
            <a:r>
              <a:rPr lang="fr-FR" sz="2800" dirty="0" smtClean="0"/>
              <a:t>postpartum</a:t>
            </a:r>
            <a:endParaRPr lang="fr-FR" sz="2800" dirty="0"/>
          </a:p>
          <a:p>
            <a:pPr>
              <a:buFont typeface="Times New Roman" panose="02020603050405020304" pitchFamily="18" charset="0"/>
              <a:buChar char="⁻"/>
            </a:pPr>
            <a:endParaRPr lang="fr-FR" sz="2800" dirty="0" smtClean="0"/>
          </a:p>
          <a:p>
            <a:pPr marL="0" indent="0">
              <a:buNone/>
            </a:pPr>
            <a:endParaRPr lang="fr-FR" sz="2800" dirty="0" smtClean="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11</a:t>
            </a:fld>
            <a:endParaRPr lang="fr-FR"/>
          </a:p>
        </p:txBody>
      </p:sp>
    </p:spTree>
    <p:extLst>
      <p:ext uri="{BB962C8B-B14F-4D97-AF65-F5344CB8AC3E}">
        <p14:creationId xmlns:p14="http://schemas.microsoft.com/office/powerpoint/2010/main" val="352172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65" y="346302"/>
            <a:ext cx="8229600" cy="782960"/>
          </a:xfrm>
        </p:spPr>
        <p:txBody>
          <a:bodyPr>
            <a:normAutofit/>
          </a:bodyPr>
          <a:lstStyle/>
          <a:p>
            <a:r>
              <a:rPr lang="fr-FR" sz="3600" dirty="0">
                <a:solidFill>
                  <a:srgbClr val="FF0000"/>
                </a:solidFill>
              </a:rPr>
              <a:t>2</a:t>
            </a:r>
            <a:r>
              <a:rPr lang="fr-FR" sz="3600" dirty="0" smtClean="0">
                <a:solidFill>
                  <a:srgbClr val="FF0000"/>
                </a:solidFill>
              </a:rPr>
              <a:t>. Etiologie </a:t>
            </a:r>
            <a:endParaRPr lang="fr-FR" sz="3600" dirty="0">
              <a:solidFill>
                <a:srgbClr val="FF0000"/>
              </a:solidFill>
            </a:endParaRPr>
          </a:p>
        </p:txBody>
      </p:sp>
      <p:sp>
        <p:nvSpPr>
          <p:cNvPr id="3" name="Content Placeholder 2"/>
          <p:cNvSpPr>
            <a:spLocks noGrp="1"/>
          </p:cNvSpPr>
          <p:nvPr>
            <p:ph sz="quarter" idx="1"/>
          </p:nvPr>
        </p:nvSpPr>
        <p:spPr>
          <a:xfrm>
            <a:off x="179512" y="1376772"/>
            <a:ext cx="8136904" cy="5400600"/>
          </a:xfrm>
        </p:spPr>
        <p:txBody>
          <a:bodyPr>
            <a:noAutofit/>
          </a:bodyPr>
          <a:lstStyle/>
          <a:p>
            <a:pPr>
              <a:lnSpc>
                <a:spcPct val="150000"/>
              </a:lnSpc>
              <a:buFont typeface="Century Schoolbook" panose="02040604050505020304" pitchFamily="18" charset="0"/>
              <a:buChar char="−"/>
            </a:pPr>
            <a:r>
              <a:rPr lang="fr-FR" sz="2800" dirty="0" smtClean="0"/>
              <a:t>Anémies d’origine infectieuse : </a:t>
            </a:r>
          </a:p>
          <a:p>
            <a:pPr lvl="1">
              <a:lnSpc>
                <a:spcPct val="150000"/>
              </a:lnSpc>
              <a:buFont typeface="Arial" panose="020B0604020202020204" pitchFamily="34" charset="0"/>
              <a:buChar char="•"/>
            </a:pPr>
            <a:r>
              <a:rPr lang="fr-FR" sz="2800" dirty="0" smtClean="0"/>
              <a:t>Parasitaires : </a:t>
            </a:r>
            <a:r>
              <a:rPr lang="fr-FR" sz="2800" dirty="0" smtClean="0">
                <a:solidFill>
                  <a:srgbClr val="FF0000"/>
                </a:solidFill>
              </a:rPr>
              <a:t>paludisme</a:t>
            </a:r>
            <a:r>
              <a:rPr lang="fr-FR" sz="2800" dirty="0">
                <a:solidFill>
                  <a:srgbClr val="FF0000"/>
                </a:solidFill>
              </a:rPr>
              <a:t>+++ </a:t>
            </a:r>
            <a:r>
              <a:rPr lang="fr-FR" sz="2800" dirty="0" smtClean="0"/>
              <a:t>parasitose intestinale </a:t>
            </a:r>
          </a:p>
          <a:p>
            <a:pPr lvl="1">
              <a:lnSpc>
                <a:spcPct val="150000"/>
              </a:lnSpc>
              <a:buFont typeface="Arial" panose="020B0604020202020204" pitchFamily="34" charset="0"/>
              <a:buChar char="•"/>
            </a:pPr>
            <a:r>
              <a:rPr lang="fr-FR" sz="2800" dirty="0" smtClean="0"/>
              <a:t>Bactérienne : pyélonéphrite, sepsis</a:t>
            </a:r>
            <a:endParaRPr lang="fr-FR" sz="2800" dirty="0"/>
          </a:p>
          <a:p>
            <a:pPr lvl="1">
              <a:lnSpc>
                <a:spcPct val="150000"/>
              </a:lnSpc>
              <a:buFont typeface="Arial" panose="020B0604020202020204" pitchFamily="34" charset="0"/>
              <a:buChar char="•"/>
            </a:pPr>
            <a:r>
              <a:rPr lang="fr-FR" sz="2800" dirty="0" smtClean="0"/>
              <a:t>Virales : infection à VIH </a:t>
            </a:r>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12</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77072"/>
            <a:ext cx="3671517" cy="242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978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10" y="12778"/>
            <a:ext cx="8229600" cy="782960"/>
          </a:xfrm>
        </p:spPr>
        <p:txBody>
          <a:bodyPr>
            <a:normAutofit/>
          </a:bodyPr>
          <a:lstStyle/>
          <a:p>
            <a:r>
              <a:rPr lang="fr-FR" sz="3600" dirty="0">
                <a:solidFill>
                  <a:srgbClr val="FF0000"/>
                </a:solidFill>
              </a:rPr>
              <a:t>2. </a:t>
            </a:r>
            <a:r>
              <a:rPr lang="fr-FR" sz="3600" dirty="0" err="1" smtClean="0">
                <a:solidFill>
                  <a:srgbClr val="FF0000"/>
                </a:solidFill>
              </a:rPr>
              <a:t>etiologie</a:t>
            </a:r>
            <a:r>
              <a:rPr lang="fr-FR" sz="3600" dirty="0" smtClean="0">
                <a:solidFill>
                  <a:srgbClr val="FF0000"/>
                </a:solidFill>
              </a:rPr>
              <a:t> </a:t>
            </a:r>
            <a:endParaRPr lang="fr-FR" sz="3600" dirty="0">
              <a:solidFill>
                <a:srgbClr val="FF0000"/>
              </a:solidFill>
            </a:endParaRPr>
          </a:p>
        </p:txBody>
      </p:sp>
      <p:sp>
        <p:nvSpPr>
          <p:cNvPr id="3" name="Content Placeholder 2"/>
          <p:cNvSpPr>
            <a:spLocks noGrp="1"/>
          </p:cNvSpPr>
          <p:nvPr>
            <p:ph sz="quarter" idx="1"/>
          </p:nvPr>
        </p:nvSpPr>
        <p:spPr>
          <a:xfrm>
            <a:off x="228161" y="1340768"/>
            <a:ext cx="8136904" cy="4536504"/>
          </a:xfrm>
        </p:spPr>
        <p:txBody>
          <a:bodyPr>
            <a:normAutofit/>
          </a:bodyPr>
          <a:lstStyle/>
          <a:p>
            <a:pPr>
              <a:buFont typeface="Century Schoolbook" panose="02040604050505020304" pitchFamily="18" charset="0"/>
              <a:buChar char="−"/>
            </a:pPr>
            <a:r>
              <a:rPr lang="fr-FR" sz="2800" dirty="0" smtClean="0"/>
              <a:t>Hémoglobinopathie : drépanocytose +++</a:t>
            </a:r>
          </a:p>
          <a:p>
            <a:pPr>
              <a:buFont typeface="Century Schoolbook" panose="02040604050505020304" pitchFamily="18" charset="0"/>
              <a:buChar char="−"/>
            </a:pPr>
            <a:r>
              <a:rPr lang="fr-FR" sz="2800" dirty="0" smtClean="0"/>
              <a:t>Autres types d’anémies :</a:t>
            </a:r>
          </a:p>
          <a:p>
            <a:pPr lvl="1">
              <a:buFont typeface="Arial" panose="020B0604020202020204" pitchFamily="34" charset="0"/>
              <a:buChar char="•"/>
            </a:pPr>
            <a:r>
              <a:rPr lang="fr-FR" sz="2800" dirty="0" smtClean="0"/>
              <a:t>Maladies inflammatoires chroniques, </a:t>
            </a:r>
          </a:p>
          <a:p>
            <a:pPr lvl="1">
              <a:buFont typeface="Arial" panose="020B0604020202020204" pitchFamily="34" charset="0"/>
              <a:buChar char="•"/>
            </a:pPr>
            <a:r>
              <a:rPr lang="fr-FR" sz="2800" dirty="0" smtClean="0"/>
              <a:t>Enzymopathie, </a:t>
            </a:r>
          </a:p>
          <a:p>
            <a:pPr lvl="1">
              <a:buFont typeface="Arial" panose="020B0604020202020204" pitchFamily="34" charset="0"/>
              <a:buChar char="•"/>
            </a:pPr>
            <a:r>
              <a:rPr lang="fr-FR" sz="2800" dirty="0"/>
              <a:t>C</a:t>
            </a:r>
            <a:r>
              <a:rPr lang="fr-FR" sz="2800" dirty="0" smtClean="0"/>
              <a:t>irrhose, </a:t>
            </a:r>
          </a:p>
          <a:p>
            <a:pPr lvl="1">
              <a:buFont typeface="Arial" panose="020B0604020202020204" pitchFamily="34" charset="0"/>
              <a:buChar char="•"/>
            </a:pPr>
            <a:r>
              <a:rPr lang="fr-FR" sz="2800" dirty="0"/>
              <a:t>A</a:t>
            </a:r>
            <a:r>
              <a:rPr lang="fr-FR" sz="2800" dirty="0" smtClean="0"/>
              <a:t>némie de BIERMER </a:t>
            </a:r>
          </a:p>
          <a:p>
            <a:pPr lvl="1">
              <a:buFont typeface="Arial" panose="020B0604020202020204" pitchFamily="34" charset="0"/>
              <a:buChar char="•"/>
            </a:pPr>
            <a:r>
              <a:rPr lang="fr-FR" sz="2800" dirty="0"/>
              <a:t>A</a:t>
            </a:r>
            <a:r>
              <a:rPr lang="fr-FR" sz="2800" dirty="0" smtClean="0"/>
              <a:t>némies de causes multifactorielles</a:t>
            </a:r>
          </a:p>
          <a:p>
            <a:pPr lvl="1">
              <a:buFont typeface="Century Schoolbook" panose="02040604050505020304" pitchFamily="18" charset="0"/>
              <a:buChar char="−"/>
            </a:pPr>
            <a:endParaRPr lang="fr-FR" sz="2800" dirty="0" smtClean="0"/>
          </a:p>
          <a:p>
            <a:pPr lvl="1">
              <a:buFont typeface="Wingdings" pitchFamily="2" charset="2"/>
              <a:buChar char="Ø"/>
            </a:pPr>
            <a:endParaRPr lang="fr-FR" sz="2800" dirty="0" smtClean="0"/>
          </a:p>
          <a:p>
            <a:pPr marL="0" indent="0">
              <a:buNone/>
            </a:pPr>
            <a:endParaRPr lang="fr-FR" sz="2800" dirty="0" smtClean="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13</a:t>
            </a:fld>
            <a:endParaRPr lang="fr-FR"/>
          </a:p>
        </p:txBody>
      </p:sp>
    </p:spTree>
    <p:extLst>
      <p:ext uri="{BB962C8B-B14F-4D97-AF65-F5344CB8AC3E}">
        <p14:creationId xmlns:p14="http://schemas.microsoft.com/office/powerpoint/2010/main" val="2466189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854968"/>
          </a:xfrm>
        </p:spPr>
        <p:txBody>
          <a:bodyPr>
            <a:normAutofit/>
          </a:bodyPr>
          <a:lstStyle/>
          <a:p>
            <a:r>
              <a:rPr lang="fr-FR" sz="3600" dirty="0" smtClean="0">
                <a:solidFill>
                  <a:srgbClr val="FF0000"/>
                </a:solidFill>
              </a:rPr>
              <a:t>2. </a:t>
            </a:r>
            <a:r>
              <a:rPr lang="fr-FR" sz="3600" dirty="0" err="1" smtClean="0">
                <a:solidFill>
                  <a:srgbClr val="FF0000"/>
                </a:solidFill>
              </a:rPr>
              <a:t>etiologie</a:t>
            </a:r>
            <a:endParaRPr lang="fr-FR" sz="3600" dirty="0">
              <a:solidFill>
                <a:srgbClr val="FF0000"/>
              </a:solidFill>
            </a:endParaRPr>
          </a:p>
        </p:txBody>
      </p:sp>
      <p:sp>
        <p:nvSpPr>
          <p:cNvPr id="3" name="Content Placeholder 2"/>
          <p:cNvSpPr>
            <a:spLocks noGrp="1"/>
          </p:cNvSpPr>
          <p:nvPr>
            <p:ph sz="quarter" idx="1"/>
          </p:nvPr>
        </p:nvSpPr>
        <p:spPr>
          <a:xfrm>
            <a:off x="354360" y="1268760"/>
            <a:ext cx="8435280" cy="4857403"/>
          </a:xfrm>
        </p:spPr>
        <p:txBody>
          <a:bodyPr>
            <a:normAutofit/>
          </a:bodyPr>
          <a:lstStyle/>
          <a:p>
            <a:pPr marL="0" indent="0">
              <a:lnSpc>
                <a:spcPct val="150000"/>
              </a:lnSpc>
              <a:buNone/>
            </a:pPr>
            <a:r>
              <a:rPr lang="fr-FR" sz="2800" b="1" dirty="0"/>
              <a:t>Facteurs </a:t>
            </a:r>
            <a:r>
              <a:rPr lang="fr-FR" sz="2800" b="1" dirty="0" smtClean="0"/>
              <a:t>favorisants</a:t>
            </a:r>
          </a:p>
          <a:p>
            <a:pPr>
              <a:lnSpc>
                <a:spcPct val="150000"/>
              </a:lnSpc>
              <a:buFont typeface="Century Schoolbook" panose="02040604050505020304" pitchFamily="18" charset="0"/>
              <a:buChar char="−"/>
            </a:pPr>
            <a:r>
              <a:rPr lang="fr-FR" sz="2800" dirty="0" smtClean="0"/>
              <a:t>Bas niveau socio économique</a:t>
            </a:r>
          </a:p>
          <a:p>
            <a:pPr>
              <a:lnSpc>
                <a:spcPct val="150000"/>
              </a:lnSpc>
              <a:buFont typeface="Century Schoolbook" panose="02040604050505020304" pitchFamily="18" charset="0"/>
              <a:buChar char="−"/>
            </a:pPr>
            <a:r>
              <a:rPr lang="fr-FR" sz="2800" dirty="0" smtClean="0"/>
              <a:t>Multiparité</a:t>
            </a:r>
          </a:p>
          <a:p>
            <a:pPr>
              <a:lnSpc>
                <a:spcPct val="150000"/>
              </a:lnSpc>
              <a:buFont typeface="Century Schoolbook" panose="02040604050505020304" pitchFamily="18" charset="0"/>
              <a:buChar char="−"/>
            </a:pPr>
            <a:r>
              <a:rPr lang="fr-FR" sz="2800" dirty="0" smtClean="0"/>
              <a:t>Grossesses rapprochées</a:t>
            </a:r>
          </a:p>
          <a:p>
            <a:pPr>
              <a:lnSpc>
                <a:spcPct val="150000"/>
              </a:lnSpc>
              <a:buFont typeface="Century Schoolbook" panose="02040604050505020304" pitchFamily="18" charset="0"/>
              <a:buChar char="−"/>
            </a:pPr>
            <a:r>
              <a:rPr lang="fr-FR" sz="2800" dirty="0" smtClean="0"/>
              <a:t>Grossesses multiples</a:t>
            </a:r>
          </a:p>
          <a:p>
            <a:pPr>
              <a:lnSpc>
                <a:spcPct val="150000"/>
              </a:lnSpc>
              <a:buFont typeface="Century Schoolbook" panose="02040604050505020304" pitchFamily="18" charset="0"/>
              <a:buChar char="−"/>
            </a:pPr>
            <a:r>
              <a:rPr lang="fr-FR" sz="2800" dirty="0" smtClean="0"/>
              <a:t>Grossesse précoce  </a:t>
            </a:r>
          </a:p>
          <a:p>
            <a:pPr marL="0" indent="0">
              <a:buNone/>
            </a:pPr>
            <a:endParaRPr lang="fr-FR" sz="2400" dirty="0" smtClean="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14</a:t>
            </a:fld>
            <a:endParaRPr lang="fr-FR"/>
          </a:p>
        </p:txBody>
      </p:sp>
    </p:spTree>
    <p:extLst>
      <p:ext uri="{BB962C8B-B14F-4D97-AF65-F5344CB8AC3E}">
        <p14:creationId xmlns:p14="http://schemas.microsoft.com/office/powerpoint/2010/main" val="3400100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9792" y="1844824"/>
            <a:ext cx="6172200" cy="1894362"/>
          </a:xfrm>
        </p:spPr>
        <p:txBody>
          <a:bodyPr/>
          <a:lstStyle/>
          <a:p>
            <a:r>
              <a:rPr lang="fr-FR" dirty="0" smtClean="0"/>
              <a:t>DIAGNOSTIC </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4BDAB6-1693-41E4-B180-E87816A15EC3}" type="slidenum">
              <a:rPr lang="fr-FR" smtClean="0"/>
              <a:pPr/>
              <a:t>15</a:t>
            </a:fld>
            <a:endParaRPr lang="fr-FR"/>
          </a:p>
        </p:txBody>
      </p:sp>
    </p:spTree>
    <p:extLst>
      <p:ext uri="{BB962C8B-B14F-4D97-AF65-F5344CB8AC3E}">
        <p14:creationId xmlns:p14="http://schemas.microsoft.com/office/powerpoint/2010/main" val="1869845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fr-FR" sz="3600" dirty="0" smtClean="0">
                <a:solidFill>
                  <a:srgbClr val="FF0000"/>
                </a:solidFill>
              </a:rPr>
              <a:t>3. diagnostic </a:t>
            </a:r>
            <a:endParaRPr lang="fr-FR" sz="3600" dirty="0">
              <a:solidFill>
                <a:srgbClr val="FF0000"/>
              </a:solidFill>
            </a:endParaRPr>
          </a:p>
        </p:txBody>
      </p:sp>
      <p:sp>
        <p:nvSpPr>
          <p:cNvPr id="3" name="Content Placeholder 2"/>
          <p:cNvSpPr>
            <a:spLocks noGrp="1"/>
          </p:cNvSpPr>
          <p:nvPr>
            <p:ph sz="quarter" idx="1"/>
          </p:nvPr>
        </p:nvSpPr>
        <p:spPr>
          <a:xfrm>
            <a:off x="251520" y="1268760"/>
            <a:ext cx="8435280" cy="5328592"/>
          </a:xfrm>
        </p:spPr>
        <p:txBody>
          <a:bodyPr>
            <a:normAutofit/>
          </a:bodyPr>
          <a:lstStyle/>
          <a:p>
            <a:pPr marL="0" indent="0">
              <a:buNone/>
            </a:pPr>
            <a:r>
              <a:rPr lang="fr-FR" sz="2800" b="1" dirty="0" smtClean="0">
                <a:latin typeface="+mj-lt"/>
                <a:cs typeface="Arial" panose="020B0604020202020204" pitchFamily="34" charset="0"/>
              </a:rPr>
              <a:t>3.1. Signes cliniques: </a:t>
            </a:r>
          </a:p>
          <a:p>
            <a:pPr marL="0" indent="0">
              <a:buNone/>
            </a:pPr>
            <a:r>
              <a:rPr lang="fr-FR" sz="2800" b="1" dirty="0" smtClean="0">
                <a:latin typeface="+mj-lt"/>
                <a:cs typeface="Arial" panose="020B0604020202020204" pitchFamily="34" charset="0"/>
              </a:rPr>
              <a:t>Signes fonctionnels : polymorphes</a:t>
            </a:r>
          </a:p>
          <a:p>
            <a:pPr>
              <a:buFont typeface="Century Schoolbook" panose="02040604050505020304" pitchFamily="18" charset="0"/>
              <a:buChar char="−"/>
            </a:pPr>
            <a:r>
              <a:rPr lang="fr-FR" sz="2800" dirty="0" smtClean="0">
                <a:latin typeface="+mj-lt"/>
                <a:cs typeface="Arial" panose="020B0604020202020204" pitchFamily="34" charset="0"/>
              </a:rPr>
              <a:t>Asthénie, vertiges</a:t>
            </a:r>
            <a:r>
              <a:rPr lang="fr-FR" altLang="fr-FR" sz="2800" b="1" u="sng" dirty="0" smtClean="0">
                <a:latin typeface="+mj-lt"/>
                <a:cs typeface="Arial" panose="020B0604020202020204" pitchFamily="34" charset="0"/>
              </a:rPr>
              <a:t> </a:t>
            </a:r>
          </a:p>
          <a:p>
            <a:pPr algn="just">
              <a:buFont typeface="Century Schoolbook" panose="02040604050505020304" pitchFamily="18" charset="0"/>
              <a:buChar char="−"/>
            </a:pPr>
            <a:r>
              <a:rPr lang="fr-FR" altLang="fr-FR" sz="2800" dirty="0" smtClean="0">
                <a:latin typeface="+mj-lt"/>
                <a:cs typeface="Arial" panose="020B0604020202020204" pitchFamily="34" charset="0"/>
              </a:rPr>
              <a:t>Dyspnée, palpitations au repos, l</a:t>
            </a:r>
            <a:r>
              <a:rPr lang="fr-FR" sz="2800" dirty="0" smtClean="0">
                <a:latin typeface="+mj-lt"/>
                <a:cs typeface="Arial" panose="020B0604020202020204" pitchFamily="34" charset="0"/>
              </a:rPr>
              <a:t>ipothymie</a:t>
            </a:r>
            <a:endParaRPr lang="fr-FR" altLang="fr-FR" sz="2800" u="sng" dirty="0" smtClean="0">
              <a:latin typeface="+mj-lt"/>
              <a:cs typeface="Arial" panose="020B0604020202020204" pitchFamily="34" charset="0"/>
            </a:endParaRPr>
          </a:p>
          <a:p>
            <a:pPr algn="just">
              <a:buFont typeface="Century Schoolbook" panose="02040604050505020304" pitchFamily="18" charset="0"/>
              <a:buChar char="−"/>
            </a:pPr>
            <a:r>
              <a:rPr lang="fr-FR" altLang="fr-FR" sz="2800" dirty="0" smtClean="0">
                <a:latin typeface="+mj-lt"/>
                <a:cs typeface="Arial" panose="020B0604020202020204" pitchFamily="34" charset="0"/>
              </a:rPr>
              <a:t>Intolérance à l'effort</a:t>
            </a:r>
          </a:p>
          <a:p>
            <a:pPr algn="just">
              <a:buFont typeface="Century Schoolbook" panose="02040604050505020304" pitchFamily="18" charset="0"/>
              <a:buChar char="−"/>
            </a:pPr>
            <a:r>
              <a:rPr lang="fr-FR" altLang="fr-FR" sz="2800" dirty="0">
                <a:latin typeface="+mj-lt"/>
                <a:cs typeface="Arial" panose="020B0604020202020204" pitchFamily="34" charset="0"/>
              </a:rPr>
              <a:t>C</a:t>
            </a:r>
            <a:r>
              <a:rPr lang="fr-FR" altLang="fr-FR" sz="2800" dirty="0" smtClean="0">
                <a:latin typeface="+mj-lt"/>
                <a:cs typeface="Arial" panose="020B0604020202020204" pitchFamily="34" charset="0"/>
              </a:rPr>
              <a:t>éphalées, acouphènes</a:t>
            </a:r>
          </a:p>
          <a:p>
            <a:pPr algn="just">
              <a:buFont typeface="Century Schoolbook" panose="02040604050505020304" pitchFamily="18" charset="0"/>
              <a:buChar char="−"/>
            </a:pPr>
            <a:r>
              <a:rPr lang="fr-FR" altLang="fr-FR" sz="2800" dirty="0">
                <a:latin typeface="+mj-lt"/>
                <a:cs typeface="Arial" panose="020B0604020202020204" pitchFamily="34" charset="0"/>
              </a:rPr>
              <a:t>I</a:t>
            </a:r>
            <a:r>
              <a:rPr lang="fr-FR" altLang="fr-FR" sz="2800" dirty="0" smtClean="0">
                <a:latin typeface="+mj-lt"/>
                <a:cs typeface="Arial" panose="020B0604020202020204" pitchFamily="34" charset="0"/>
              </a:rPr>
              <a:t>rritabilité, insomnie</a:t>
            </a:r>
          </a:p>
          <a:p>
            <a:pPr algn="just">
              <a:buFont typeface="Century Schoolbook" panose="02040604050505020304" pitchFamily="18" charset="0"/>
              <a:buChar char="−"/>
            </a:pPr>
            <a:r>
              <a:rPr lang="fr-FR" altLang="fr-FR" sz="2800" dirty="0">
                <a:latin typeface="+mj-lt"/>
                <a:cs typeface="Arial" panose="020B0604020202020204" pitchFamily="34" charset="0"/>
              </a:rPr>
              <a:t>D</a:t>
            </a:r>
            <a:r>
              <a:rPr lang="fr-FR" altLang="fr-FR" sz="2800" dirty="0" smtClean="0">
                <a:latin typeface="+mj-lt"/>
                <a:cs typeface="Arial" panose="020B0604020202020204" pitchFamily="34" charset="0"/>
              </a:rPr>
              <a:t>ifficultés de concentration</a:t>
            </a:r>
          </a:p>
          <a:p>
            <a:pPr algn="just">
              <a:buFont typeface="Century Schoolbook" panose="02040604050505020304" pitchFamily="18" charset="0"/>
              <a:buChar char="−"/>
            </a:pPr>
            <a:r>
              <a:rPr lang="fr-FR" altLang="fr-FR" sz="2800" dirty="0" smtClean="0">
                <a:latin typeface="+mj-lt"/>
                <a:cs typeface="Arial" panose="020B0604020202020204" pitchFamily="34" charset="0"/>
              </a:rPr>
              <a:t>Anorexie</a:t>
            </a:r>
            <a:endParaRPr lang="fr-FR" sz="2800" dirty="0" smtClean="0">
              <a:latin typeface="+mj-lt"/>
              <a:cs typeface="Arial" panose="020B0604020202020204" pitchFamily="34" charset="0"/>
            </a:endParaRPr>
          </a:p>
          <a:p>
            <a:pPr marL="0" indent="0">
              <a:buNone/>
            </a:pPr>
            <a:endParaRPr lang="fr-FR" sz="2800" dirty="0" smtClean="0">
              <a:latin typeface="Arial" panose="020B0604020202020204" pitchFamily="34" charset="0"/>
              <a:cs typeface="Arial" panose="020B0604020202020204" pitchFamily="34" charset="0"/>
            </a:endParaRPr>
          </a:p>
          <a:p>
            <a:pPr marL="365760" lvl="1" indent="0">
              <a:buNone/>
            </a:pPr>
            <a:endParaRPr lang="fr-FR" sz="2800" dirty="0" smtClean="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16</a:t>
            </a:fld>
            <a:endParaRPr lang="fr-FR"/>
          </a:p>
        </p:txBody>
      </p:sp>
    </p:spTree>
    <p:extLst>
      <p:ext uri="{BB962C8B-B14F-4D97-AF65-F5344CB8AC3E}">
        <p14:creationId xmlns:p14="http://schemas.microsoft.com/office/powerpoint/2010/main" val="3805767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854968"/>
          </a:xfrm>
        </p:spPr>
        <p:txBody>
          <a:bodyPr>
            <a:normAutofit/>
          </a:bodyPr>
          <a:lstStyle/>
          <a:p>
            <a:r>
              <a:rPr lang="fr-FR" sz="3600" dirty="0" smtClean="0">
                <a:solidFill>
                  <a:srgbClr val="FF0000"/>
                </a:solidFill>
              </a:rPr>
              <a:t>3.diagnostic </a:t>
            </a:r>
            <a:endParaRPr lang="fr-FR" sz="3600" dirty="0">
              <a:solidFill>
                <a:srgbClr val="FF0000"/>
              </a:solidFill>
            </a:endParaRPr>
          </a:p>
        </p:txBody>
      </p:sp>
      <p:sp>
        <p:nvSpPr>
          <p:cNvPr id="3" name="Content Placeholder 2"/>
          <p:cNvSpPr>
            <a:spLocks noGrp="1"/>
          </p:cNvSpPr>
          <p:nvPr>
            <p:ph sz="quarter" idx="1"/>
          </p:nvPr>
        </p:nvSpPr>
        <p:spPr>
          <a:xfrm>
            <a:off x="179512" y="1268760"/>
            <a:ext cx="8507288" cy="4857403"/>
          </a:xfrm>
        </p:spPr>
        <p:txBody>
          <a:bodyPr>
            <a:normAutofit/>
          </a:bodyPr>
          <a:lstStyle/>
          <a:p>
            <a:pPr marL="0" indent="0">
              <a:buNone/>
            </a:pPr>
            <a:r>
              <a:rPr lang="fr-FR" sz="2800" b="1" dirty="0" smtClean="0"/>
              <a:t>Signes généraux </a:t>
            </a:r>
          </a:p>
          <a:p>
            <a:pPr>
              <a:buFont typeface="Century Schoolbook" panose="02040604050505020304" pitchFamily="18" charset="0"/>
              <a:buChar char="−"/>
            </a:pPr>
            <a:r>
              <a:rPr lang="fr-FR" sz="2800" dirty="0" smtClean="0"/>
              <a:t>Pâleur des téguments</a:t>
            </a:r>
          </a:p>
          <a:p>
            <a:pPr>
              <a:buFont typeface="Century Schoolbook" panose="02040604050505020304" pitchFamily="18" charset="0"/>
              <a:buChar char="−"/>
            </a:pPr>
            <a:r>
              <a:rPr lang="fr-FR" sz="2800" dirty="0" smtClean="0"/>
              <a:t>Décoloration des conjonctives et des ongles</a:t>
            </a:r>
          </a:p>
          <a:p>
            <a:pPr>
              <a:buFont typeface="Century Schoolbook" panose="02040604050505020304" pitchFamily="18" charset="0"/>
              <a:buChar char="−"/>
            </a:pPr>
            <a:r>
              <a:rPr lang="fr-FR" sz="2800" dirty="0" err="1" smtClean="0"/>
              <a:t>Subictère</a:t>
            </a:r>
            <a:r>
              <a:rPr lang="fr-FR" sz="2800" dirty="0"/>
              <a:t>/</a:t>
            </a:r>
            <a:r>
              <a:rPr lang="fr-FR" sz="2800" dirty="0" smtClean="0"/>
              <a:t>ictère selon le mécanisme de l’anémie</a:t>
            </a:r>
            <a:endParaRPr lang="fr-FR" sz="2800" dirty="0"/>
          </a:p>
          <a:p>
            <a:pPr>
              <a:buFont typeface="Century Schoolbook" panose="02040604050505020304" pitchFamily="18" charset="0"/>
              <a:buChar char="−"/>
            </a:pPr>
            <a:r>
              <a:rPr lang="fr-FR" sz="2800" dirty="0" smtClean="0"/>
              <a:t>OMI</a:t>
            </a:r>
          </a:p>
          <a:p>
            <a:pPr>
              <a:buFont typeface="Century Schoolbook" panose="02040604050505020304" pitchFamily="18" charset="0"/>
              <a:buChar char="−"/>
            </a:pPr>
            <a:r>
              <a:rPr lang="fr-FR" sz="2800" dirty="0" smtClean="0"/>
              <a:t>Accélération du pouls</a:t>
            </a:r>
          </a:p>
          <a:p>
            <a:pPr>
              <a:buFont typeface="Century Schoolbook" panose="02040604050505020304" pitchFamily="18" charset="0"/>
              <a:buChar char="−"/>
            </a:pPr>
            <a:r>
              <a:rPr lang="fr-FR" sz="2800" dirty="0" smtClean="0"/>
              <a:t>Baisse de la TA, voir un état de choc</a:t>
            </a:r>
          </a:p>
          <a:p>
            <a:pPr>
              <a:buFont typeface="Century Schoolbook" panose="02040604050505020304" pitchFamily="18" charset="0"/>
              <a:buChar char="−"/>
            </a:pPr>
            <a:r>
              <a:rPr lang="fr-FR" sz="2800" dirty="0" smtClean="0"/>
              <a:t>Fréquence respiratoire?</a:t>
            </a:r>
            <a:endParaRPr lang="fr-FR" sz="28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17</a:t>
            </a:fld>
            <a:endParaRPr lang="fr-FR"/>
          </a:p>
        </p:txBody>
      </p:sp>
    </p:spTree>
    <p:extLst>
      <p:ext uri="{BB962C8B-B14F-4D97-AF65-F5344CB8AC3E}">
        <p14:creationId xmlns:p14="http://schemas.microsoft.com/office/powerpoint/2010/main" val="21316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229600" cy="782960"/>
          </a:xfrm>
        </p:spPr>
        <p:txBody>
          <a:bodyPr>
            <a:normAutofit/>
          </a:bodyPr>
          <a:lstStyle/>
          <a:p>
            <a:r>
              <a:rPr lang="fr-FR" sz="3600" dirty="0" smtClean="0">
                <a:solidFill>
                  <a:srgbClr val="FF0000"/>
                </a:solidFill>
              </a:rPr>
              <a:t>3.diagnostic </a:t>
            </a:r>
            <a:endParaRPr lang="fr-FR" sz="3600" dirty="0">
              <a:solidFill>
                <a:srgbClr val="FF0000"/>
              </a:solidFill>
            </a:endParaRPr>
          </a:p>
        </p:txBody>
      </p:sp>
      <p:sp>
        <p:nvSpPr>
          <p:cNvPr id="3" name="Content Placeholder 2"/>
          <p:cNvSpPr>
            <a:spLocks noGrp="1"/>
          </p:cNvSpPr>
          <p:nvPr>
            <p:ph sz="quarter" idx="1"/>
          </p:nvPr>
        </p:nvSpPr>
        <p:spPr>
          <a:xfrm>
            <a:off x="179512" y="1268761"/>
            <a:ext cx="8507288" cy="3528392"/>
          </a:xfrm>
        </p:spPr>
        <p:txBody>
          <a:bodyPr>
            <a:normAutofit/>
          </a:bodyPr>
          <a:lstStyle/>
          <a:p>
            <a:pPr marL="0" indent="0">
              <a:buNone/>
            </a:pPr>
            <a:r>
              <a:rPr lang="fr-FR" sz="2800" b="1" dirty="0" smtClean="0"/>
              <a:t>Signes physiques: non spécifiques</a:t>
            </a:r>
            <a:r>
              <a:rPr lang="fr-FR" sz="2800" dirty="0" smtClean="0"/>
              <a:t> </a:t>
            </a:r>
          </a:p>
          <a:p>
            <a:pPr>
              <a:buFont typeface="Century Schoolbook" panose="02040604050505020304" pitchFamily="18" charset="0"/>
              <a:buChar char="−"/>
            </a:pPr>
            <a:r>
              <a:rPr lang="fr-FR" sz="2800" dirty="0" smtClean="0"/>
              <a:t>Retentissement obstétrical:</a:t>
            </a:r>
          </a:p>
          <a:p>
            <a:pPr>
              <a:buFont typeface="Century Schoolbook" panose="02040604050505020304" pitchFamily="18" charset="0"/>
              <a:buChar char="−"/>
            </a:pPr>
            <a:r>
              <a:rPr lang="fr-FR" sz="2800" dirty="0" smtClean="0"/>
              <a:t>Petite HU</a:t>
            </a:r>
          </a:p>
          <a:p>
            <a:pPr>
              <a:buFont typeface="Century Schoolbook" panose="02040604050505020304" pitchFamily="18" charset="0"/>
              <a:buChar char="−"/>
            </a:pPr>
            <a:r>
              <a:rPr lang="fr-FR" sz="2800" dirty="0" smtClean="0"/>
              <a:t>↘ des MAF</a:t>
            </a:r>
          </a:p>
          <a:p>
            <a:pPr>
              <a:buFont typeface="Century Schoolbook" panose="02040604050505020304" pitchFamily="18" charset="0"/>
              <a:buChar char="−"/>
            </a:pPr>
            <a:r>
              <a:rPr lang="fr-FR" sz="2800" dirty="0" smtClean="0"/>
              <a:t>Anomalies du rythme cardiaques fœtal</a:t>
            </a:r>
          </a:p>
          <a:p>
            <a:pPr>
              <a:buFont typeface="Century Schoolbook" panose="02040604050505020304" pitchFamily="18" charset="0"/>
              <a:buChar char="−"/>
            </a:pPr>
            <a:r>
              <a:rPr lang="fr-FR" sz="2800" dirty="0" smtClean="0"/>
              <a:t>Modifications cervicales</a:t>
            </a:r>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18</a:t>
            </a:fld>
            <a:endParaRPr lang="fr-FR"/>
          </a:p>
        </p:txBody>
      </p:sp>
    </p:spTree>
    <p:extLst>
      <p:ext uri="{BB962C8B-B14F-4D97-AF65-F5344CB8AC3E}">
        <p14:creationId xmlns:p14="http://schemas.microsoft.com/office/powerpoint/2010/main" val="854522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16" y="426299"/>
            <a:ext cx="8229600" cy="710952"/>
          </a:xfrm>
        </p:spPr>
        <p:txBody>
          <a:bodyPr>
            <a:normAutofit/>
          </a:bodyPr>
          <a:lstStyle/>
          <a:p>
            <a:r>
              <a:rPr lang="fr-FR" sz="3600" dirty="0" smtClean="0">
                <a:solidFill>
                  <a:srgbClr val="FF0000"/>
                </a:solidFill>
              </a:rPr>
              <a:t>3. diagnostic </a:t>
            </a:r>
            <a:endParaRPr lang="fr-FR" sz="3600" dirty="0">
              <a:solidFill>
                <a:srgbClr val="FF0000"/>
              </a:solidFill>
            </a:endParaRPr>
          </a:p>
        </p:txBody>
      </p:sp>
      <p:sp>
        <p:nvSpPr>
          <p:cNvPr id="3" name="Content Placeholder 2"/>
          <p:cNvSpPr>
            <a:spLocks noGrp="1"/>
          </p:cNvSpPr>
          <p:nvPr>
            <p:ph sz="quarter" idx="1"/>
          </p:nvPr>
        </p:nvSpPr>
        <p:spPr>
          <a:xfrm>
            <a:off x="395536" y="1137251"/>
            <a:ext cx="8507288" cy="4857403"/>
          </a:xfrm>
        </p:spPr>
        <p:txBody>
          <a:bodyPr>
            <a:normAutofit/>
          </a:bodyPr>
          <a:lstStyle/>
          <a:p>
            <a:pPr marL="0" indent="0">
              <a:lnSpc>
                <a:spcPct val="200000"/>
              </a:lnSpc>
              <a:buNone/>
            </a:pPr>
            <a:r>
              <a:rPr lang="fr-FR" sz="2800" b="1" dirty="0" smtClean="0"/>
              <a:t>Autres signes physiques:</a:t>
            </a:r>
          </a:p>
          <a:p>
            <a:pPr>
              <a:lnSpc>
                <a:spcPct val="200000"/>
              </a:lnSpc>
              <a:buFont typeface="Century Schoolbook" panose="02040604050505020304" pitchFamily="18" charset="0"/>
              <a:buChar char="−"/>
            </a:pPr>
            <a:r>
              <a:rPr lang="fr-FR" sz="2800" dirty="0" smtClean="0"/>
              <a:t>Souffle systolique à l’auscultation cardiaque</a:t>
            </a:r>
          </a:p>
          <a:p>
            <a:pPr>
              <a:lnSpc>
                <a:spcPct val="200000"/>
              </a:lnSpc>
              <a:buFont typeface="Century Schoolbook" panose="02040604050505020304" pitchFamily="18" charset="0"/>
              <a:buChar char="−"/>
            </a:pPr>
            <a:r>
              <a:rPr lang="fr-FR" sz="2800" dirty="0" smtClean="0"/>
              <a:t>Hépatomégalie </a:t>
            </a:r>
          </a:p>
          <a:p>
            <a:pPr>
              <a:lnSpc>
                <a:spcPct val="200000"/>
              </a:lnSpc>
              <a:buFont typeface="Century Schoolbook" panose="02040604050505020304" pitchFamily="18" charset="0"/>
              <a:buChar char="−"/>
            </a:pPr>
            <a:r>
              <a:rPr lang="fr-FR" sz="2800" dirty="0" smtClean="0"/>
              <a:t>Splénomégalie </a:t>
            </a:r>
          </a:p>
          <a:p>
            <a:pPr marL="0" indent="0">
              <a:lnSpc>
                <a:spcPct val="150000"/>
              </a:lnSpc>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19</a:t>
            </a:fld>
            <a:endParaRPr lang="fr-FR"/>
          </a:p>
        </p:txBody>
      </p:sp>
    </p:spTree>
    <p:extLst>
      <p:ext uri="{BB962C8B-B14F-4D97-AF65-F5344CB8AC3E}">
        <p14:creationId xmlns:p14="http://schemas.microsoft.com/office/powerpoint/2010/main" val="210744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7467600" cy="1143000"/>
          </a:xfrm>
        </p:spPr>
        <p:txBody>
          <a:bodyPr/>
          <a:lstStyle/>
          <a:p>
            <a:pPr algn="ctr"/>
            <a:r>
              <a:rPr lang="fr-FR" dirty="0" smtClean="0">
                <a:solidFill>
                  <a:srgbClr val="FF0000"/>
                </a:solidFill>
              </a:rPr>
              <a:t>Plan</a:t>
            </a:r>
            <a:r>
              <a:rPr lang="fr-FR" dirty="0" smtClean="0"/>
              <a:t> </a:t>
            </a:r>
            <a:endParaRPr lang="fr-FR" dirty="0"/>
          </a:p>
        </p:txBody>
      </p:sp>
      <p:sp>
        <p:nvSpPr>
          <p:cNvPr id="3" name="Espace réservé du contenu 2"/>
          <p:cNvSpPr>
            <a:spLocks noGrp="1"/>
          </p:cNvSpPr>
          <p:nvPr>
            <p:ph sz="quarter" idx="1"/>
          </p:nvPr>
        </p:nvSpPr>
        <p:spPr/>
        <p:txBody>
          <a:bodyPr>
            <a:normAutofit/>
          </a:bodyPr>
          <a:lstStyle/>
          <a:p>
            <a:pPr marL="0" indent="0">
              <a:buNone/>
            </a:pPr>
            <a:r>
              <a:rPr lang="fr-FR" sz="2800" dirty="0" smtClean="0"/>
              <a:t>Introduction</a:t>
            </a:r>
          </a:p>
          <a:p>
            <a:pPr marL="457200" indent="-457200">
              <a:buFont typeface="+mj-lt"/>
              <a:buAutoNum type="arabicPeriod"/>
            </a:pPr>
            <a:r>
              <a:rPr lang="fr-FR" sz="2800" dirty="0" smtClean="0"/>
              <a:t>Généralités</a:t>
            </a:r>
          </a:p>
          <a:p>
            <a:pPr marL="457200" indent="-457200">
              <a:buFont typeface="+mj-lt"/>
              <a:buAutoNum type="arabicPeriod"/>
            </a:pPr>
            <a:r>
              <a:rPr lang="fr-FR" sz="2800" dirty="0" smtClean="0"/>
              <a:t>Étiologie </a:t>
            </a:r>
          </a:p>
          <a:p>
            <a:pPr marL="457200" indent="-457200">
              <a:buFont typeface="+mj-lt"/>
              <a:buAutoNum type="arabicPeriod"/>
            </a:pPr>
            <a:r>
              <a:rPr lang="fr-FR" sz="2800" dirty="0" smtClean="0"/>
              <a:t>Démarche diagnostique</a:t>
            </a:r>
          </a:p>
          <a:p>
            <a:pPr marL="457200" indent="-457200">
              <a:buFont typeface="+mj-lt"/>
              <a:buAutoNum type="arabicPeriod"/>
            </a:pPr>
            <a:r>
              <a:rPr lang="fr-FR" sz="2800" dirty="0" smtClean="0"/>
              <a:t>Influences réciproques</a:t>
            </a:r>
          </a:p>
          <a:p>
            <a:pPr marL="457200" indent="-457200">
              <a:buFont typeface="+mj-lt"/>
              <a:buAutoNum type="arabicPeriod"/>
            </a:pPr>
            <a:r>
              <a:rPr lang="fr-FR" sz="2800" dirty="0" smtClean="0"/>
              <a:t>Conduite à tenir</a:t>
            </a:r>
          </a:p>
          <a:p>
            <a:pPr marL="0" indent="0">
              <a:buNone/>
            </a:pPr>
            <a:r>
              <a:rPr lang="fr-FR" sz="2800" dirty="0" smtClean="0"/>
              <a:t>Conclusion</a:t>
            </a:r>
            <a:endParaRPr lang="fr-FR" sz="28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710952"/>
          </a:xfrm>
        </p:spPr>
        <p:txBody>
          <a:bodyPr>
            <a:normAutofit/>
          </a:bodyPr>
          <a:lstStyle/>
          <a:p>
            <a:r>
              <a:rPr lang="fr-FR" sz="3600" dirty="0" smtClean="0">
                <a:solidFill>
                  <a:srgbClr val="FF0000"/>
                </a:solidFill>
              </a:rPr>
              <a:t>3. diagnostic </a:t>
            </a:r>
            <a:endParaRPr lang="fr-FR" sz="3600" dirty="0">
              <a:solidFill>
                <a:srgbClr val="FF0000"/>
              </a:solidFill>
            </a:endParaRPr>
          </a:p>
        </p:txBody>
      </p:sp>
      <p:sp>
        <p:nvSpPr>
          <p:cNvPr id="3" name="Content Placeholder 2"/>
          <p:cNvSpPr>
            <a:spLocks noGrp="1"/>
          </p:cNvSpPr>
          <p:nvPr>
            <p:ph sz="quarter" idx="1"/>
          </p:nvPr>
        </p:nvSpPr>
        <p:spPr>
          <a:xfrm>
            <a:off x="179512" y="1268760"/>
            <a:ext cx="8507288" cy="5184576"/>
          </a:xfrm>
        </p:spPr>
        <p:txBody>
          <a:bodyPr>
            <a:normAutofit/>
          </a:bodyPr>
          <a:lstStyle/>
          <a:p>
            <a:pPr marL="0" indent="0">
              <a:buNone/>
            </a:pPr>
            <a:r>
              <a:rPr lang="fr-FR" sz="2800" b="1" dirty="0" smtClean="0"/>
              <a:t>3.2. Signes para cliniques:</a:t>
            </a:r>
          </a:p>
          <a:p>
            <a:pPr>
              <a:buFont typeface="Century Schoolbook" panose="02040604050505020304" pitchFamily="18" charset="0"/>
              <a:buChar char="−"/>
            </a:pPr>
            <a:r>
              <a:rPr lang="fr-FR" sz="2800" b="1" dirty="0" smtClean="0"/>
              <a:t>Hémogramme</a:t>
            </a:r>
            <a:r>
              <a:rPr lang="fr-FR" sz="2800" dirty="0" smtClean="0"/>
              <a:t> : </a:t>
            </a:r>
          </a:p>
          <a:p>
            <a:pPr lvl="1">
              <a:buFont typeface="Arial" panose="020B0604020202020204" pitchFamily="34" charset="0"/>
              <a:buChar char="•"/>
            </a:pPr>
            <a:r>
              <a:rPr lang="fr-FR" sz="2800" dirty="0" smtClean="0"/>
              <a:t>Concentration en hémoglobine </a:t>
            </a:r>
          </a:p>
          <a:p>
            <a:pPr lvl="1">
              <a:buFont typeface="Arial" panose="020B0604020202020204" pitchFamily="34" charset="0"/>
              <a:buChar char="•"/>
            </a:pPr>
            <a:r>
              <a:rPr lang="fr-FR" sz="2800" dirty="0" smtClean="0"/>
              <a:t>VGM: </a:t>
            </a:r>
            <a:r>
              <a:rPr lang="fr-FR" sz="2800" dirty="0" err="1" smtClean="0"/>
              <a:t>Microcytose</a:t>
            </a:r>
            <a:r>
              <a:rPr lang="fr-FR" sz="2800" dirty="0" smtClean="0"/>
              <a:t>  </a:t>
            </a:r>
            <a:r>
              <a:rPr lang="fr-FR" sz="2800" dirty="0"/>
              <a:t>(anémies ferriprives</a:t>
            </a:r>
            <a:r>
              <a:rPr lang="fr-FR" sz="2800" dirty="0" smtClean="0"/>
              <a:t>) / </a:t>
            </a:r>
            <a:r>
              <a:rPr lang="fr-FR" sz="2800" dirty="0" err="1" smtClean="0"/>
              <a:t>Macrocytose</a:t>
            </a:r>
            <a:r>
              <a:rPr lang="fr-FR" sz="2800" dirty="0" smtClean="0"/>
              <a:t> </a:t>
            </a:r>
            <a:r>
              <a:rPr lang="fr-FR" sz="2800" dirty="0"/>
              <a:t>(carence en acide folique)</a:t>
            </a:r>
            <a:endParaRPr lang="fr-FR" sz="2800" dirty="0" smtClean="0"/>
          </a:p>
          <a:p>
            <a:pPr lvl="1">
              <a:buFont typeface="Arial" panose="020B0604020202020204" pitchFamily="34" charset="0"/>
              <a:buChar char="•"/>
            </a:pPr>
            <a:r>
              <a:rPr lang="fr-FR" sz="2800" dirty="0" smtClean="0"/>
              <a:t>CCMH : Hypochrome / </a:t>
            </a:r>
            <a:r>
              <a:rPr lang="fr-FR" sz="2800" dirty="0" err="1" smtClean="0"/>
              <a:t>Normochrome</a:t>
            </a:r>
            <a:endParaRPr lang="fr-FR" sz="2800" dirty="0" smtClean="0"/>
          </a:p>
          <a:p>
            <a:pPr lvl="1">
              <a:buFont typeface="Arial" panose="020B0604020202020204" pitchFamily="34" charset="0"/>
              <a:buChar char="•"/>
            </a:pPr>
            <a:r>
              <a:rPr lang="fr-FR" sz="2800" dirty="0" smtClean="0"/>
              <a:t>Réticulocyte </a:t>
            </a:r>
          </a:p>
          <a:p>
            <a:pPr lvl="1">
              <a:buFont typeface="Arial" panose="020B0604020202020204" pitchFamily="34" charset="0"/>
              <a:buChar char="•"/>
            </a:pPr>
            <a:r>
              <a:rPr lang="fr-FR" sz="2800" dirty="0" smtClean="0"/>
              <a:t>Autres lignée ? Globules blancs / Plaquettes</a:t>
            </a:r>
          </a:p>
          <a:p>
            <a:pPr marL="0" indent="0">
              <a:buNone/>
            </a:pPr>
            <a:endParaRPr lang="fr-FR" sz="28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20</a:t>
            </a:fld>
            <a:endParaRPr lang="fr-FR"/>
          </a:p>
        </p:txBody>
      </p:sp>
    </p:spTree>
    <p:extLst>
      <p:ext uri="{BB962C8B-B14F-4D97-AF65-F5344CB8AC3E}">
        <p14:creationId xmlns:p14="http://schemas.microsoft.com/office/powerpoint/2010/main" val="20127564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710952"/>
          </a:xfrm>
        </p:spPr>
        <p:txBody>
          <a:bodyPr>
            <a:normAutofit/>
          </a:bodyPr>
          <a:lstStyle/>
          <a:p>
            <a:r>
              <a:rPr lang="fr-FR" sz="3600" dirty="0" smtClean="0">
                <a:solidFill>
                  <a:srgbClr val="FF0000"/>
                </a:solidFill>
              </a:rPr>
              <a:t>3. diagnostic </a:t>
            </a:r>
            <a:endParaRPr lang="fr-FR" sz="3600" dirty="0">
              <a:solidFill>
                <a:srgbClr val="FF0000"/>
              </a:solidFill>
            </a:endParaRPr>
          </a:p>
        </p:txBody>
      </p:sp>
      <p:sp>
        <p:nvSpPr>
          <p:cNvPr id="3" name="Content Placeholder 2"/>
          <p:cNvSpPr>
            <a:spLocks noGrp="1"/>
          </p:cNvSpPr>
          <p:nvPr>
            <p:ph sz="quarter" idx="1"/>
          </p:nvPr>
        </p:nvSpPr>
        <p:spPr>
          <a:xfrm>
            <a:off x="179512" y="1268760"/>
            <a:ext cx="8507288" cy="5184576"/>
          </a:xfrm>
        </p:spPr>
        <p:txBody>
          <a:bodyPr>
            <a:normAutofit/>
          </a:bodyPr>
          <a:lstStyle/>
          <a:p>
            <a:pPr marL="0" indent="0">
              <a:buNone/>
            </a:pPr>
            <a:r>
              <a:rPr lang="fr-FR" sz="2800" b="1" dirty="0" smtClean="0"/>
              <a:t>3.2. Signes para cliniques</a:t>
            </a:r>
          </a:p>
          <a:p>
            <a:pPr>
              <a:buFont typeface="Century Schoolbook" panose="02040604050505020304" pitchFamily="18" charset="0"/>
              <a:buChar char="−"/>
            </a:pPr>
            <a:r>
              <a:rPr lang="fr-FR" sz="2800" dirty="0" smtClean="0"/>
              <a:t>Bilan martial </a:t>
            </a:r>
          </a:p>
          <a:p>
            <a:pPr lvl="1">
              <a:buFont typeface="Arial" panose="020B0604020202020204" pitchFamily="34" charset="0"/>
              <a:buChar char="•"/>
            </a:pPr>
            <a:r>
              <a:rPr lang="fr-FR" sz="2500" dirty="0" smtClean="0"/>
              <a:t>Ferritine </a:t>
            </a:r>
          </a:p>
          <a:p>
            <a:pPr lvl="1">
              <a:buFont typeface="Arial" panose="020B0604020202020204" pitchFamily="34" charset="0"/>
              <a:buChar char="•"/>
            </a:pPr>
            <a:r>
              <a:rPr lang="fr-FR" sz="2500" dirty="0" smtClean="0"/>
              <a:t>Coefficient de saturation en transferrine</a:t>
            </a:r>
          </a:p>
          <a:p>
            <a:pPr lvl="1">
              <a:buFont typeface="Arial" panose="020B0604020202020204" pitchFamily="34" charset="0"/>
              <a:buChar char="•"/>
            </a:pPr>
            <a:r>
              <a:rPr lang="fr-FR" sz="2500" dirty="0" smtClean="0"/>
              <a:t>CRP / VS </a:t>
            </a:r>
          </a:p>
          <a:p>
            <a:pPr>
              <a:buFont typeface="Century Schoolbook" panose="02040604050505020304" pitchFamily="18" charset="0"/>
              <a:buChar char="−"/>
            </a:pPr>
            <a:r>
              <a:rPr lang="fr-FR" sz="2800" dirty="0" smtClean="0"/>
              <a:t>Acide folique (Vit B9)</a:t>
            </a:r>
          </a:p>
          <a:p>
            <a:pPr>
              <a:buFont typeface="Century Schoolbook" panose="02040604050505020304" pitchFamily="18" charset="0"/>
              <a:buChar char="−"/>
            </a:pPr>
            <a:r>
              <a:rPr lang="fr-FR" sz="2800" dirty="0" smtClean="0"/>
              <a:t>Electrophorèse de l’</a:t>
            </a:r>
            <a:r>
              <a:rPr lang="fr-FR" sz="2800" dirty="0" err="1" smtClean="0"/>
              <a:t>Hb</a:t>
            </a:r>
            <a:r>
              <a:rPr lang="fr-FR" sz="2800" dirty="0" smtClean="0"/>
              <a:t> </a:t>
            </a:r>
          </a:p>
          <a:p>
            <a:pPr>
              <a:buFont typeface="Century Schoolbook" panose="02040604050505020304" pitchFamily="18" charset="0"/>
              <a:buChar char="−"/>
            </a:pPr>
            <a:r>
              <a:rPr lang="fr-FR" sz="2800" dirty="0" smtClean="0"/>
              <a:t>Examen de la moelle : le myélogramme</a:t>
            </a:r>
            <a:endParaRPr lang="fr-FR" sz="2600" dirty="0" smtClean="0"/>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21</a:t>
            </a:fld>
            <a:endParaRPr lang="fr-FR"/>
          </a:p>
        </p:txBody>
      </p:sp>
    </p:spTree>
    <p:extLst>
      <p:ext uri="{BB962C8B-B14F-4D97-AF65-F5344CB8AC3E}">
        <p14:creationId xmlns:p14="http://schemas.microsoft.com/office/powerpoint/2010/main" val="3444740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710952"/>
          </a:xfrm>
        </p:spPr>
        <p:txBody>
          <a:bodyPr>
            <a:normAutofit/>
          </a:bodyPr>
          <a:lstStyle/>
          <a:p>
            <a:r>
              <a:rPr lang="fr-FR" sz="3600" dirty="0" smtClean="0">
                <a:solidFill>
                  <a:srgbClr val="FF0000"/>
                </a:solidFill>
              </a:rPr>
              <a:t>3. diagnostic </a:t>
            </a:r>
            <a:endParaRPr lang="fr-FR" sz="3600" dirty="0">
              <a:solidFill>
                <a:srgbClr val="FF0000"/>
              </a:solidFill>
            </a:endParaRPr>
          </a:p>
        </p:txBody>
      </p:sp>
      <p:sp>
        <p:nvSpPr>
          <p:cNvPr id="3" name="Content Placeholder 2"/>
          <p:cNvSpPr>
            <a:spLocks noGrp="1"/>
          </p:cNvSpPr>
          <p:nvPr>
            <p:ph sz="quarter" idx="1"/>
          </p:nvPr>
        </p:nvSpPr>
        <p:spPr>
          <a:xfrm>
            <a:off x="179512" y="1268760"/>
            <a:ext cx="8856984" cy="5184576"/>
          </a:xfrm>
        </p:spPr>
        <p:txBody>
          <a:bodyPr>
            <a:normAutofit/>
          </a:bodyPr>
          <a:lstStyle/>
          <a:p>
            <a:pPr marL="0" indent="0">
              <a:lnSpc>
                <a:spcPct val="150000"/>
              </a:lnSpc>
              <a:buNone/>
            </a:pPr>
            <a:r>
              <a:rPr lang="fr-FR" sz="2800" b="1" dirty="0" smtClean="0"/>
              <a:t>3.2. Signes paracliniques:</a:t>
            </a:r>
          </a:p>
          <a:p>
            <a:pPr>
              <a:lnSpc>
                <a:spcPct val="150000"/>
              </a:lnSpc>
              <a:buFont typeface="Century Schoolbook" panose="02040604050505020304" pitchFamily="18" charset="0"/>
              <a:buChar char="−"/>
            </a:pPr>
            <a:r>
              <a:rPr lang="fr-FR" sz="2800" dirty="0" smtClean="0"/>
              <a:t>Recherche de foyers infectieux:</a:t>
            </a:r>
          </a:p>
          <a:p>
            <a:pPr lvl="1">
              <a:lnSpc>
                <a:spcPct val="150000"/>
              </a:lnSpc>
            </a:pPr>
            <a:r>
              <a:rPr lang="fr-FR" sz="2800" dirty="0" smtClean="0"/>
              <a:t>ECBU</a:t>
            </a:r>
          </a:p>
          <a:p>
            <a:pPr lvl="1">
              <a:lnSpc>
                <a:spcPct val="150000"/>
              </a:lnSpc>
            </a:pPr>
            <a:r>
              <a:rPr lang="fr-FR" sz="2800" dirty="0" smtClean="0"/>
              <a:t>GE / frottis sanguin</a:t>
            </a:r>
          </a:p>
          <a:p>
            <a:pPr lvl="1">
              <a:lnSpc>
                <a:spcPct val="150000"/>
              </a:lnSpc>
            </a:pPr>
            <a:r>
              <a:rPr lang="fr-FR" sz="2800" dirty="0" smtClean="0"/>
              <a:t>Examen de selles KOP</a:t>
            </a:r>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22</a:t>
            </a:fld>
            <a:endParaRPr lang="fr-FR"/>
          </a:p>
        </p:txBody>
      </p:sp>
    </p:spTree>
    <p:extLst>
      <p:ext uri="{BB962C8B-B14F-4D97-AF65-F5344CB8AC3E}">
        <p14:creationId xmlns:p14="http://schemas.microsoft.com/office/powerpoint/2010/main" val="68195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23728" y="1484784"/>
            <a:ext cx="6172200" cy="1894362"/>
          </a:xfrm>
        </p:spPr>
        <p:txBody>
          <a:bodyPr/>
          <a:lstStyle/>
          <a:p>
            <a:r>
              <a:rPr lang="fr-FR" dirty="0" smtClean="0"/>
              <a:t>Influences réciproques </a:t>
            </a:r>
            <a:endParaRPr lang="fr-FR" dirty="0"/>
          </a:p>
        </p:txBody>
      </p:sp>
      <p:sp>
        <p:nvSpPr>
          <p:cNvPr id="3" name="Sous-titre 2"/>
          <p:cNvSpPr>
            <a:spLocks noGrp="1"/>
          </p:cNvSpPr>
          <p:nvPr>
            <p:ph type="subTitle" idx="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E4BDAB6-1693-41E4-B180-E87816A15EC3}"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2970"/>
            <a:ext cx="8892480" cy="1143000"/>
          </a:xfrm>
        </p:spPr>
        <p:txBody>
          <a:bodyPr>
            <a:normAutofit/>
          </a:bodyPr>
          <a:lstStyle/>
          <a:p>
            <a:r>
              <a:rPr lang="fr-FR" sz="3600" dirty="0" smtClean="0">
                <a:solidFill>
                  <a:srgbClr val="FF0000"/>
                </a:solidFill>
              </a:rPr>
              <a:t>4. influences réciproques</a:t>
            </a:r>
            <a:endParaRPr lang="fr-FR" sz="3600" dirty="0">
              <a:solidFill>
                <a:srgbClr val="FF0000"/>
              </a:solidFill>
            </a:endParaRPr>
          </a:p>
        </p:txBody>
      </p:sp>
      <p:sp>
        <p:nvSpPr>
          <p:cNvPr id="3" name="Content Placeholder 2"/>
          <p:cNvSpPr>
            <a:spLocks noGrp="1"/>
          </p:cNvSpPr>
          <p:nvPr>
            <p:ph sz="quarter" idx="1"/>
          </p:nvPr>
        </p:nvSpPr>
        <p:spPr>
          <a:xfrm>
            <a:off x="179512" y="1268760"/>
            <a:ext cx="8507288" cy="4857403"/>
          </a:xfrm>
        </p:spPr>
        <p:txBody>
          <a:bodyPr>
            <a:normAutofit/>
          </a:bodyPr>
          <a:lstStyle/>
          <a:p>
            <a:pPr marL="0" indent="0">
              <a:buNone/>
            </a:pPr>
            <a:endParaRPr lang="fr-FR" sz="2400" dirty="0" smtClean="0"/>
          </a:p>
          <a:p>
            <a:pPr marL="0" indent="0">
              <a:buNone/>
            </a:pPr>
            <a:r>
              <a:rPr lang="fr-FR" sz="2800" b="1" dirty="0" smtClean="0"/>
              <a:t>4.1. Influence de la grossesse sur l’anémie</a:t>
            </a:r>
          </a:p>
          <a:p>
            <a:pPr>
              <a:lnSpc>
                <a:spcPct val="200000"/>
              </a:lnSpc>
              <a:buFont typeface="Century Schoolbook" panose="02040604050505020304" pitchFamily="18" charset="0"/>
              <a:buChar char="−"/>
            </a:pPr>
            <a:r>
              <a:rPr lang="fr-FR" sz="2800" dirty="0" smtClean="0"/>
              <a:t>Aggravation de l’anémie</a:t>
            </a:r>
          </a:p>
          <a:p>
            <a:pPr>
              <a:lnSpc>
                <a:spcPct val="200000"/>
              </a:lnSpc>
              <a:buFont typeface="Century Schoolbook" panose="02040604050505020304" pitchFamily="18" charset="0"/>
              <a:buChar char="−"/>
            </a:pPr>
            <a:r>
              <a:rPr lang="fr-FR" sz="2800" dirty="0" smtClean="0"/>
              <a:t>Décompensation de l’anémie  </a:t>
            </a:r>
          </a:p>
          <a:p>
            <a:pPr>
              <a:lnSpc>
                <a:spcPct val="200000"/>
              </a:lnSpc>
              <a:buFont typeface="Century Schoolbook" panose="02040604050505020304" pitchFamily="18" charset="0"/>
              <a:buChar char="−"/>
            </a:pPr>
            <a:r>
              <a:rPr lang="fr-FR" sz="2800" dirty="0" smtClean="0"/>
              <a:t>Décès</a:t>
            </a:r>
            <a:endParaRPr lang="fr-FR" sz="2800" dirty="0"/>
          </a:p>
          <a:p>
            <a:pPr>
              <a:buFont typeface="Wingdings" pitchFamily="2" charset="2"/>
              <a:buChar char="Ø"/>
            </a:pPr>
            <a:endParaRPr lang="fr-FR" sz="2400" dirty="0" smtClean="0"/>
          </a:p>
          <a:p>
            <a:pPr marL="0" indent="0">
              <a:buNone/>
            </a:pPr>
            <a:endParaRPr lang="fr-FR" dirty="0"/>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24</a:t>
            </a:fld>
            <a:endParaRPr lang="fr-FR"/>
          </a:p>
        </p:txBody>
      </p:sp>
    </p:spTree>
    <p:extLst>
      <p:ext uri="{BB962C8B-B14F-4D97-AF65-F5344CB8AC3E}">
        <p14:creationId xmlns:p14="http://schemas.microsoft.com/office/powerpoint/2010/main" val="1287075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fr-FR" sz="3600" dirty="0" smtClean="0">
                <a:solidFill>
                  <a:srgbClr val="FF0000"/>
                </a:solidFill>
              </a:rPr>
              <a:t>4. influences réciproques</a:t>
            </a:r>
            <a:endParaRPr lang="fr-FR" sz="3600" dirty="0">
              <a:solidFill>
                <a:srgbClr val="FF0000"/>
              </a:solidFill>
            </a:endParaRPr>
          </a:p>
        </p:txBody>
      </p:sp>
      <p:sp>
        <p:nvSpPr>
          <p:cNvPr id="3" name="Content Placeholder 2"/>
          <p:cNvSpPr>
            <a:spLocks noGrp="1"/>
          </p:cNvSpPr>
          <p:nvPr>
            <p:ph sz="quarter" idx="1"/>
          </p:nvPr>
        </p:nvSpPr>
        <p:spPr>
          <a:xfrm>
            <a:off x="179512" y="1052736"/>
            <a:ext cx="8856984" cy="5805264"/>
          </a:xfrm>
        </p:spPr>
        <p:txBody>
          <a:bodyPr>
            <a:normAutofit/>
          </a:bodyPr>
          <a:lstStyle/>
          <a:p>
            <a:pPr marL="0" indent="0">
              <a:buNone/>
            </a:pPr>
            <a:endParaRPr lang="fr-FR" sz="2400" b="1" dirty="0" smtClean="0"/>
          </a:p>
          <a:p>
            <a:pPr marL="0" indent="0">
              <a:buNone/>
            </a:pPr>
            <a:r>
              <a:rPr lang="fr-FR" sz="2800" b="1" dirty="0" smtClean="0"/>
              <a:t>4.2. Influence de l’anémie sur la grossesse:</a:t>
            </a:r>
          </a:p>
          <a:p>
            <a:pPr>
              <a:buFont typeface="Century Schoolbook" panose="02040604050505020304" pitchFamily="18" charset="0"/>
              <a:buChar char="−"/>
            </a:pPr>
            <a:r>
              <a:rPr lang="fr-FR" sz="2800" dirty="0" smtClean="0"/>
              <a:t>1</a:t>
            </a:r>
            <a:r>
              <a:rPr lang="fr-FR" sz="2800" baseline="30000" dirty="0" smtClean="0"/>
              <a:t>er</a:t>
            </a:r>
            <a:r>
              <a:rPr lang="fr-FR" sz="2800" dirty="0" smtClean="0"/>
              <a:t> trimestre:</a:t>
            </a:r>
          </a:p>
          <a:p>
            <a:pPr lvl="1">
              <a:buFont typeface="Arial" panose="020B0604020202020204" pitchFamily="34" charset="0"/>
              <a:buChar char="•"/>
            </a:pPr>
            <a:r>
              <a:rPr lang="fr-FR" sz="2800" dirty="0" smtClean="0"/>
              <a:t>Avortements</a:t>
            </a:r>
          </a:p>
          <a:p>
            <a:pPr lvl="1">
              <a:buFont typeface="Arial" panose="020B0604020202020204" pitchFamily="34" charset="0"/>
              <a:buChar char="•"/>
            </a:pPr>
            <a:r>
              <a:rPr lang="fr-FR" sz="2800" dirty="0" smtClean="0"/>
              <a:t>Malformations si carence en acide folique</a:t>
            </a:r>
          </a:p>
          <a:p>
            <a:pPr>
              <a:buFont typeface="Century Schoolbook" panose="02040604050505020304" pitchFamily="18" charset="0"/>
              <a:buChar char="−"/>
            </a:pPr>
            <a:r>
              <a:rPr lang="fr-FR" sz="2800" dirty="0" smtClean="0"/>
              <a:t>2</a:t>
            </a:r>
            <a:r>
              <a:rPr lang="fr-FR" sz="2800" baseline="30000" dirty="0" smtClean="0"/>
              <a:t>ème</a:t>
            </a:r>
            <a:r>
              <a:rPr lang="fr-FR" sz="2800" dirty="0" smtClean="0"/>
              <a:t> et 3</a:t>
            </a:r>
            <a:r>
              <a:rPr lang="fr-FR" sz="2800" baseline="30000" dirty="0" smtClean="0"/>
              <a:t>ème</a:t>
            </a:r>
            <a:r>
              <a:rPr lang="fr-FR" sz="2800" dirty="0" smtClean="0"/>
              <a:t> trimestre:</a:t>
            </a:r>
          </a:p>
          <a:p>
            <a:pPr lvl="1">
              <a:buFont typeface="Arial" panose="020B0604020202020204" pitchFamily="34" charset="0"/>
              <a:buChar char="•"/>
            </a:pPr>
            <a:r>
              <a:rPr lang="fr-FR" sz="2800" dirty="0" smtClean="0"/>
              <a:t>Prématurité </a:t>
            </a:r>
          </a:p>
          <a:p>
            <a:pPr lvl="1">
              <a:buFont typeface="Arial" panose="020B0604020202020204" pitchFamily="34" charset="0"/>
              <a:buChar char="•"/>
            </a:pPr>
            <a:r>
              <a:rPr lang="fr-FR" sz="2800" dirty="0" smtClean="0"/>
              <a:t>Retards de croissance intra utérin</a:t>
            </a:r>
          </a:p>
          <a:p>
            <a:pPr lvl="1">
              <a:buFont typeface="Arial" panose="020B0604020202020204" pitchFamily="34" charset="0"/>
              <a:buChar char="•"/>
            </a:pPr>
            <a:r>
              <a:rPr lang="fr-FR" sz="2800" dirty="0" smtClean="0"/>
              <a:t>Souffrance fœtale </a:t>
            </a:r>
          </a:p>
          <a:p>
            <a:pPr lvl="1">
              <a:buFont typeface="Arial" panose="020B0604020202020204" pitchFamily="34" charset="0"/>
              <a:buChar char="•"/>
            </a:pPr>
            <a:r>
              <a:rPr lang="fr-FR" sz="2800" dirty="0" smtClean="0"/>
              <a:t>Mort fœtale in utero</a:t>
            </a:r>
            <a:endParaRPr lang="fr-FR" sz="28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25</a:t>
            </a:fld>
            <a:endParaRPr lang="fr-FR"/>
          </a:p>
        </p:txBody>
      </p:sp>
    </p:spTree>
    <p:extLst>
      <p:ext uri="{BB962C8B-B14F-4D97-AF65-F5344CB8AC3E}">
        <p14:creationId xmlns:p14="http://schemas.microsoft.com/office/powerpoint/2010/main" val="3241934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rmAutofit/>
          </a:bodyPr>
          <a:lstStyle/>
          <a:p>
            <a:r>
              <a:rPr lang="fr-FR" sz="3600" dirty="0" smtClean="0">
                <a:solidFill>
                  <a:srgbClr val="FF0000"/>
                </a:solidFill>
              </a:rPr>
              <a:t>4. influences réciproques</a:t>
            </a:r>
            <a:endParaRPr lang="fr-FR" sz="3600" dirty="0">
              <a:solidFill>
                <a:srgbClr val="FF0000"/>
              </a:solidFill>
            </a:endParaRPr>
          </a:p>
        </p:txBody>
      </p:sp>
      <p:sp>
        <p:nvSpPr>
          <p:cNvPr id="3" name="Content Placeholder 2"/>
          <p:cNvSpPr>
            <a:spLocks noGrp="1"/>
          </p:cNvSpPr>
          <p:nvPr>
            <p:ph sz="quarter" idx="1"/>
          </p:nvPr>
        </p:nvSpPr>
        <p:spPr>
          <a:xfrm>
            <a:off x="179512" y="1052736"/>
            <a:ext cx="8856984" cy="5805264"/>
          </a:xfrm>
        </p:spPr>
        <p:txBody>
          <a:bodyPr>
            <a:normAutofit/>
          </a:bodyPr>
          <a:lstStyle/>
          <a:p>
            <a:pPr marL="0" indent="0">
              <a:buNone/>
            </a:pPr>
            <a:endParaRPr lang="fr-FR" sz="2400" dirty="0" smtClean="0"/>
          </a:p>
          <a:p>
            <a:pPr marL="0" indent="0">
              <a:buNone/>
            </a:pPr>
            <a:r>
              <a:rPr lang="fr-FR" sz="2800" b="1" dirty="0" smtClean="0"/>
              <a:t>4.2. Influence de l’anémie sur la grossesse:</a:t>
            </a:r>
          </a:p>
          <a:p>
            <a:pPr>
              <a:buFont typeface="Century Schoolbook" panose="02040604050505020304" pitchFamily="18" charset="0"/>
              <a:buChar char="−"/>
            </a:pPr>
            <a:r>
              <a:rPr lang="fr-FR" sz="2800" dirty="0" smtClean="0"/>
              <a:t>Accouchement / postpartum:</a:t>
            </a:r>
          </a:p>
          <a:p>
            <a:pPr lvl="1">
              <a:buFont typeface="Arial" panose="020B0604020202020204" pitchFamily="34" charset="0"/>
              <a:buChar char="•"/>
            </a:pPr>
            <a:r>
              <a:rPr lang="fr-FR" sz="2800" dirty="0" smtClean="0"/>
              <a:t>Dystocies dynamiques</a:t>
            </a:r>
          </a:p>
          <a:p>
            <a:pPr lvl="1">
              <a:buFont typeface="Arial" panose="020B0604020202020204" pitchFamily="34" charset="0"/>
              <a:buChar char="•"/>
            </a:pPr>
            <a:r>
              <a:rPr lang="fr-FR" sz="2800" dirty="0" smtClean="0"/>
              <a:t>HPD / HPP</a:t>
            </a:r>
            <a:endParaRPr lang="fr-FR" sz="2800" dirty="0"/>
          </a:p>
          <a:p>
            <a:pPr lvl="1">
              <a:buFont typeface="Arial" panose="020B0604020202020204" pitchFamily="34" charset="0"/>
              <a:buChar char="•"/>
            </a:pPr>
            <a:r>
              <a:rPr lang="fr-FR" sz="2800" dirty="0" smtClean="0"/>
              <a:t>Accidents </a:t>
            </a:r>
            <a:r>
              <a:rPr lang="fr-FR" sz="2800" dirty="0" err="1" smtClean="0"/>
              <a:t>thrombœmboliques</a:t>
            </a:r>
            <a:endParaRPr lang="fr-FR" sz="2800" dirty="0"/>
          </a:p>
          <a:p>
            <a:pPr lvl="1">
              <a:buFont typeface="Arial" panose="020B0604020202020204" pitchFamily="34" charset="0"/>
              <a:buChar char="•"/>
            </a:pPr>
            <a:r>
              <a:rPr lang="fr-FR" sz="2800" dirty="0" smtClean="0"/>
              <a:t>Décompensation cardiaques</a:t>
            </a:r>
          </a:p>
          <a:p>
            <a:pPr lvl="1">
              <a:buFont typeface="Arial" panose="020B0604020202020204" pitchFamily="34" charset="0"/>
              <a:buChar char="•"/>
            </a:pPr>
            <a:r>
              <a:rPr lang="fr-FR" sz="2800" dirty="0" smtClean="0"/>
              <a:t>Infections .</a:t>
            </a:r>
            <a:r>
              <a:rPr lang="fr-FR" sz="2800" dirty="0" smtClean="0">
                <a:solidFill>
                  <a:srgbClr val="FF0000"/>
                </a:solidFill>
              </a:rPr>
              <a:t> </a:t>
            </a:r>
          </a:p>
          <a:p>
            <a:pPr lvl="1">
              <a:buFont typeface="Arial" panose="020B0604020202020204" pitchFamily="34" charset="0"/>
              <a:buChar char="•"/>
            </a:pPr>
            <a:r>
              <a:rPr lang="fr-FR" sz="2800" dirty="0" smtClean="0"/>
              <a:t>Petit poids de naissance</a:t>
            </a:r>
          </a:p>
          <a:p>
            <a:pPr lvl="1">
              <a:buFont typeface="Arial" panose="020B0604020202020204" pitchFamily="34" charset="0"/>
              <a:buChar char="•"/>
            </a:pPr>
            <a:r>
              <a:rPr lang="fr-FR" sz="2800" dirty="0" smtClean="0"/>
              <a:t>Décès néonatal</a:t>
            </a:r>
          </a:p>
          <a:p>
            <a:endParaRPr lang="fr-FR" sz="2800" dirty="0" smtClean="0"/>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26</a:t>
            </a:fld>
            <a:endParaRPr lang="fr-FR"/>
          </a:p>
        </p:txBody>
      </p:sp>
    </p:spTree>
    <p:extLst>
      <p:ext uri="{BB962C8B-B14F-4D97-AF65-F5344CB8AC3E}">
        <p14:creationId xmlns:p14="http://schemas.microsoft.com/office/powerpoint/2010/main" val="31534547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686800" cy="1143000"/>
          </a:xfrm>
        </p:spPr>
        <p:txBody>
          <a:bodyPr>
            <a:normAutofit/>
          </a:bodyPr>
          <a:lstStyle/>
          <a:p>
            <a:r>
              <a:rPr lang="fr-FR" sz="3600" dirty="0" smtClean="0">
                <a:solidFill>
                  <a:srgbClr val="FF0000"/>
                </a:solidFill>
              </a:rPr>
              <a:t>4. influences réciproques</a:t>
            </a:r>
            <a:endParaRPr lang="fr-FR" sz="3600" dirty="0">
              <a:solidFill>
                <a:srgbClr val="FF0000"/>
              </a:solidFill>
            </a:endParaRPr>
          </a:p>
        </p:txBody>
      </p:sp>
      <p:sp>
        <p:nvSpPr>
          <p:cNvPr id="3" name="Content Placeholder 2"/>
          <p:cNvSpPr>
            <a:spLocks noGrp="1"/>
          </p:cNvSpPr>
          <p:nvPr>
            <p:ph sz="quarter" idx="1"/>
          </p:nvPr>
        </p:nvSpPr>
        <p:spPr>
          <a:xfrm>
            <a:off x="179512" y="1052736"/>
            <a:ext cx="8856984" cy="5805264"/>
          </a:xfrm>
        </p:spPr>
        <p:txBody>
          <a:bodyPr>
            <a:normAutofit/>
          </a:bodyPr>
          <a:lstStyle/>
          <a:p>
            <a:pPr marL="0" indent="0">
              <a:buNone/>
            </a:pPr>
            <a:endParaRPr lang="fr-FR" sz="2400" dirty="0" smtClean="0"/>
          </a:p>
          <a:p>
            <a:pPr marL="0" indent="0">
              <a:buNone/>
            </a:pPr>
            <a:r>
              <a:rPr lang="fr-FR" sz="2800" b="1" dirty="0" smtClean="0"/>
              <a:t>4.3. Eléments de mauvais pronostic</a:t>
            </a:r>
          </a:p>
          <a:p>
            <a:pPr>
              <a:lnSpc>
                <a:spcPct val="150000"/>
              </a:lnSpc>
              <a:buFont typeface="Century Schoolbook" panose="02040604050505020304" pitchFamily="18" charset="0"/>
              <a:buChar char="−"/>
            </a:pPr>
            <a:r>
              <a:rPr lang="fr-FR" sz="2800" dirty="0">
                <a:solidFill>
                  <a:srgbClr val="FF0000"/>
                </a:solidFill>
              </a:rPr>
              <a:t>Acuité </a:t>
            </a:r>
          </a:p>
          <a:p>
            <a:pPr>
              <a:lnSpc>
                <a:spcPct val="150000"/>
              </a:lnSpc>
              <a:buFont typeface="Century Schoolbook" panose="02040604050505020304" pitchFamily="18" charset="0"/>
              <a:buChar char="−"/>
            </a:pPr>
            <a:r>
              <a:rPr lang="fr-FR" sz="2800" dirty="0"/>
              <a:t>Retard de prise en charge</a:t>
            </a:r>
          </a:p>
          <a:p>
            <a:pPr>
              <a:lnSpc>
                <a:spcPct val="150000"/>
              </a:lnSpc>
              <a:buFont typeface="Century Schoolbook" panose="02040604050505020304" pitchFamily="18" charset="0"/>
              <a:buChar char="−"/>
            </a:pPr>
            <a:r>
              <a:rPr lang="fr-FR" sz="2800" dirty="0"/>
              <a:t>Sévérité</a:t>
            </a:r>
          </a:p>
          <a:p>
            <a:pPr>
              <a:lnSpc>
                <a:spcPct val="150000"/>
              </a:lnSpc>
              <a:buFont typeface="Century Schoolbook" panose="02040604050505020304" pitchFamily="18" charset="0"/>
              <a:buChar char="−"/>
            </a:pPr>
            <a:r>
              <a:rPr lang="fr-FR" sz="2800" dirty="0" smtClean="0"/>
              <a:t>Tare </a:t>
            </a:r>
            <a:r>
              <a:rPr lang="fr-FR" sz="2800" dirty="0"/>
              <a:t>associée</a:t>
            </a:r>
          </a:p>
          <a:p>
            <a:pPr>
              <a:lnSpc>
                <a:spcPct val="150000"/>
              </a:lnSpc>
              <a:buFont typeface="Century Schoolbook" panose="02040604050505020304" pitchFamily="18" charset="0"/>
              <a:buChar char="−"/>
            </a:pPr>
            <a:r>
              <a:rPr lang="fr-FR" sz="2800" dirty="0"/>
              <a:t>Existence de décompensation  </a:t>
            </a:r>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27</a:t>
            </a:fld>
            <a:endParaRPr lang="fr-FR"/>
          </a:p>
        </p:txBody>
      </p:sp>
    </p:spTree>
    <p:extLst>
      <p:ext uri="{BB962C8B-B14F-4D97-AF65-F5344CB8AC3E}">
        <p14:creationId xmlns:p14="http://schemas.microsoft.com/office/powerpoint/2010/main" val="517752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1268760"/>
            <a:ext cx="6172200" cy="1894362"/>
          </a:xfrm>
        </p:spPr>
        <p:txBody>
          <a:bodyPr/>
          <a:lstStyle/>
          <a:p>
            <a:pPr algn="ctr"/>
            <a:r>
              <a:rPr lang="fr-FR" dirty="0" smtClean="0"/>
              <a:t>CONDUITE A TENIR </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4BDAB6-1693-41E4-B180-E87816A15EC3}" type="slidenum">
              <a:rPr lang="fr-FR" smtClean="0"/>
              <a:pPr/>
              <a:t>28</a:t>
            </a:fld>
            <a:endParaRPr lang="fr-FR"/>
          </a:p>
        </p:txBody>
      </p:sp>
    </p:spTree>
    <p:extLst>
      <p:ext uri="{BB962C8B-B14F-4D97-AF65-F5344CB8AC3E}">
        <p14:creationId xmlns:p14="http://schemas.microsoft.com/office/powerpoint/2010/main" val="38064127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116632"/>
            <a:ext cx="8926598" cy="638944"/>
          </a:xfrm>
        </p:spPr>
        <p:txBody>
          <a:bodyPr>
            <a:normAutofit fontScale="90000"/>
          </a:bodyPr>
          <a:lstStyle/>
          <a:p>
            <a:r>
              <a:rPr lang="fr-FR" sz="3600" dirty="0" smtClean="0">
                <a:solidFill>
                  <a:srgbClr val="FF0000"/>
                </a:solidFill>
              </a:rPr>
              <a:t>	</a:t>
            </a:r>
            <a:r>
              <a:rPr lang="fr-FR" sz="3600" dirty="0">
                <a:solidFill>
                  <a:srgbClr val="FF0000"/>
                </a:solidFill>
              </a:rPr>
              <a:t>5. Conduite A Tenir</a:t>
            </a:r>
          </a:p>
        </p:txBody>
      </p:sp>
      <p:sp>
        <p:nvSpPr>
          <p:cNvPr id="3" name="Content Placeholder 2"/>
          <p:cNvSpPr>
            <a:spLocks noGrp="1"/>
          </p:cNvSpPr>
          <p:nvPr>
            <p:ph sz="quarter" idx="1"/>
          </p:nvPr>
        </p:nvSpPr>
        <p:spPr>
          <a:xfrm>
            <a:off x="179512" y="1268760"/>
            <a:ext cx="8712968" cy="4824536"/>
          </a:xfrm>
          <a:ln>
            <a:solidFill>
              <a:schemeClr val="accent1"/>
            </a:solidFill>
          </a:ln>
        </p:spPr>
        <p:txBody>
          <a:bodyPr>
            <a:normAutofit/>
          </a:bodyPr>
          <a:lstStyle/>
          <a:p>
            <a:pPr marL="0" indent="0">
              <a:buNone/>
            </a:pPr>
            <a:r>
              <a:rPr lang="fr-FR" sz="2800" b="1" dirty="0" smtClean="0"/>
              <a:t>5.1. CAT préventive</a:t>
            </a:r>
            <a:endParaRPr lang="fr-FR" sz="2800" dirty="0" smtClean="0"/>
          </a:p>
          <a:p>
            <a:pPr>
              <a:buFont typeface="Century Schoolbook" panose="02040604050505020304" pitchFamily="18" charset="0"/>
              <a:buChar char="−"/>
            </a:pPr>
            <a:r>
              <a:rPr lang="fr-FR" sz="2800" dirty="0" smtClean="0"/>
              <a:t>Information / sensibilisation </a:t>
            </a:r>
          </a:p>
          <a:p>
            <a:pPr>
              <a:buFont typeface="Century Schoolbook" panose="02040604050505020304" pitchFamily="18" charset="0"/>
              <a:buChar char="−"/>
            </a:pPr>
            <a:r>
              <a:rPr lang="fr-FR" sz="2800" dirty="0" smtClean="0"/>
              <a:t>Dépistage précoce de l’anémie (SPN)</a:t>
            </a:r>
          </a:p>
          <a:p>
            <a:pPr>
              <a:buFont typeface="Century Schoolbook" panose="02040604050505020304" pitchFamily="18" charset="0"/>
              <a:buChar char="−"/>
            </a:pPr>
            <a:r>
              <a:rPr lang="fr-FR" sz="2800" dirty="0" smtClean="0"/>
              <a:t>Education nutritionnelle: alimentation riche</a:t>
            </a:r>
          </a:p>
          <a:p>
            <a:pPr lvl="1"/>
            <a:r>
              <a:rPr lang="fr-FR" sz="2800" dirty="0" smtClean="0"/>
              <a:t>Fer d’origine animale (viande, œufs, foie…)</a:t>
            </a:r>
          </a:p>
          <a:p>
            <a:pPr lvl="1"/>
            <a:r>
              <a:rPr lang="fr-FR" sz="2800" dirty="0" smtClean="0"/>
              <a:t>Fer d’origine végétale (épinards, légumes à feuilles, agrumes, céréales, maïs, lentilles, fromages, feuille de baobab, haricot, lentille</a:t>
            </a:r>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29</a:t>
            </a:fld>
            <a:endParaRPr lang="fr-FR"/>
          </a:p>
        </p:txBody>
      </p:sp>
    </p:spTree>
    <p:extLst>
      <p:ext uri="{BB962C8B-B14F-4D97-AF65-F5344CB8AC3E}">
        <p14:creationId xmlns:p14="http://schemas.microsoft.com/office/powerpoint/2010/main" val="3186812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solidFill>
                  <a:srgbClr val="FF0000"/>
                </a:solidFill>
              </a:rPr>
              <a:t>Introduction</a:t>
            </a:r>
            <a:r>
              <a:rPr lang="fr-FR" dirty="0"/>
              <a:t/>
            </a:r>
            <a:br>
              <a:rPr lang="fr-FR" dirty="0"/>
            </a:br>
            <a:endParaRPr lang="fr-FR" dirty="0"/>
          </a:p>
        </p:txBody>
      </p:sp>
      <p:sp>
        <p:nvSpPr>
          <p:cNvPr id="3" name="Content Placeholder 2"/>
          <p:cNvSpPr>
            <a:spLocks noGrp="1"/>
          </p:cNvSpPr>
          <p:nvPr>
            <p:ph sz="quarter" idx="1"/>
          </p:nvPr>
        </p:nvSpPr>
        <p:spPr>
          <a:xfrm>
            <a:off x="251520" y="980728"/>
            <a:ext cx="8352928" cy="5472608"/>
          </a:xfrm>
        </p:spPr>
        <p:txBody>
          <a:bodyPr>
            <a:noAutofit/>
          </a:bodyPr>
          <a:lstStyle/>
          <a:p>
            <a:pPr algn="just">
              <a:lnSpc>
                <a:spcPct val="250000"/>
              </a:lnSpc>
              <a:buFontTx/>
              <a:buChar char="−"/>
            </a:pPr>
            <a:r>
              <a:rPr lang="fr-FR" sz="2800" dirty="0" smtClean="0"/>
              <a:t>Association fréquente  </a:t>
            </a:r>
          </a:p>
          <a:p>
            <a:pPr algn="just">
              <a:lnSpc>
                <a:spcPct val="250000"/>
              </a:lnSpc>
              <a:buFontTx/>
              <a:buChar char="−"/>
            </a:pPr>
            <a:r>
              <a:rPr lang="fr-FR" sz="2800" dirty="0" smtClean="0"/>
              <a:t>Conditionne le pronostic maternel et celui du produit de conception </a:t>
            </a:r>
            <a:endParaRPr lang="fr-FR" sz="2800" dirty="0"/>
          </a:p>
          <a:p>
            <a:pPr algn="just">
              <a:lnSpc>
                <a:spcPct val="250000"/>
              </a:lnSpc>
              <a:buFontTx/>
              <a:buChar char="−"/>
            </a:pPr>
            <a:r>
              <a:rPr lang="fr-FR" sz="2800" dirty="0" smtClean="0"/>
              <a:t>Problème de santé publique</a:t>
            </a:r>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3</a:t>
            </a:fld>
            <a:endParaRPr lang="fr-FR"/>
          </a:p>
        </p:txBody>
      </p:sp>
    </p:spTree>
    <p:extLst>
      <p:ext uri="{BB962C8B-B14F-4D97-AF65-F5344CB8AC3E}">
        <p14:creationId xmlns:p14="http://schemas.microsoft.com/office/powerpoint/2010/main" val="1604703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a:solidFill>
                  <a:srgbClr val="FF0000"/>
                </a:solidFill>
              </a:rPr>
              <a:t>5. Conduite A Tenir</a:t>
            </a:r>
            <a:endParaRPr lang="fr-FR" dirty="0"/>
          </a:p>
        </p:txBody>
      </p:sp>
      <p:sp>
        <p:nvSpPr>
          <p:cNvPr id="3" name="Espace réservé du numéro de diapositive 2"/>
          <p:cNvSpPr>
            <a:spLocks noGrp="1"/>
          </p:cNvSpPr>
          <p:nvPr>
            <p:ph type="sldNum" sz="quarter" idx="12"/>
          </p:nvPr>
        </p:nvSpPr>
        <p:spPr/>
        <p:txBody>
          <a:bodyPr/>
          <a:lstStyle/>
          <a:p>
            <a:fld id="{0E4BDAB6-1693-41E4-B180-E87816A15EC3}" type="slidenum">
              <a:rPr lang="fr-FR" smtClean="0"/>
              <a:pPr/>
              <a:t>30</a:t>
            </a:fld>
            <a:endParaRPr lang="fr-FR"/>
          </a:p>
        </p:txBody>
      </p:sp>
      <p:sp>
        <p:nvSpPr>
          <p:cNvPr id="4" name="Espace réservé du contenu 3"/>
          <p:cNvSpPr>
            <a:spLocks noGrp="1"/>
          </p:cNvSpPr>
          <p:nvPr>
            <p:ph sz="quarter" idx="1"/>
          </p:nvPr>
        </p:nvSpPr>
        <p:spPr>
          <a:xfrm>
            <a:off x="251520" y="1600200"/>
            <a:ext cx="4680520" cy="4572000"/>
          </a:xfrm>
        </p:spPr>
        <p:txBody>
          <a:bodyPr>
            <a:normAutofit fontScale="70000" lnSpcReduction="20000"/>
          </a:bodyPr>
          <a:lstStyle/>
          <a:p>
            <a:pPr marL="0" indent="0">
              <a:lnSpc>
                <a:spcPct val="150000"/>
              </a:lnSpc>
              <a:buNone/>
            </a:pPr>
            <a:r>
              <a:rPr lang="fr-FR" sz="2800" b="1" dirty="0"/>
              <a:t>5.1. CAT préventive</a:t>
            </a:r>
            <a:endParaRPr lang="fr-FR" sz="2800" dirty="0"/>
          </a:p>
          <a:p>
            <a:pPr lvl="1">
              <a:lnSpc>
                <a:spcPct val="150000"/>
              </a:lnSpc>
              <a:buFont typeface="Century Schoolbook" panose="02040604050505020304" pitchFamily="18" charset="0"/>
              <a:buChar char="−"/>
            </a:pPr>
            <a:r>
              <a:rPr lang="fr-FR" sz="2800" dirty="0"/>
              <a:t>Supplémentation en fer 60 mg/jr</a:t>
            </a:r>
          </a:p>
          <a:p>
            <a:pPr lvl="1">
              <a:lnSpc>
                <a:spcPct val="150000"/>
              </a:lnSpc>
              <a:buFont typeface="Century Schoolbook" panose="02040604050505020304" pitchFamily="18" charset="0"/>
              <a:buChar char="−"/>
            </a:pPr>
            <a:r>
              <a:rPr lang="fr-FR" sz="2800" dirty="0"/>
              <a:t>Supplémentation en acide folique 400 µg/jr  </a:t>
            </a:r>
          </a:p>
          <a:p>
            <a:pPr lvl="1">
              <a:lnSpc>
                <a:spcPct val="150000"/>
              </a:lnSpc>
              <a:buFont typeface="Century Schoolbook" panose="02040604050505020304" pitchFamily="18" charset="0"/>
              <a:buChar char="−"/>
            </a:pPr>
            <a:r>
              <a:rPr lang="fr-FR" sz="2800" dirty="0"/>
              <a:t>Vitamine C pour traiter l’absorption du fer. </a:t>
            </a:r>
          </a:p>
          <a:p>
            <a:pPr lvl="1">
              <a:lnSpc>
                <a:spcPct val="150000"/>
              </a:lnSpc>
              <a:buFont typeface="Century Schoolbook" panose="02040604050505020304" pitchFamily="18" charset="0"/>
              <a:buChar char="−"/>
            </a:pPr>
            <a:r>
              <a:rPr lang="fr-FR" sz="2800" dirty="0"/>
              <a:t>Prévention anti palustre </a:t>
            </a:r>
          </a:p>
          <a:p>
            <a:pPr lvl="1">
              <a:lnSpc>
                <a:spcPct val="150000"/>
              </a:lnSpc>
              <a:buFont typeface="Century Schoolbook" panose="02040604050505020304" pitchFamily="18" charset="0"/>
              <a:buChar char="−"/>
            </a:pPr>
            <a:r>
              <a:rPr lang="fr-FR" sz="2800" dirty="0"/>
              <a:t>Déparasitage systématique</a:t>
            </a:r>
          </a:p>
          <a:p>
            <a:pPr lvl="1">
              <a:lnSpc>
                <a:spcPct val="150000"/>
              </a:lnSpc>
              <a:buFont typeface="Century Schoolbook" panose="02040604050505020304" pitchFamily="18" charset="0"/>
              <a:buChar char="−"/>
            </a:pPr>
            <a:r>
              <a:rPr lang="fr-FR" sz="2800" dirty="0"/>
              <a:t>Espacement idéal des grossesses </a:t>
            </a:r>
          </a:p>
          <a:p>
            <a:pPr marL="365760" lvl="1" indent="0">
              <a:buNone/>
            </a:pPr>
            <a:endParaRPr lang="fr-FR" sz="2400" dirty="0"/>
          </a:p>
          <a:p>
            <a:endParaRPr lang="fr-FR" dirty="0"/>
          </a:p>
        </p:txBody>
      </p:sp>
      <p:pic>
        <p:nvPicPr>
          <p:cNvPr id="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5004048" y="1232756"/>
            <a:ext cx="3870306" cy="265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528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63B8-4A72-4681-8345-B67E4E44A395}"/>
              </a:ext>
            </a:extLst>
          </p:cNvPr>
          <p:cNvSpPr>
            <a:spLocks noGrp="1"/>
          </p:cNvSpPr>
          <p:nvPr>
            <p:ph type="title"/>
          </p:nvPr>
        </p:nvSpPr>
        <p:spPr>
          <a:xfrm>
            <a:off x="628650" y="2311977"/>
            <a:ext cx="7886700" cy="1894528"/>
          </a:xfrm>
        </p:spPr>
        <p:txBody>
          <a:bodyPr/>
          <a:lstStyle/>
          <a:p>
            <a:pPr algn="ctr"/>
            <a:r>
              <a:rPr lang="fr-FR" b="1" spc="-15" dirty="0" smtClean="0">
                <a:solidFill>
                  <a:srgbClr val="00667C"/>
                </a:solidFill>
                <a:latin typeface="Calibri"/>
                <a:cs typeface="Calibri"/>
              </a:rPr>
              <a:t>Importance </a:t>
            </a:r>
            <a:r>
              <a:rPr lang="fr-FR" b="1" spc="-15" dirty="0">
                <a:solidFill>
                  <a:srgbClr val="00667C"/>
                </a:solidFill>
                <a:latin typeface="Calibri"/>
                <a:cs typeface="Calibri"/>
              </a:rPr>
              <a:t>et urgence des interventions de nutrition maternelle</a:t>
            </a:r>
            <a:endParaRPr lang="fr-FR" dirty="0"/>
          </a:p>
        </p:txBody>
      </p:sp>
      <p:sp>
        <p:nvSpPr>
          <p:cNvPr id="3" name="Date Placeholder 2">
            <a:extLst>
              <a:ext uri="{FF2B5EF4-FFF2-40B4-BE49-F238E27FC236}">
                <a16:creationId xmlns:a16="http://schemas.microsoft.com/office/drawing/2014/main" id="{842B66B8-1CD6-4BC9-8771-45CF0B13B457}"/>
              </a:ext>
            </a:extLst>
          </p:cNvPr>
          <p:cNvSpPr>
            <a:spLocks noGrp="1"/>
          </p:cNvSpPr>
          <p:nvPr>
            <p:ph type="dt" sz="half" idx="4294967295"/>
          </p:nvPr>
        </p:nvSpPr>
        <p:spPr/>
        <p:txBody>
          <a:bodyPr/>
          <a:lstStyle/>
          <a:p>
            <a:fld id="{C170401D-11EB-493A-8317-33FADE686F9C}" type="datetime1">
              <a:rPr lang="fr-FR" smtClean="0"/>
              <a:t>03/06/2022</a:t>
            </a:fld>
            <a:endParaRPr lang="fr-FR"/>
          </a:p>
        </p:txBody>
      </p:sp>
      <p:sp>
        <p:nvSpPr>
          <p:cNvPr id="5" name="Slide Number Placeholder 4">
            <a:extLst>
              <a:ext uri="{FF2B5EF4-FFF2-40B4-BE49-F238E27FC236}">
                <a16:creationId xmlns:a16="http://schemas.microsoft.com/office/drawing/2014/main" id="{DF74361A-0285-4DF9-98CE-FCAD81570311}"/>
              </a:ext>
            </a:extLst>
          </p:cNvPr>
          <p:cNvSpPr>
            <a:spLocks noGrp="1"/>
          </p:cNvSpPr>
          <p:nvPr>
            <p:ph type="sldNum" sz="quarter" idx="4294967295"/>
          </p:nvPr>
        </p:nvSpPr>
        <p:spPr/>
        <p:txBody>
          <a:bodyPr/>
          <a:lstStyle/>
          <a:p>
            <a:fld id="{325C5278-8999-4C3A-B8DA-0657F6AF3E93}" type="slidenum">
              <a:rPr lang="fr-FR" smtClean="0"/>
              <a:t>31</a:t>
            </a:fld>
            <a:endParaRPr lang="fr-FR"/>
          </a:p>
        </p:txBody>
      </p:sp>
    </p:spTree>
    <p:extLst>
      <p:ext uri="{BB962C8B-B14F-4D97-AF65-F5344CB8AC3E}">
        <p14:creationId xmlns:p14="http://schemas.microsoft.com/office/powerpoint/2010/main" val="1211567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0E4BDAB6-1693-41E4-B180-E87816A15EC3}" type="slidenum">
              <a:rPr lang="fr-FR" smtClean="0"/>
              <a:pPr/>
              <a:t>32</a:t>
            </a:fld>
            <a:endParaRPr lang="fr-FR"/>
          </a:p>
        </p:txBody>
      </p:sp>
      <p:sp>
        <p:nvSpPr>
          <p:cNvPr id="4" name="Espace réservé du contenu 3"/>
          <p:cNvSpPr>
            <a:spLocks noGrp="1"/>
          </p:cNvSpPr>
          <p:nvPr>
            <p:ph sz="quarter" idx="1"/>
          </p:nvPr>
        </p:nvSpPr>
        <p:spPr/>
        <p:txBody>
          <a:bodyPr/>
          <a:lstStyle/>
          <a:p>
            <a:endParaRPr lang="fr-FR" dirty="0"/>
          </a:p>
        </p:txBody>
      </p:sp>
      <p:grpSp>
        <p:nvGrpSpPr>
          <p:cNvPr id="6" name="Group 2">
            <a:extLst>
              <a:ext uri="{FF2B5EF4-FFF2-40B4-BE49-F238E27FC236}">
                <a16:creationId xmlns:a16="http://schemas.microsoft.com/office/drawing/2014/main" id="{19F27AD5-F1E0-4884-B05F-A9FA5E57278C}"/>
              </a:ext>
            </a:extLst>
          </p:cNvPr>
          <p:cNvGrpSpPr>
            <a:grpSpLocks/>
          </p:cNvGrpSpPr>
          <p:nvPr/>
        </p:nvGrpSpPr>
        <p:grpSpPr bwMode="auto">
          <a:xfrm>
            <a:off x="899592" y="2132856"/>
            <a:ext cx="2997720" cy="2907241"/>
            <a:chOff x="495" y="901"/>
            <a:chExt cx="15848" cy="9877"/>
          </a:xfrm>
        </p:grpSpPr>
        <p:pic>
          <p:nvPicPr>
            <p:cNvPr id="7" name="Picture 3">
              <a:extLst>
                <a:ext uri="{FF2B5EF4-FFF2-40B4-BE49-F238E27FC236}">
                  <a16:creationId xmlns:a16="http://schemas.microsoft.com/office/drawing/2014/main" id="{47205354-62C4-4575-BC5F-D93C86635E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 y="1198"/>
              <a:ext cx="15371" cy="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4048091F-2364-4287-8D84-E67BC38EAA5D}"/>
                </a:ext>
              </a:extLst>
            </p:cNvPr>
            <p:cNvSpPr>
              <a:spLocks noChangeArrowheads="1"/>
            </p:cNvSpPr>
            <p:nvPr/>
          </p:nvSpPr>
          <p:spPr bwMode="auto">
            <a:xfrm>
              <a:off x="495" y="901"/>
              <a:ext cx="15848" cy="9877"/>
            </a:xfrm>
            <a:prstGeom prst="rect">
              <a:avLst/>
            </a:prstGeom>
            <a:noFill/>
            <a:ln w="865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9" name="Espace réservé du contenu 8">
            <a:extLst>
              <a:ext uri="{FF2B5EF4-FFF2-40B4-BE49-F238E27FC236}">
                <a16:creationId xmlns:a16="http://schemas.microsoft.com/office/drawing/2014/main" id="{2EBB6EF9-7DDC-4F77-BC93-1061C05DF7CC}"/>
              </a:ext>
            </a:extLst>
          </p:cNvPr>
          <p:cNvPicPr>
            <a:picLocks noGrp="1"/>
          </p:cNvPicPr>
          <p:nvPr>
            <p:ph sz="quarter" idx="2"/>
          </p:nvPr>
        </p:nvPicPr>
        <p:blipFill rotWithShape="1">
          <a:blip r:embed="rId3" cstate="print">
            <a:extLst>
              <a:ext uri="{28A0092B-C50C-407E-A947-70E740481C1C}">
                <a14:useLocalDpi xmlns:a14="http://schemas.microsoft.com/office/drawing/2010/main" val="0"/>
              </a:ext>
            </a:extLst>
          </a:blip>
          <a:srcRect t="8394" r="1" b="10219"/>
          <a:stretch/>
        </p:blipFill>
        <p:spPr bwMode="auto">
          <a:xfrm>
            <a:off x="4205028" y="1988840"/>
            <a:ext cx="4255404" cy="3240360"/>
          </a:xfrm>
          <a:prstGeom prst="rect">
            <a:avLst/>
          </a:prstGeom>
          <a:noFill/>
        </p:spPr>
      </p:pic>
    </p:spTree>
    <p:extLst>
      <p:ext uri="{BB962C8B-B14F-4D97-AF65-F5344CB8AC3E}">
        <p14:creationId xmlns:p14="http://schemas.microsoft.com/office/powerpoint/2010/main" val="2838142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2"/>
          <p:cNvSpPr>
            <a:spLocks noGrp="1"/>
          </p:cNvSpPr>
          <p:nvPr>
            <p:ph idx="1"/>
          </p:nvPr>
        </p:nvSpPr>
        <p:spPr>
          <a:xfrm>
            <a:off x="2560320" y="1797247"/>
            <a:ext cx="5901690" cy="3263504"/>
          </a:xfrm>
        </p:spPr>
        <p:txBody>
          <a:bodyPr/>
          <a:lstStyle/>
          <a:p>
            <a:pPr marL="0" indent="0">
              <a:buNone/>
            </a:pPr>
            <a:endParaRPr lang="fr-FR" altLang="fr-FR" b="1" dirty="0">
              <a:latin typeface="Arial Narrow" pitchFamily="34" charset="0"/>
            </a:endParaRPr>
          </a:p>
          <a:p>
            <a:pPr marL="0" indent="0">
              <a:buNone/>
            </a:pPr>
            <a:endParaRPr lang="fr-FR" altLang="fr-FR" b="1" dirty="0">
              <a:latin typeface="Arial Narrow" pitchFamily="34" charset="0"/>
            </a:endParaRPr>
          </a:p>
          <a:p>
            <a:pPr marL="0" indent="0" algn="ctr">
              <a:buNone/>
            </a:pPr>
            <a:r>
              <a:rPr lang="fr-FR" altLang="fr-FR" b="1" dirty="0">
                <a:latin typeface="Arial Narrow" pitchFamily="34" charset="0"/>
              </a:rPr>
              <a:t>            </a:t>
            </a:r>
            <a:r>
              <a:rPr lang="fr-FR" altLang="fr-FR" b="1" dirty="0">
                <a:latin typeface="Times New Roman" pitchFamily="18" charset="0"/>
                <a:cs typeface="Times New Roman" pitchFamily="18" charset="0"/>
              </a:rPr>
              <a:t/>
            </a:r>
            <a:br>
              <a:rPr lang="fr-FR" altLang="fr-FR" b="1" dirty="0">
                <a:latin typeface="Times New Roman" pitchFamily="18" charset="0"/>
                <a:cs typeface="Times New Roman" pitchFamily="18" charset="0"/>
              </a:rPr>
            </a:br>
            <a:endParaRPr lang="fr-FR" altLang="fr-FR" sz="3300" dirty="0">
              <a:latin typeface="Times New Roman" pitchFamily="18" charset="0"/>
              <a:cs typeface="Times New Roman" pitchFamily="18" charset="0"/>
            </a:endParaRPr>
          </a:p>
        </p:txBody>
      </p:sp>
      <p:pic>
        <p:nvPicPr>
          <p:cNvPr id="28676" name="Picture 11163"/>
          <p:cNvPicPr>
            <a:picLocks/>
          </p:cNvPicPr>
          <p:nvPr/>
        </p:nvPicPr>
        <p:blipFill>
          <a:blip r:embed="rId2" cstate="print">
            <a:extLst>
              <a:ext uri="{28A0092B-C50C-407E-A947-70E740481C1C}">
                <a14:useLocalDpi xmlns:a14="http://schemas.microsoft.com/office/drawing/2010/main" val="0"/>
              </a:ext>
            </a:extLst>
          </a:blip>
          <a:srcRect l="-639" t="63777" r="639" b="-4352"/>
          <a:stretch>
            <a:fillRect/>
          </a:stretch>
        </p:blipFill>
        <p:spPr bwMode="auto">
          <a:xfrm>
            <a:off x="129540" y="1966079"/>
            <a:ext cx="8755380" cy="292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1FFE842-D1D6-42F4-A5CE-4B2E8FE99EE4}"/>
              </a:ext>
            </a:extLst>
          </p:cNvPr>
          <p:cNvSpPr txBox="1"/>
          <p:nvPr/>
        </p:nvSpPr>
        <p:spPr>
          <a:xfrm>
            <a:off x="129540" y="887731"/>
            <a:ext cx="8961120" cy="992579"/>
          </a:xfrm>
          <a:prstGeom prst="rect">
            <a:avLst/>
          </a:prstGeom>
        </p:spPr>
        <p:txBody>
          <a:bodyPr vert="horz" lIns="68580" tIns="34290" rIns="68580" bIns="34290" rtlCol="0" anchor="ctr">
            <a:noAutofit/>
          </a:bodyPr>
          <a:lstStyle>
            <a:lvl1pPr>
              <a:lnSpc>
                <a:spcPct val="90000"/>
              </a:lnSpc>
              <a:spcBef>
                <a:spcPct val="0"/>
              </a:spcBef>
              <a:buNone/>
              <a:defRPr sz="3600" b="1" spc="-20">
                <a:solidFill>
                  <a:srgbClr val="00667C"/>
                </a:solidFill>
                <a:latin typeface="Times New Roman" panose="02020603050405020304" pitchFamily="18" charset="0"/>
                <a:ea typeface="+mj-ea"/>
                <a:cs typeface="Times New Roman" panose="02020603050405020304" pitchFamily="18" charset="0"/>
              </a:defRPr>
            </a:lvl1pPr>
          </a:lstStyle>
          <a:p>
            <a:r>
              <a:rPr lang="fr-FR" sz="2700" dirty="0" smtClean="0"/>
              <a:t>Counseling </a:t>
            </a:r>
            <a:r>
              <a:rPr lang="fr-FR" sz="2700" dirty="0"/>
              <a:t>sur la qualité et la quantité de l’alimentation de la femme </a:t>
            </a:r>
            <a:r>
              <a:rPr lang="fr-FR" sz="2700" dirty="0" smtClean="0"/>
              <a:t>enceinte</a:t>
            </a:r>
            <a:endParaRPr lang="fr-FR" sz="2700" dirty="0"/>
          </a:p>
        </p:txBody>
      </p:sp>
      <p:sp>
        <p:nvSpPr>
          <p:cNvPr id="6" name="TextBox 5">
            <a:extLst>
              <a:ext uri="{FF2B5EF4-FFF2-40B4-BE49-F238E27FC236}">
                <a16:creationId xmlns:a16="http://schemas.microsoft.com/office/drawing/2014/main" id="{74566ED6-EDCA-4742-9D8D-2A28F02AB503}"/>
              </a:ext>
            </a:extLst>
          </p:cNvPr>
          <p:cNvSpPr txBox="1"/>
          <p:nvPr/>
        </p:nvSpPr>
        <p:spPr>
          <a:xfrm>
            <a:off x="220980" y="5033010"/>
            <a:ext cx="8663940" cy="923330"/>
          </a:xfrm>
          <a:prstGeom prst="rect">
            <a:avLst/>
          </a:prstGeom>
          <a:noFill/>
        </p:spPr>
        <p:txBody>
          <a:bodyPr wrap="square" rtlCol="0">
            <a:spAutoFit/>
          </a:bodyPr>
          <a:lstStyle/>
          <a:p>
            <a:pPr algn="just"/>
            <a:r>
              <a:rPr lang="fr-FR" sz="1350" dirty="0">
                <a:latin typeface="Times New Roman" panose="02020603050405020304" pitchFamily="18" charset="0"/>
                <a:cs typeface="Times New Roman" panose="02020603050405020304" pitchFamily="18" charset="0"/>
              </a:rPr>
              <a:t>NB: La femme a une alimentation diversifiée si elle a consommé au moins cinq (5) de ces 10 groupes d’aliments.</a:t>
            </a:r>
          </a:p>
          <a:p>
            <a:pPr algn="just"/>
            <a:r>
              <a:rPr lang="fr-FR" sz="1350" dirty="0">
                <a:latin typeface="Times New Roman" panose="02020603050405020304" pitchFamily="18" charset="0"/>
                <a:cs typeface="Times New Roman" panose="02020603050405020304" pitchFamily="18" charset="0"/>
              </a:rPr>
              <a:t>Pour le Burkina Faso, la diversité alimentaire des femmes en âge de procréer est de </a:t>
            </a:r>
            <a:r>
              <a:rPr lang="fr-FR" sz="1350" b="1" dirty="0">
                <a:latin typeface="Times New Roman" panose="02020603050405020304" pitchFamily="18" charset="0"/>
                <a:cs typeface="Times New Roman" panose="02020603050405020304" pitchFamily="18" charset="0"/>
              </a:rPr>
              <a:t>17,5%</a:t>
            </a:r>
            <a:r>
              <a:rPr lang="fr-FR" sz="1350" dirty="0">
                <a:latin typeface="Times New Roman" panose="02020603050405020304" pitchFamily="18" charset="0"/>
                <a:cs typeface="Times New Roman" panose="02020603050405020304" pitchFamily="18" charset="0"/>
              </a:rPr>
              <a:t> avec en moyenne </a:t>
            </a:r>
            <a:r>
              <a:rPr lang="fr-FR" sz="1350" b="1" dirty="0">
                <a:latin typeface="Times New Roman" panose="02020603050405020304" pitchFamily="18" charset="0"/>
                <a:cs typeface="Times New Roman" panose="02020603050405020304" pitchFamily="18" charset="0"/>
              </a:rPr>
              <a:t>2,9</a:t>
            </a:r>
            <a:r>
              <a:rPr lang="fr-FR" sz="1350" dirty="0">
                <a:latin typeface="Times New Roman" panose="02020603050405020304" pitchFamily="18" charset="0"/>
                <a:cs typeface="Times New Roman" panose="02020603050405020304" pitchFamily="18" charset="0"/>
              </a:rPr>
              <a:t> groupes d’aliments consommés par FAP  (ENN2020), encourager la consommation des aliments tels que les aliments de source animales, les fruits et légumes à chair orange, les œufs, le lait et les produits laitiers qui sont rarement consommés.</a:t>
            </a:r>
          </a:p>
        </p:txBody>
      </p:sp>
      <p:sp>
        <p:nvSpPr>
          <p:cNvPr id="3" name="Date Placeholder 2">
            <a:extLst>
              <a:ext uri="{FF2B5EF4-FFF2-40B4-BE49-F238E27FC236}">
                <a16:creationId xmlns:a16="http://schemas.microsoft.com/office/drawing/2014/main" id="{0CD55573-9848-4ACE-91BA-EB809C8AC6FB}"/>
              </a:ext>
            </a:extLst>
          </p:cNvPr>
          <p:cNvSpPr>
            <a:spLocks noGrp="1"/>
          </p:cNvSpPr>
          <p:nvPr>
            <p:ph type="dt" sz="half" idx="4294967295"/>
          </p:nvPr>
        </p:nvSpPr>
        <p:spPr/>
        <p:txBody>
          <a:bodyPr/>
          <a:lstStyle/>
          <a:p>
            <a:endParaRPr lang="fr-FR" dirty="0"/>
          </a:p>
        </p:txBody>
      </p:sp>
      <p:sp>
        <p:nvSpPr>
          <p:cNvPr id="5" name="Slide Number Placeholder 4">
            <a:extLst>
              <a:ext uri="{FF2B5EF4-FFF2-40B4-BE49-F238E27FC236}">
                <a16:creationId xmlns:a16="http://schemas.microsoft.com/office/drawing/2014/main" id="{9173B847-F915-41B1-B019-E11FE1BFBCD5}"/>
              </a:ext>
            </a:extLst>
          </p:cNvPr>
          <p:cNvSpPr>
            <a:spLocks noGrp="1"/>
          </p:cNvSpPr>
          <p:nvPr>
            <p:ph type="sldNum" sz="quarter" idx="4294967295"/>
          </p:nvPr>
        </p:nvSpPr>
        <p:spPr>
          <a:xfrm>
            <a:off x="6457950" y="5602987"/>
            <a:ext cx="2114550" cy="295370"/>
          </a:xfrm>
        </p:spPr>
        <p:txBody>
          <a:bodyPr/>
          <a:lstStyle/>
          <a:p>
            <a:fld id="{325C5278-8999-4C3A-B8DA-0657F6AF3E93}" type="slidenum">
              <a:rPr lang="fr-FR" smtClean="0"/>
              <a:t>33</a:t>
            </a:fld>
            <a:endParaRPr lang="fr-FR"/>
          </a:p>
        </p:txBody>
      </p:sp>
    </p:spTree>
    <p:extLst>
      <p:ext uri="{BB962C8B-B14F-4D97-AF65-F5344CB8AC3E}">
        <p14:creationId xmlns:p14="http://schemas.microsoft.com/office/powerpoint/2010/main" val="4033970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044"/>
            <a:ext cx="8229600" cy="710952"/>
          </a:xfrm>
        </p:spPr>
        <p:txBody>
          <a:bodyPr>
            <a:normAutofit/>
          </a:bodyPr>
          <a:lstStyle/>
          <a:p>
            <a:pPr algn="ctr"/>
            <a:r>
              <a:rPr lang="fr-FR" sz="3600" dirty="0">
                <a:solidFill>
                  <a:srgbClr val="FF0000"/>
                </a:solidFill>
              </a:rPr>
              <a:t>5. Conduite A Tenir</a:t>
            </a:r>
          </a:p>
        </p:txBody>
      </p:sp>
      <p:sp>
        <p:nvSpPr>
          <p:cNvPr id="3" name="Content Placeholder 2"/>
          <p:cNvSpPr>
            <a:spLocks noGrp="1"/>
          </p:cNvSpPr>
          <p:nvPr>
            <p:ph sz="quarter" idx="1"/>
          </p:nvPr>
        </p:nvSpPr>
        <p:spPr>
          <a:xfrm>
            <a:off x="342256" y="1700808"/>
            <a:ext cx="8415088" cy="5805264"/>
          </a:xfrm>
        </p:spPr>
        <p:txBody>
          <a:bodyPr>
            <a:normAutofit/>
          </a:bodyPr>
          <a:lstStyle/>
          <a:p>
            <a:pPr marL="0" indent="0">
              <a:buNone/>
            </a:pPr>
            <a:r>
              <a:rPr lang="fr-FR" sz="2000" b="1" dirty="0" smtClean="0"/>
              <a:t>   </a:t>
            </a:r>
            <a:r>
              <a:rPr lang="fr-FR" sz="2800" b="1" dirty="0" smtClean="0"/>
              <a:t>5.2. </a:t>
            </a:r>
            <a:r>
              <a:rPr lang="fr-FR" sz="2800" b="1" dirty="0"/>
              <a:t>CAT </a:t>
            </a:r>
            <a:r>
              <a:rPr lang="fr-FR" sz="2800" b="1" dirty="0" smtClean="0"/>
              <a:t>curative </a:t>
            </a:r>
            <a:endParaRPr lang="fr-FR" sz="2800" dirty="0" smtClean="0"/>
          </a:p>
          <a:p>
            <a:pPr>
              <a:buFont typeface="Century Schoolbook" panose="02040604050505020304" pitchFamily="18" charset="0"/>
              <a:buChar char="−"/>
            </a:pPr>
            <a:r>
              <a:rPr lang="fr-FR" sz="2800" dirty="0" smtClean="0"/>
              <a:t>Transfusion : &lt;  7g/dl ou signes d’intolérance</a:t>
            </a:r>
          </a:p>
          <a:p>
            <a:pPr>
              <a:buFont typeface="Century Schoolbook" panose="02040604050505020304" pitchFamily="18" charset="0"/>
              <a:buChar char="−"/>
            </a:pPr>
            <a:r>
              <a:rPr lang="fr-FR" sz="2800" dirty="0" smtClean="0"/>
              <a:t>Fer à dose curative de 120 à 140mg de fer/jr</a:t>
            </a:r>
          </a:p>
          <a:p>
            <a:pPr>
              <a:buFont typeface="Century Schoolbook" panose="02040604050505020304" pitchFamily="18" charset="0"/>
              <a:buChar char="−"/>
            </a:pPr>
            <a:r>
              <a:rPr lang="fr-FR" sz="2800" dirty="0" smtClean="0"/>
              <a:t>Acide folique à la dose de 10 à 20mg /jr</a:t>
            </a:r>
          </a:p>
          <a:p>
            <a:pPr>
              <a:buFont typeface="Century Schoolbook" panose="02040604050505020304" pitchFamily="18" charset="0"/>
              <a:buChar char="−"/>
            </a:pPr>
            <a:r>
              <a:rPr lang="fr-FR" sz="2800" dirty="0" smtClean="0"/>
              <a:t>Oxygénothérapie, si anémie décompensée</a:t>
            </a:r>
          </a:p>
          <a:p>
            <a:pPr>
              <a:buFont typeface="Century Schoolbook" panose="02040604050505020304" pitchFamily="18" charset="0"/>
              <a:buChar char="−"/>
            </a:pPr>
            <a:r>
              <a:rPr lang="fr-FR" sz="2800" dirty="0" smtClean="0"/>
              <a:t>Traitement étiologique de l’anémie </a:t>
            </a:r>
            <a:r>
              <a:rPr lang="fr-FR" sz="2800" dirty="0"/>
              <a:t>:  </a:t>
            </a:r>
            <a:r>
              <a:rPr lang="fr-FR" sz="2800" dirty="0" smtClean="0"/>
              <a:t>« </a:t>
            </a:r>
            <a:r>
              <a:rPr lang="fr-FR" sz="2800" b="1" i="1" dirty="0" smtClean="0"/>
              <a:t>Le </a:t>
            </a:r>
            <a:r>
              <a:rPr lang="fr-FR" sz="2800" b="1" i="1" dirty="0"/>
              <a:t>traitement d'anémie pendant la grossesse cible la maladie </a:t>
            </a:r>
            <a:r>
              <a:rPr lang="fr-FR" sz="2800" b="1" i="1" dirty="0" smtClean="0"/>
              <a:t>sous-jacente</a:t>
            </a:r>
            <a:r>
              <a:rPr lang="fr-FR" sz="2800" dirty="0" smtClean="0"/>
              <a:t> ».</a:t>
            </a:r>
          </a:p>
          <a:p>
            <a:pPr marL="0" indent="0">
              <a:buNone/>
            </a:pPr>
            <a:endParaRPr lang="fr-FR" sz="2400" dirty="0" smtClean="0"/>
          </a:p>
          <a:p>
            <a:pPr marL="0" indent="0">
              <a:buNone/>
            </a:pPr>
            <a:endParaRPr lang="fr-FR" sz="2400" dirty="0" smtClean="0"/>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34</a:t>
            </a:fld>
            <a:endParaRPr lang="fr-FR"/>
          </a:p>
        </p:txBody>
      </p:sp>
    </p:spTree>
    <p:extLst>
      <p:ext uri="{BB962C8B-B14F-4D97-AF65-F5344CB8AC3E}">
        <p14:creationId xmlns:p14="http://schemas.microsoft.com/office/powerpoint/2010/main" val="38699248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4" y="0"/>
            <a:ext cx="8229600" cy="710952"/>
          </a:xfrm>
        </p:spPr>
        <p:txBody>
          <a:bodyPr>
            <a:normAutofit/>
          </a:bodyPr>
          <a:lstStyle/>
          <a:p>
            <a:pPr algn="ctr"/>
            <a:r>
              <a:rPr lang="fr-FR" sz="3600" dirty="0">
                <a:solidFill>
                  <a:srgbClr val="FF0000"/>
                </a:solidFill>
              </a:rPr>
              <a:t>5. Conduite A Tenir</a:t>
            </a:r>
          </a:p>
        </p:txBody>
      </p:sp>
      <p:sp>
        <p:nvSpPr>
          <p:cNvPr id="3" name="Content Placeholder 2"/>
          <p:cNvSpPr>
            <a:spLocks noGrp="1"/>
          </p:cNvSpPr>
          <p:nvPr>
            <p:ph sz="quarter" idx="1"/>
          </p:nvPr>
        </p:nvSpPr>
        <p:spPr>
          <a:xfrm>
            <a:off x="323528" y="1052736"/>
            <a:ext cx="9036496" cy="5805264"/>
          </a:xfrm>
        </p:spPr>
        <p:txBody>
          <a:bodyPr>
            <a:normAutofit/>
          </a:bodyPr>
          <a:lstStyle/>
          <a:p>
            <a:pPr marL="0" indent="0">
              <a:lnSpc>
                <a:spcPct val="250000"/>
              </a:lnSpc>
              <a:buNone/>
            </a:pPr>
            <a:r>
              <a:rPr lang="fr-FR" sz="2000" dirty="0" smtClean="0"/>
              <a:t> </a:t>
            </a:r>
            <a:r>
              <a:rPr lang="fr-FR" sz="2800" b="1" dirty="0" smtClean="0"/>
              <a:t>5.2. </a:t>
            </a:r>
            <a:r>
              <a:rPr lang="fr-FR" sz="2800" b="1" dirty="0"/>
              <a:t>CAT curative </a:t>
            </a:r>
            <a:endParaRPr lang="fr-FR" sz="2800" dirty="0"/>
          </a:p>
          <a:p>
            <a:pPr>
              <a:lnSpc>
                <a:spcPct val="250000"/>
              </a:lnSpc>
              <a:buFont typeface="Century Schoolbook" panose="02040604050505020304" pitchFamily="18" charset="0"/>
              <a:buChar char="−"/>
            </a:pPr>
            <a:r>
              <a:rPr lang="fr-FR" sz="2800" b="1" dirty="0" smtClean="0"/>
              <a:t>A l’accouchement </a:t>
            </a:r>
            <a:endParaRPr lang="fr-FR" sz="2800" dirty="0" smtClean="0"/>
          </a:p>
          <a:p>
            <a:pPr lvl="1">
              <a:lnSpc>
                <a:spcPct val="250000"/>
              </a:lnSpc>
              <a:buFont typeface="Arial" panose="020B0604020202020204" pitchFamily="34" charset="0"/>
              <a:buChar char="•"/>
            </a:pPr>
            <a:r>
              <a:rPr lang="fr-FR" sz="2800" dirty="0" smtClean="0"/>
              <a:t>Réduction de la durée du travail d’accouchement</a:t>
            </a:r>
          </a:p>
          <a:p>
            <a:pPr lvl="1">
              <a:lnSpc>
                <a:spcPct val="250000"/>
              </a:lnSpc>
              <a:buFont typeface="Arial" panose="020B0604020202020204" pitchFamily="34" charset="0"/>
              <a:buChar char="•"/>
            </a:pPr>
            <a:r>
              <a:rPr lang="fr-FR" sz="2800" dirty="0" smtClean="0">
                <a:solidFill>
                  <a:srgbClr val="FF0000"/>
                </a:solidFill>
              </a:rPr>
              <a:t>GATPA</a:t>
            </a:r>
            <a:endParaRPr lang="fr-FR" sz="2800" dirty="0">
              <a:solidFill>
                <a:srgbClr val="FF0000"/>
              </a:solidFill>
            </a:endParaRPr>
          </a:p>
          <a:p>
            <a:pPr marL="0" indent="0">
              <a:lnSpc>
                <a:spcPct val="250000"/>
              </a:lnSpc>
              <a:buNone/>
            </a:pPr>
            <a:endParaRPr lang="fr-FR" sz="2800" dirty="0" smtClean="0"/>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35</a:t>
            </a:fld>
            <a:endParaRPr lang="fr-FR"/>
          </a:p>
        </p:txBody>
      </p:sp>
    </p:spTree>
    <p:extLst>
      <p:ext uri="{BB962C8B-B14F-4D97-AF65-F5344CB8AC3E}">
        <p14:creationId xmlns:p14="http://schemas.microsoft.com/office/powerpoint/2010/main" val="11491956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24" y="0"/>
            <a:ext cx="8229600" cy="710952"/>
          </a:xfrm>
        </p:spPr>
        <p:txBody>
          <a:bodyPr>
            <a:normAutofit/>
          </a:bodyPr>
          <a:lstStyle/>
          <a:p>
            <a:pPr algn="ctr"/>
            <a:r>
              <a:rPr lang="fr-FR" sz="3600" dirty="0">
                <a:solidFill>
                  <a:srgbClr val="FF0000"/>
                </a:solidFill>
              </a:rPr>
              <a:t>5. Conduite A Tenir</a:t>
            </a:r>
          </a:p>
        </p:txBody>
      </p:sp>
      <p:sp>
        <p:nvSpPr>
          <p:cNvPr id="3" name="Content Placeholder 2"/>
          <p:cNvSpPr>
            <a:spLocks noGrp="1"/>
          </p:cNvSpPr>
          <p:nvPr>
            <p:ph sz="quarter" idx="1"/>
          </p:nvPr>
        </p:nvSpPr>
        <p:spPr>
          <a:xfrm>
            <a:off x="323528" y="1052736"/>
            <a:ext cx="9036496" cy="5805264"/>
          </a:xfrm>
        </p:spPr>
        <p:txBody>
          <a:bodyPr>
            <a:normAutofit/>
          </a:bodyPr>
          <a:lstStyle/>
          <a:p>
            <a:pPr marL="0" indent="0">
              <a:buNone/>
            </a:pPr>
            <a:r>
              <a:rPr lang="fr-FR" sz="2000" dirty="0" smtClean="0"/>
              <a:t> </a:t>
            </a:r>
            <a:r>
              <a:rPr lang="fr-FR" sz="2800" b="1" dirty="0" smtClean="0"/>
              <a:t>5.2. </a:t>
            </a:r>
            <a:r>
              <a:rPr lang="fr-FR" sz="2800" b="1" dirty="0"/>
              <a:t>CAT curative </a:t>
            </a:r>
            <a:endParaRPr lang="fr-FR" sz="2800" dirty="0"/>
          </a:p>
          <a:p>
            <a:pPr>
              <a:buFont typeface="Century Schoolbook" panose="02040604050505020304" pitchFamily="18" charset="0"/>
              <a:buChar char="−"/>
            </a:pPr>
            <a:r>
              <a:rPr lang="fr-FR" sz="2800" b="1" dirty="0" smtClean="0"/>
              <a:t>Postpartum:</a:t>
            </a:r>
          </a:p>
          <a:p>
            <a:pPr lvl="1">
              <a:buFont typeface="Arial" panose="020B0604020202020204" pitchFamily="34" charset="0"/>
              <a:buChar char="•"/>
            </a:pPr>
            <a:r>
              <a:rPr lang="fr-FR" sz="2800" dirty="0" smtClean="0"/>
              <a:t>Prévention des accidents thromboemboliques : moyens  mécaniques</a:t>
            </a:r>
          </a:p>
          <a:p>
            <a:pPr lvl="1">
              <a:buFont typeface="Arial" panose="020B0604020202020204" pitchFamily="34" charset="0"/>
              <a:buChar char="•"/>
            </a:pPr>
            <a:r>
              <a:rPr lang="fr-FR" sz="2800" dirty="0" smtClean="0"/>
              <a:t>Régime hyper protidique</a:t>
            </a:r>
          </a:p>
          <a:p>
            <a:pPr lvl="1">
              <a:buFont typeface="Arial" panose="020B0604020202020204" pitchFamily="34" charset="0"/>
              <a:buChar char="•"/>
            </a:pPr>
            <a:r>
              <a:rPr lang="fr-FR" sz="2800" dirty="0" smtClean="0"/>
              <a:t>Vitaminothérapie si nécessaire</a:t>
            </a:r>
          </a:p>
          <a:p>
            <a:pPr lvl="1">
              <a:buFont typeface="Arial" panose="020B0604020202020204" pitchFamily="34" charset="0"/>
              <a:buChar char="•"/>
            </a:pPr>
            <a:r>
              <a:rPr lang="fr-FR" sz="2800" dirty="0" smtClean="0"/>
              <a:t>Poursuivre le fer jusqu’au 3</a:t>
            </a:r>
            <a:r>
              <a:rPr lang="fr-FR" sz="2800" baseline="30000" dirty="0" smtClean="0"/>
              <a:t>ème</a:t>
            </a:r>
            <a:r>
              <a:rPr lang="fr-FR" sz="2800" dirty="0" smtClean="0"/>
              <a:t> mois</a:t>
            </a:r>
          </a:p>
          <a:p>
            <a:pPr>
              <a:buFont typeface="Century Schoolbook" panose="02040604050505020304" pitchFamily="18" charset="0"/>
              <a:buChar char="−"/>
            </a:pPr>
            <a:r>
              <a:rPr lang="fr-FR" sz="2800" b="1" dirty="0" smtClean="0"/>
              <a:t>Approche pluridisciplinaire selon l’étiologie : </a:t>
            </a:r>
            <a:r>
              <a:rPr lang="fr-FR" sz="2800" dirty="0" smtClean="0"/>
              <a:t>Hématologue +++</a:t>
            </a:r>
          </a:p>
          <a:p>
            <a:pPr marL="0" indent="0">
              <a:buNone/>
            </a:pPr>
            <a:endParaRPr lang="fr-FR" sz="2800" dirty="0" smtClean="0"/>
          </a:p>
          <a:p>
            <a:pPr marL="0" indent="0">
              <a:buNone/>
            </a:pPr>
            <a:endParaRPr lang="fr-FR" sz="24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36</a:t>
            </a:fld>
            <a:endParaRPr lang="fr-FR"/>
          </a:p>
        </p:txBody>
      </p:sp>
    </p:spTree>
    <p:extLst>
      <p:ext uri="{BB962C8B-B14F-4D97-AF65-F5344CB8AC3E}">
        <p14:creationId xmlns:p14="http://schemas.microsoft.com/office/powerpoint/2010/main" val="2808544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Particularités chez la femme drépanocytose </a:t>
            </a:r>
            <a:endParaRPr lang="fr-FR" b="1" dirty="0"/>
          </a:p>
        </p:txBody>
      </p:sp>
      <p:sp>
        <p:nvSpPr>
          <p:cNvPr id="3" name="Espace réservé du contenu 2"/>
          <p:cNvSpPr>
            <a:spLocks noGrp="1"/>
          </p:cNvSpPr>
          <p:nvPr>
            <p:ph sz="quarter" idx="1"/>
          </p:nvPr>
        </p:nvSpPr>
        <p:spPr>
          <a:xfrm>
            <a:off x="457200" y="1600200"/>
            <a:ext cx="8075240" cy="4873752"/>
          </a:xfrm>
        </p:spPr>
        <p:txBody>
          <a:bodyPr>
            <a:normAutofit/>
          </a:bodyPr>
          <a:lstStyle/>
          <a:p>
            <a:pPr>
              <a:lnSpc>
                <a:spcPct val="150000"/>
              </a:lnSpc>
              <a:buFont typeface="Century Schoolbook" panose="02040604050505020304" pitchFamily="18" charset="0"/>
              <a:buChar char="−"/>
            </a:pPr>
            <a:r>
              <a:rPr lang="fr-FR" sz="2800" dirty="0" smtClean="0"/>
              <a:t>Acide folique +++</a:t>
            </a:r>
          </a:p>
          <a:p>
            <a:pPr>
              <a:lnSpc>
                <a:spcPct val="150000"/>
              </a:lnSpc>
              <a:buFont typeface="Century Schoolbook" panose="02040604050505020304" pitchFamily="18" charset="0"/>
              <a:buChar char="−"/>
            </a:pPr>
            <a:r>
              <a:rPr lang="fr-FR" sz="2800" dirty="0" smtClean="0"/>
              <a:t>Fer </a:t>
            </a:r>
            <a:r>
              <a:rPr lang="fr-FR" sz="2800" b="1" dirty="0" smtClean="0"/>
              <a:t>SELON</a:t>
            </a:r>
            <a:r>
              <a:rPr lang="fr-FR" sz="2800" dirty="0" smtClean="0"/>
              <a:t> le bilan martial</a:t>
            </a:r>
          </a:p>
          <a:p>
            <a:pPr>
              <a:lnSpc>
                <a:spcPct val="150000"/>
              </a:lnSpc>
              <a:buFont typeface="Century Schoolbook" panose="02040604050505020304" pitchFamily="18" charset="0"/>
              <a:buChar char="−"/>
            </a:pPr>
            <a:r>
              <a:rPr lang="fr-FR" sz="2800" dirty="0" smtClean="0"/>
              <a:t>Transfusion si ciblée </a:t>
            </a:r>
            <a:r>
              <a:rPr lang="fr-FR" sz="2800" dirty="0" err="1" smtClean="0"/>
              <a:t>hb</a:t>
            </a:r>
            <a:r>
              <a:rPr lang="fr-FR" sz="2800" dirty="0" smtClean="0"/>
              <a:t> &lt; 8 g/dl ( taux doit resté inférieur à 12 g/dl sinon hyperviscosité)</a:t>
            </a:r>
          </a:p>
          <a:p>
            <a:pPr>
              <a:lnSpc>
                <a:spcPct val="150000"/>
              </a:lnSpc>
              <a:buFont typeface="Century Schoolbook" panose="02040604050505020304" pitchFamily="18" charset="0"/>
              <a:buChar char="−"/>
            </a:pPr>
            <a:r>
              <a:rPr lang="fr-FR" sz="2800" dirty="0" smtClean="0"/>
              <a:t>Échange transfusionnel selon les cas: objectif  </a:t>
            </a:r>
            <a:r>
              <a:rPr lang="fr-FR" sz="2800" dirty="0" err="1" smtClean="0"/>
              <a:t>Hb</a:t>
            </a:r>
            <a:r>
              <a:rPr lang="fr-FR" sz="2800" dirty="0" smtClean="0"/>
              <a:t> S &lt; 40 % et </a:t>
            </a:r>
            <a:r>
              <a:rPr lang="fr-FR" sz="2800" dirty="0" err="1" smtClean="0"/>
              <a:t>Hb</a:t>
            </a:r>
            <a:r>
              <a:rPr lang="fr-FR" sz="2800" dirty="0" smtClean="0"/>
              <a:t> A </a:t>
            </a:r>
            <a:r>
              <a:rPr lang="fr-FR" sz="2800" u="sng" dirty="0" smtClean="0"/>
              <a:t>&gt;</a:t>
            </a:r>
            <a:r>
              <a:rPr lang="fr-FR" sz="2800" dirty="0" smtClean="0"/>
              <a:t> 30 %  </a:t>
            </a:r>
            <a:endParaRPr lang="fr-FR" sz="2800"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37</a:t>
            </a:fld>
            <a:endParaRPr lang="fr-F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sz="3200" dirty="0" smtClean="0">
                <a:solidFill>
                  <a:srgbClr val="FF0000"/>
                </a:solidFill>
              </a:rPr>
              <a:t>Conclusion</a:t>
            </a:r>
            <a:endParaRPr lang="fr-FR" dirty="0"/>
          </a:p>
        </p:txBody>
      </p:sp>
      <p:sp>
        <p:nvSpPr>
          <p:cNvPr id="3" name="Content Placeholder 2"/>
          <p:cNvSpPr>
            <a:spLocks noGrp="1"/>
          </p:cNvSpPr>
          <p:nvPr>
            <p:ph sz="quarter" idx="1"/>
          </p:nvPr>
        </p:nvSpPr>
        <p:spPr>
          <a:xfrm>
            <a:off x="357158" y="1571612"/>
            <a:ext cx="8247290" cy="4873752"/>
          </a:xfrm>
        </p:spPr>
        <p:txBody>
          <a:bodyPr>
            <a:normAutofit/>
          </a:bodyPr>
          <a:lstStyle/>
          <a:p>
            <a:pPr>
              <a:lnSpc>
                <a:spcPct val="200000"/>
              </a:lnSpc>
              <a:buFont typeface="Century Schoolbook" panose="02040604050505020304" pitchFamily="18" charset="0"/>
              <a:buChar char="−"/>
            </a:pPr>
            <a:r>
              <a:rPr lang="fr-FR" sz="2800" dirty="0" smtClean="0"/>
              <a:t>Origine multifactorielle </a:t>
            </a:r>
          </a:p>
          <a:p>
            <a:pPr>
              <a:lnSpc>
                <a:spcPct val="200000"/>
              </a:lnSpc>
              <a:buFont typeface="Century Schoolbook" panose="02040604050505020304" pitchFamily="18" charset="0"/>
              <a:buChar char="−"/>
            </a:pPr>
            <a:r>
              <a:rPr lang="fr-FR" sz="2800" dirty="0" smtClean="0"/>
              <a:t>Importance de la prévention</a:t>
            </a:r>
          </a:p>
          <a:p>
            <a:pPr>
              <a:lnSpc>
                <a:spcPct val="200000"/>
              </a:lnSpc>
              <a:buFont typeface="Century Schoolbook" panose="02040604050505020304" pitchFamily="18" charset="0"/>
              <a:buChar char="−"/>
            </a:pPr>
            <a:r>
              <a:rPr lang="fr-FR" sz="2800" dirty="0" smtClean="0"/>
              <a:t>Prise en compte de l’étiologie</a:t>
            </a:r>
          </a:p>
          <a:p>
            <a:pPr marL="0" indent="0">
              <a:buNone/>
            </a:pPr>
            <a:endParaRPr lang="fr-FR" dirty="0" smtClean="0"/>
          </a:p>
          <a:p>
            <a:endParaRPr lang="fr-FR" dirty="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38</a:t>
            </a:fld>
            <a:endParaRPr lang="fr-FR"/>
          </a:p>
        </p:txBody>
      </p:sp>
    </p:spTree>
    <p:extLst>
      <p:ext uri="{BB962C8B-B14F-4D97-AF65-F5344CB8AC3E}">
        <p14:creationId xmlns:p14="http://schemas.microsoft.com/office/powerpoint/2010/main" val="2202784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95736" y="1628800"/>
            <a:ext cx="6172200" cy="1894362"/>
          </a:xfrm>
        </p:spPr>
        <p:txBody>
          <a:bodyPr/>
          <a:lstStyle/>
          <a:p>
            <a:pPr marL="0" indent="0" algn="ctr"/>
            <a:r>
              <a:rPr lang="fr-FR" sz="2800" i="1" dirty="0" smtClean="0"/>
              <a:t>merci pour votre attention</a:t>
            </a:r>
            <a:endParaRPr lang="fr-FR" sz="2800" i="1" dirty="0"/>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4BDAB6-1693-41E4-B180-E87816A15EC3}" type="slidenum">
              <a:rPr lang="fr-FR" smtClean="0"/>
              <a:pPr/>
              <a:t>39</a:t>
            </a:fld>
            <a:endParaRPr lang="fr-FR"/>
          </a:p>
        </p:txBody>
      </p:sp>
    </p:spTree>
    <p:extLst>
      <p:ext uri="{BB962C8B-B14F-4D97-AF65-F5344CB8AC3E}">
        <p14:creationId xmlns:p14="http://schemas.microsoft.com/office/powerpoint/2010/main" val="2328129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Object 3"/>
          <p:cNvGraphicFramePr>
            <a:graphicFrameLocks/>
          </p:cNvGraphicFramePr>
          <p:nvPr>
            <p:extLst/>
          </p:nvPr>
        </p:nvGraphicFramePr>
        <p:xfrm>
          <a:off x="1249710" y="1628800"/>
          <a:ext cx="1162050" cy="3714750"/>
        </p:xfrm>
        <a:graphic>
          <a:graphicData uri="http://schemas.openxmlformats.org/presentationml/2006/ole">
            <mc:AlternateContent xmlns:mc="http://schemas.openxmlformats.org/markup-compatibility/2006">
              <mc:Choice xmlns:v="urn:schemas-microsoft-com:vml" Requires="v">
                <p:oleObj spid="_x0000_s7320" name="ClipArt" r:id="rId4" imgW="1347788" imgH="4519613" progId="">
                  <p:embed/>
                </p:oleObj>
              </mc:Choice>
              <mc:Fallback>
                <p:oleObj name="ClipArt" r:id="rId4" imgW="1347788" imgH="4519613" progId="">
                  <p:embed/>
                  <p:pic>
                    <p:nvPicPr>
                      <p:cNvPr id="7171"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710" y="1628800"/>
                        <a:ext cx="116205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2" name="Object 4"/>
          <p:cNvGraphicFramePr>
            <a:graphicFrameLocks/>
          </p:cNvGraphicFramePr>
          <p:nvPr>
            <p:extLst/>
          </p:nvPr>
        </p:nvGraphicFramePr>
        <p:xfrm>
          <a:off x="5076056" y="1226148"/>
          <a:ext cx="2266950" cy="3943350"/>
        </p:xfrm>
        <a:graphic>
          <a:graphicData uri="http://schemas.openxmlformats.org/presentationml/2006/ole">
            <mc:AlternateContent xmlns:mc="http://schemas.openxmlformats.org/markup-compatibility/2006">
              <mc:Choice xmlns:v="urn:schemas-microsoft-com:vml" Requires="v">
                <p:oleObj spid="_x0000_s7321" name="ClipArt" r:id="rId6" imgW="2260600" imgH="4551363" progId="">
                  <p:embed/>
                </p:oleObj>
              </mc:Choice>
              <mc:Fallback>
                <p:oleObj name="ClipArt" r:id="rId6" imgW="2260600" imgH="4551363" progId="">
                  <p:embed/>
                  <p:pic>
                    <p:nvPicPr>
                      <p:cNvPr id="7172"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1226148"/>
                        <a:ext cx="22669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Rectangle 5"/>
          <p:cNvSpPr>
            <a:spLocks noChangeArrowheads="1"/>
          </p:cNvSpPr>
          <p:nvPr/>
        </p:nvSpPr>
        <p:spPr bwMode="auto">
          <a:xfrm>
            <a:off x="2280233" y="3462658"/>
            <a:ext cx="2927350" cy="585418"/>
          </a:xfrm>
          <a:prstGeom prst="rect">
            <a:avLst/>
          </a:prstGeom>
          <a:noFill/>
          <a:ln w="9525">
            <a:noFill/>
            <a:miter lim="800000"/>
            <a:headEnd/>
            <a:tailEnd/>
          </a:ln>
        </p:spPr>
        <p:txBody>
          <a:bodyPr lIns="92075" tIns="46038" rIns="92075" bIns="46038">
            <a:spAutoFit/>
          </a:bodyPr>
          <a:lstStyle/>
          <a:p>
            <a:r>
              <a:rPr lang="fr-FR" altLang="fr-FR" sz="3200" b="1" dirty="0">
                <a:solidFill>
                  <a:srgbClr val="FFC000"/>
                </a:solidFill>
              </a:rPr>
              <a:t>12-14 g/dl</a:t>
            </a:r>
          </a:p>
        </p:txBody>
      </p:sp>
      <p:sp>
        <p:nvSpPr>
          <p:cNvPr id="7174" name="Rectangle 6"/>
          <p:cNvSpPr>
            <a:spLocks noChangeArrowheads="1"/>
          </p:cNvSpPr>
          <p:nvPr/>
        </p:nvSpPr>
        <p:spPr bwMode="auto">
          <a:xfrm>
            <a:off x="6660232" y="2494590"/>
            <a:ext cx="2165657" cy="585418"/>
          </a:xfrm>
          <a:prstGeom prst="rect">
            <a:avLst/>
          </a:prstGeom>
          <a:noFill/>
          <a:ln w="9525">
            <a:noFill/>
            <a:miter lim="800000"/>
            <a:headEnd/>
            <a:tailEnd/>
          </a:ln>
        </p:spPr>
        <p:txBody>
          <a:bodyPr wrap="none" lIns="92075" tIns="46038" rIns="92075" bIns="46038">
            <a:spAutoFit/>
          </a:bodyPr>
          <a:lstStyle/>
          <a:p>
            <a:r>
              <a:rPr lang="fr-FR" altLang="fr-FR" sz="3200" b="1" dirty="0">
                <a:solidFill>
                  <a:schemeClr val="accent2"/>
                </a:solidFill>
              </a:rPr>
              <a:t>13-15 g/dl</a:t>
            </a:r>
          </a:p>
        </p:txBody>
      </p:sp>
      <p:sp>
        <p:nvSpPr>
          <p:cNvPr id="3" name="Espace réservé du numéro de diapositive 2"/>
          <p:cNvSpPr>
            <a:spLocks noGrp="1"/>
          </p:cNvSpPr>
          <p:nvPr>
            <p:ph type="sldNum" sz="quarter" idx="12"/>
          </p:nvPr>
        </p:nvSpPr>
        <p:spPr/>
        <p:txBody>
          <a:bodyPr/>
          <a:lstStyle/>
          <a:p>
            <a:fld id="{0E4BDAB6-1693-41E4-B180-E87816A15EC3}" type="slidenum">
              <a:rPr lang="fr-FR" smtClean="0"/>
              <a:pPr/>
              <a:t>4</a:t>
            </a:fld>
            <a:endParaRPr lang="fr-FR"/>
          </a:p>
        </p:txBody>
      </p:sp>
    </p:spTree>
    <p:extLst>
      <p:ext uri="{BB962C8B-B14F-4D97-AF65-F5344CB8AC3E}">
        <p14:creationId xmlns:p14="http://schemas.microsoft.com/office/powerpoint/2010/main" val="170932751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21063" y="1988840"/>
            <a:ext cx="6172200" cy="1894362"/>
          </a:xfrm>
        </p:spPr>
        <p:txBody>
          <a:bodyPr/>
          <a:lstStyle/>
          <a:p>
            <a:pPr algn="ctr"/>
            <a:r>
              <a:rPr lang="fr-FR" dirty="0" smtClean="0"/>
              <a:t>GENERALITES </a:t>
            </a:r>
            <a:endParaRPr lang="fr-FR" dirty="0"/>
          </a:p>
        </p:txBody>
      </p:sp>
      <p:sp>
        <p:nvSpPr>
          <p:cNvPr id="3" name="Sous-titre 2"/>
          <p:cNvSpPr>
            <a:spLocks noGrp="1"/>
          </p:cNvSpPr>
          <p:nvPr>
            <p:ph type="subTitle"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E4BDAB6-1693-41E4-B180-E87816A15EC3}" type="slidenum">
              <a:rPr lang="fr-FR" smtClean="0"/>
              <a:pPr/>
              <a:t>5</a:t>
            </a:fld>
            <a:endParaRPr lang="fr-FR"/>
          </a:p>
        </p:txBody>
      </p:sp>
    </p:spTree>
    <p:extLst>
      <p:ext uri="{BB962C8B-B14F-4D97-AF65-F5344CB8AC3E}">
        <p14:creationId xmlns:p14="http://schemas.microsoft.com/office/powerpoint/2010/main" val="2622709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smtClean="0">
                <a:solidFill>
                  <a:srgbClr val="FF0000"/>
                </a:solidFill>
              </a:rPr>
              <a:t>1. généralités</a:t>
            </a:r>
            <a:endParaRPr lang="fr-FR" sz="3600" dirty="0">
              <a:solidFill>
                <a:srgbClr val="FF0000"/>
              </a:solidFill>
            </a:endParaRPr>
          </a:p>
        </p:txBody>
      </p:sp>
      <p:sp>
        <p:nvSpPr>
          <p:cNvPr id="3" name="Content Placeholder 2"/>
          <p:cNvSpPr>
            <a:spLocks noGrp="1"/>
          </p:cNvSpPr>
          <p:nvPr>
            <p:ph sz="quarter" idx="1"/>
          </p:nvPr>
        </p:nvSpPr>
        <p:spPr>
          <a:xfrm>
            <a:off x="457200" y="1628800"/>
            <a:ext cx="7467600" cy="4873752"/>
          </a:xfrm>
        </p:spPr>
        <p:txBody>
          <a:bodyPr>
            <a:normAutofit/>
          </a:bodyPr>
          <a:lstStyle/>
          <a:p>
            <a:pPr marL="0" indent="0">
              <a:buNone/>
            </a:pPr>
            <a:r>
              <a:rPr lang="fr-FR" b="1" dirty="0" smtClean="0"/>
              <a:t>1-</a:t>
            </a:r>
            <a:r>
              <a:rPr lang="fr-FR" sz="2400" b="1" dirty="0" smtClean="0"/>
              <a:t>Définition</a:t>
            </a:r>
            <a:r>
              <a:rPr lang="fr-FR" sz="2400" dirty="0" smtClean="0"/>
              <a:t>:</a:t>
            </a:r>
          </a:p>
          <a:p>
            <a:pPr marL="0" indent="0">
              <a:buNone/>
            </a:pPr>
            <a:r>
              <a:rPr lang="fr-FR" sz="2400" dirty="0" smtClean="0"/>
              <a:t>L’anémie chez la femme enceinte se définit comme étant la baisse de la concentration de l’</a:t>
            </a:r>
            <a:r>
              <a:rPr lang="fr-FR" sz="2400" dirty="0" err="1" smtClean="0"/>
              <a:t>Hb</a:t>
            </a:r>
            <a:r>
              <a:rPr lang="fr-FR" sz="2400" dirty="0" smtClean="0"/>
              <a:t>  en dessous de 11g/dl (OMS).</a:t>
            </a:r>
          </a:p>
          <a:p>
            <a:pPr>
              <a:buFont typeface="Wingdings" pitchFamily="2" charset="2"/>
              <a:buChar char="Ø"/>
            </a:pPr>
            <a:endParaRPr lang="fr-FR" dirty="0" smtClean="0"/>
          </a:p>
          <a:p>
            <a:pPr marL="0" indent="0">
              <a:buNone/>
            </a:pPr>
            <a:r>
              <a:rPr lang="fr-FR" b="1" dirty="0" smtClean="0"/>
              <a:t>Gravité</a:t>
            </a:r>
            <a:r>
              <a:rPr lang="fr-FR" b="1" dirty="0"/>
              <a:t>?</a:t>
            </a:r>
          </a:p>
          <a:p>
            <a:pPr>
              <a:buFont typeface="Century Schoolbook" panose="02040604050505020304" pitchFamily="18" charset="0"/>
              <a:buChar char="−"/>
            </a:pPr>
            <a:r>
              <a:rPr lang="fr-FR" dirty="0"/>
              <a:t>Anémie légère 	: 10-10,9 g/dl</a:t>
            </a:r>
          </a:p>
          <a:p>
            <a:pPr>
              <a:buFont typeface="Century Schoolbook" panose="02040604050505020304" pitchFamily="18" charset="0"/>
              <a:buChar char="−"/>
            </a:pPr>
            <a:r>
              <a:rPr lang="fr-FR" dirty="0"/>
              <a:t>Anémie modérée : 70- 9,9 g/dl</a:t>
            </a:r>
          </a:p>
          <a:p>
            <a:pPr>
              <a:buFont typeface="Century Schoolbook" panose="02040604050505020304" pitchFamily="18" charset="0"/>
              <a:buChar char="−"/>
            </a:pPr>
            <a:r>
              <a:rPr lang="fr-FR" dirty="0"/>
              <a:t>Anémie sévère 	: &lt; 7g/dl</a:t>
            </a:r>
          </a:p>
          <a:p>
            <a:pPr marL="0" indent="0">
              <a:buNone/>
            </a:pPr>
            <a:endParaRPr lang="fr-FR" sz="2400" dirty="0"/>
          </a:p>
          <a:p>
            <a:pPr marL="0" indent="0">
              <a:buNone/>
            </a:pPr>
            <a:endParaRPr lang="fr-FR" sz="2400" dirty="0" smtClean="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6</a:t>
            </a:fld>
            <a:endParaRPr lang="fr-FR"/>
          </a:p>
        </p:txBody>
      </p:sp>
      <p:pic>
        <p:nvPicPr>
          <p:cNvPr id="6" name="Image 6" descr="ScreenHunter_06 O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4720" y="2996952"/>
            <a:ext cx="2664296" cy="28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8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solidFill>
                  <a:srgbClr val="FF0000"/>
                </a:solidFill>
              </a:rPr>
              <a:t>1-</a:t>
            </a:r>
            <a:r>
              <a:rPr lang="fr-FR" sz="2800" b="1" dirty="0">
                <a:solidFill>
                  <a:srgbClr val="FF0000"/>
                </a:solidFill>
              </a:rPr>
              <a:t>Généralités</a:t>
            </a:r>
            <a:endParaRPr lang="fr-FR" dirty="0"/>
          </a:p>
        </p:txBody>
      </p:sp>
      <p:sp>
        <p:nvSpPr>
          <p:cNvPr id="3" name="Espace réservé du numéro de diapositive 2"/>
          <p:cNvSpPr>
            <a:spLocks noGrp="1"/>
          </p:cNvSpPr>
          <p:nvPr>
            <p:ph type="sldNum" sz="quarter" idx="12"/>
          </p:nvPr>
        </p:nvSpPr>
        <p:spPr/>
        <p:txBody>
          <a:bodyPr/>
          <a:lstStyle/>
          <a:p>
            <a:fld id="{0E4BDAB6-1693-41E4-B180-E87816A15EC3}" type="slidenum">
              <a:rPr lang="fr-FR" smtClean="0"/>
              <a:pPr/>
              <a:t>7</a:t>
            </a:fld>
            <a:endParaRPr lang="fr-FR"/>
          </a:p>
        </p:txBody>
      </p:sp>
      <p:sp>
        <p:nvSpPr>
          <p:cNvPr id="4" name="Espace réservé du contenu 3"/>
          <p:cNvSpPr>
            <a:spLocks noGrp="1"/>
          </p:cNvSpPr>
          <p:nvPr>
            <p:ph sz="quarter" idx="1"/>
          </p:nvPr>
        </p:nvSpPr>
        <p:spPr>
          <a:xfrm>
            <a:off x="107504" y="1600200"/>
            <a:ext cx="5040560" cy="4572000"/>
          </a:xfrm>
        </p:spPr>
        <p:txBody>
          <a:bodyPr>
            <a:noAutofit/>
          </a:bodyPr>
          <a:lstStyle/>
          <a:p>
            <a:pPr marL="0" indent="0">
              <a:buNone/>
            </a:pPr>
            <a:r>
              <a:rPr lang="fr-FR" sz="2800" b="1" dirty="0"/>
              <a:t>1.2. Intérêts</a:t>
            </a:r>
          </a:p>
          <a:p>
            <a:pPr>
              <a:buFont typeface="Century Schoolbook" panose="02040604050505020304" pitchFamily="18" charset="0"/>
              <a:buChar char="−"/>
            </a:pPr>
            <a:r>
              <a:rPr lang="fr-FR" sz="2800" dirty="0" smtClean="0"/>
              <a:t>Épidémiologique: &gt; 50% des gestantes dans les pays en développement</a:t>
            </a:r>
            <a:endParaRPr lang="fr-FR" sz="2800" dirty="0"/>
          </a:p>
          <a:p>
            <a:pPr>
              <a:buFont typeface="Century Schoolbook" panose="02040604050505020304" pitchFamily="18" charset="0"/>
              <a:buChar char="−"/>
            </a:pPr>
            <a:r>
              <a:rPr lang="fr-FR" sz="2800" dirty="0" smtClean="0"/>
              <a:t>Diagnostique : recherche étiologique +++</a:t>
            </a:r>
            <a:endParaRPr lang="fr-FR" sz="2800" dirty="0"/>
          </a:p>
          <a:p>
            <a:pPr>
              <a:buFont typeface="Century Schoolbook" panose="02040604050505020304" pitchFamily="18" charset="0"/>
              <a:buChar char="−"/>
            </a:pPr>
            <a:r>
              <a:rPr lang="fr-FR" sz="2800" dirty="0" smtClean="0"/>
              <a:t>Thérapeutique: prévention +++</a:t>
            </a:r>
            <a:endParaRPr lang="fr-FR" sz="2800" dirty="0"/>
          </a:p>
          <a:p>
            <a:pPr>
              <a:buFont typeface="Century Schoolbook" panose="02040604050505020304" pitchFamily="18" charset="0"/>
              <a:buChar char="−"/>
            </a:pPr>
            <a:r>
              <a:rPr lang="fr-FR" sz="2800" dirty="0"/>
              <a:t>Pronostique</a:t>
            </a:r>
          </a:p>
          <a:p>
            <a:endParaRPr lang="fr-FR" sz="2800" dirty="0"/>
          </a:p>
        </p:txBody>
      </p:sp>
      <p:pic>
        <p:nvPicPr>
          <p:cNvPr id="6" name="Picture 2"/>
          <p:cNvPicPr>
            <a:picLocks noGrp="1" noChangeAspect="1" noChangeArrowheads="1"/>
          </p:cNvPicPr>
          <p:nvPr>
            <p:ph sz="quarter" idx="2"/>
          </p:nvPr>
        </p:nvPicPr>
        <p:blipFill rotWithShape="1">
          <a:blip r:embed="rId2">
            <a:extLst>
              <a:ext uri="{28A0092B-C50C-407E-A947-70E740481C1C}">
                <a14:useLocalDpi xmlns:a14="http://schemas.microsoft.com/office/drawing/2010/main" val="0"/>
              </a:ext>
            </a:extLst>
          </a:blip>
          <a:srcRect b="50571"/>
          <a:stretch/>
        </p:blipFill>
        <p:spPr bwMode="auto">
          <a:xfrm>
            <a:off x="4934797" y="2996952"/>
            <a:ext cx="3803819" cy="2264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337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fr-FR" sz="3600" dirty="0" smtClean="0">
                <a:solidFill>
                  <a:srgbClr val="FF0000"/>
                </a:solidFill>
              </a:rPr>
              <a:t>1. généralités</a:t>
            </a:r>
            <a:endParaRPr lang="fr-FR" sz="3600" dirty="0">
              <a:solidFill>
                <a:srgbClr val="FF0000"/>
              </a:solidFill>
            </a:endParaRPr>
          </a:p>
        </p:txBody>
      </p:sp>
      <p:sp>
        <p:nvSpPr>
          <p:cNvPr id="3" name="Content Placeholder 2"/>
          <p:cNvSpPr>
            <a:spLocks noGrp="1"/>
          </p:cNvSpPr>
          <p:nvPr>
            <p:ph sz="quarter" idx="1"/>
          </p:nvPr>
        </p:nvSpPr>
        <p:spPr>
          <a:xfrm>
            <a:off x="323528" y="1268760"/>
            <a:ext cx="8363272" cy="4857403"/>
          </a:xfrm>
        </p:spPr>
        <p:txBody>
          <a:bodyPr>
            <a:normAutofit/>
          </a:bodyPr>
          <a:lstStyle/>
          <a:p>
            <a:pPr marL="0" indent="0">
              <a:buNone/>
            </a:pPr>
            <a:endParaRPr lang="fr-FR" sz="2800" dirty="0" smtClean="0"/>
          </a:p>
          <a:p>
            <a:pPr marL="0" indent="0">
              <a:buNone/>
            </a:pPr>
            <a:r>
              <a:rPr lang="fr-FR" sz="2800" b="1" dirty="0" smtClean="0"/>
              <a:t>1.3. Rappels physiologiques</a:t>
            </a:r>
            <a:r>
              <a:rPr lang="fr-FR" sz="2800" dirty="0" smtClean="0"/>
              <a:t>:</a:t>
            </a:r>
          </a:p>
          <a:p>
            <a:pPr marL="0" indent="0">
              <a:buNone/>
            </a:pPr>
            <a:r>
              <a:rPr lang="fr-FR" sz="2800" dirty="0"/>
              <a:t>Grossesse  </a:t>
            </a:r>
            <a:r>
              <a:rPr lang="fr-FR" sz="2800" dirty="0" smtClean="0"/>
              <a:t>  </a:t>
            </a:r>
            <a:r>
              <a:rPr lang="fr-FR" sz="2800" dirty="0" smtClean="0">
                <a:latin typeface="Times New Roman"/>
                <a:cs typeface="Times New Roman"/>
              </a:rPr>
              <a:t>→</a:t>
            </a:r>
            <a:r>
              <a:rPr lang="fr-FR" sz="2800" dirty="0" smtClean="0"/>
              <a:t>      </a:t>
            </a:r>
            <a:r>
              <a:rPr lang="fr-FR" sz="2800" dirty="0"/>
              <a:t>hémodilution</a:t>
            </a:r>
            <a:br>
              <a:rPr lang="fr-FR" sz="2800" dirty="0"/>
            </a:br>
            <a:r>
              <a:rPr lang="fr-FR" sz="2800" dirty="0" smtClean="0"/>
              <a:t>                   		</a:t>
            </a:r>
            <a:r>
              <a:rPr lang="fr-FR" sz="2800" dirty="0" smtClean="0">
                <a:latin typeface="Times New Roman"/>
                <a:cs typeface="Times New Roman"/>
              </a:rPr>
              <a:t>↓</a:t>
            </a:r>
            <a:r>
              <a:rPr lang="fr-FR" sz="2800" dirty="0"/>
              <a:t/>
            </a:r>
            <a:br>
              <a:rPr lang="fr-FR" sz="2800" dirty="0"/>
            </a:br>
            <a:r>
              <a:rPr lang="fr-FR" sz="2800" dirty="0" smtClean="0"/>
              <a:t>Diminution </a:t>
            </a:r>
            <a:r>
              <a:rPr lang="fr-FR" sz="2800" dirty="0"/>
              <a:t>hyperviscosité </a:t>
            </a:r>
            <a:r>
              <a:rPr lang="fr-FR" sz="2800" dirty="0" smtClean="0"/>
              <a:t>sanguine</a:t>
            </a:r>
            <a:r>
              <a:rPr lang="fr-FR" sz="2800" dirty="0"/>
              <a:t/>
            </a:r>
            <a:br>
              <a:rPr lang="fr-FR" sz="2800" dirty="0"/>
            </a:br>
            <a:r>
              <a:rPr lang="fr-FR" sz="2800" dirty="0" smtClean="0"/>
              <a:t>                   		</a:t>
            </a:r>
            <a:r>
              <a:rPr lang="fr-FR" sz="2800" dirty="0" smtClean="0">
                <a:latin typeface="Times New Roman"/>
                <a:cs typeface="Times New Roman"/>
              </a:rPr>
              <a:t>↓</a:t>
            </a:r>
            <a:r>
              <a:rPr lang="fr-FR" sz="2800" dirty="0"/>
              <a:t/>
            </a:r>
            <a:br>
              <a:rPr lang="fr-FR" sz="2800" dirty="0"/>
            </a:br>
            <a:r>
              <a:rPr lang="fr-FR" sz="2800" dirty="0" smtClean="0"/>
              <a:t>Fluidité </a:t>
            </a:r>
            <a:r>
              <a:rPr lang="fr-FR" sz="2800" dirty="0"/>
              <a:t>sanguine     </a:t>
            </a:r>
            <a:r>
              <a:rPr lang="fr-FR" sz="2800" dirty="0" smtClean="0">
                <a:latin typeface="Times New Roman"/>
                <a:cs typeface="Times New Roman"/>
              </a:rPr>
              <a:t>→</a:t>
            </a:r>
            <a:r>
              <a:rPr lang="fr-FR" sz="2800" dirty="0" smtClean="0"/>
              <a:t>      </a:t>
            </a:r>
            <a:r>
              <a:rPr lang="fr-FR" sz="2800" dirty="0"/>
              <a:t>bonne perfusion placentaire et échange optimal d’oxygène</a:t>
            </a:r>
          </a:p>
          <a:p>
            <a:pPr marL="0" indent="0">
              <a:buNone/>
            </a:pPr>
            <a:endParaRPr lang="fr-FR" sz="2800" dirty="0" smtClean="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8</a:t>
            </a:fld>
            <a:endParaRPr lang="fr-FR"/>
          </a:p>
        </p:txBody>
      </p:sp>
    </p:spTree>
    <p:extLst>
      <p:ext uri="{BB962C8B-B14F-4D97-AF65-F5344CB8AC3E}">
        <p14:creationId xmlns:p14="http://schemas.microsoft.com/office/powerpoint/2010/main" val="1502618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solidFill>
                  <a:srgbClr val="FF0000"/>
                </a:solidFill>
              </a:rPr>
              <a:t>1. Généralités</a:t>
            </a:r>
            <a:r>
              <a:rPr lang="fr-FR" dirty="0"/>
              <a:t/>
            </a:r>
            <a:br>
              <a:rPr lang="fr-FR" dirty="0"/>
            </a:br>
            <a:endParaRPr lang="fr-FR" dirty="0"/>
          </a:p>
        </p:txBody>
      </p:sp>
      <p:sp>
        <p:nvSpPr>
          <p:cNvPr id="3" name="Content Placeholder 2"/>
          <p:cNvSpPr>
            <a:spLocks noGrp="1"/>
          </p:cNvSpPr>
          <p:nvPr>
            <p:ph sz="quarter" idx="1"/>
          </p:nvPr>
        </p:nvSpPr>
        <p:spPr>
          <a:xfrm>
            <a:off x="323528" y="1628800"/>
            <a:ext cx="8352928" cy="5472608"/>
          </a:xfrm>
        </p:spPr>
        <p:txBody>
          <a:bodyPr>
            <a:noAutofit/>
          </a:bodyPr>
          <a:lstStyle/>
          <a:p>
            <a:pPr>
              <a:buFontTx/>
              <a:buChar char="−"/>
            </a:pPr>
            <a:r>
              <a:rPr lang="fr-FR" sz="2800" dirty="0" smtClean="0"/>
              <a:t>Besoins </a:t>
            </a:r>
            <a:r>
              <a:rPr lang="fr-FR" sz="2800" dirty="0"/>
              <a:t>en fer </a:t>
            </a:r>
            <a:r>
              <a:rPr lang="fr-FR" sz="2800" dirty="0" smtClean="0">
                <a:latin typeface="Calibri"/>
              </a:rPr>
              <a:t>↗</a:t>
            </a:r>
            <a:endParaRPr lang="fr-FR" sz="2800" dirty="0" smtClean="0"/>
          </a:p>
          <a:p>
            <a:pPr>
              <a:buFontTx/>
              <a:buChar char="−"/>
            </a:pPr>
            <a:r>
              <a:rPr lang="fr-FR" sz="2800" dirty="0" smtClean="0"/>
              <a:t>Réponse fonction de l’état </a:t>
            </a:r>
            <a:r>
              <a:rPr lang="fr-FR" sz="2800" dirty="0"/>
              <a:t>des </a:t>
            </a:r>
            <a:r>
              <a:rPr lang="fr-FR" sz="2800" dirty="0" smtClean="0"/>
              <a:t>réserves antérieures  à </a:t>
            </a:r>
            <a:r>
              <a:rPr lang="fr-FR" sz="2800" dirty="0"/>
              <a:t>la </a:t>
            </a:r>
            <a:r>
              <a:rPr lang="fr-FR" sz="2800" dirty="0" smtClean="0"/>
              <a:t>grossesse</a:t>
            </a:r>
          </a:p>
          <a:p>
            <a:pPr>
              <a:buFontTx/>
              <a:buChar char="−"/>
            </a:pPr>
            <a:r>
              <a:rPr lang="fr-FR" sz="2800" dirty="0" smtClean="0"/>
              <a:t>Alimentation </a:t>
            </a:r>
            <a:r>
              <a:rPr lang="fr-FR" sz="2800" dirty="0"/>
              <a:t>normale équilibrée </a:t>
            </a:r>
            <a:r>
              <a:rPr lang="fr-FR" sz="2800" dirty="0">
                <a:sym typeface="Wingdings" pitchFamily="2" charset="2"/>
              </a:rPr>
              <a:t> </a:t>
            </a:r>
            <a:r>
              <a:rPr lang="fr-FR" sz="2800" dirty="0"/>
              <a:t>apport moyen de 20 mg de fer journalier dont seulement 10 à 15 % sont </a:t>
            </a:r>
            <a:r>
              <a:rPr lang="fr-FR" sz="2800" dirty="0" smtClean="0"/>
              <a:t>absorbés</a:t>
            </a:r>
          </a:p>
          <a:p>
            <a:pPr>
              <a:buFontTx/>
              <a:buChar char="−"/>
            </a:pPr>
            <a:r>
              <a:rPr lang="fr-FR" sz="2800" dirty="0" smtClean="0"/>
              <a:t>Sans carence: déroulement normal de la grossesse.</a:t>
            </a:r>
            <a:endParaRPr lang="fr-FR" sz="2800" dirty="0"/>
          </a:p>
          <a:p>
            <a:pPr>
              <a:lnSpc>
                <a:spcPct val="300000"/>
              </a:lnSpc>
              <a:buFontTx/>
              <a:buChar char="−"/>
            </a:pPr>
            <a:endParaRPr lang="fr-FR" sz="2800" dirty="0" smtClean="0"/>
          </a:p>
        </p:txBody>
      </p:sp>
      <p:sp>
        <p:nvSpPr>
          <p:cNvPr id="5" name="Espace réservé du numéro de diapositive 4"/>
          <p:cNvSpPr>
            <a:spLocks noGrp="1"/>
          </p:cNvSpPr>
          <p:nvPr>
            <p:ph type="sldNum" sz="quarter" idx="15"/>
          </p:nvPr>
        </p:nvSpPr>
        <p:spPr/>
        <p:txBody>
          <a:bodyPr/>
          <a:lstStyle/>
          <a:p>
            <a:fld id="{0E4BDAB6-1693-41E4-B180-E87816A15EC3}" type="slidenum">
              <a:rPr lang="fr-FR" smtClean="0"/>
              <a:pPr/>
              <a:t>9</a:t>
            </a:fld>
            <a:endParaRPr lang="fr-FR"/>
          </a:p>
        </p:txBody>
      </p:sp>
    </p:spTree>
    <p:extLst>
      <p:ext uri="{BB962C8B-B14F-4D97-AF65-F5344CB8AC3E}">
        <p14:creationId xmlns:p14="http://schemas.microsoft.com/office/powerpoint/2010/main" val="18246784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1443</TotalTime>
  <Words>1429</Words>
  <Application>Microsoft Office PowerPoint</Application>
  <PresentationFormat>Affichage à l'écran (4:3)</PresentationFormat>
  <Paragraphs>293</Paragraphs>
  <Slides>39</Slides>
  <Notes>20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8" baseType="lpstr">
      <vt:lpstr>Arial</vt:lpstr>
      <vt:lpstr>Arial Narrow</vt:lpstr>
      <vt:lpstr>Calibri</vt:lpstr>
      <vt:lpstr>Century Schoolbook</vt:lpstr>
      <vt:lpstr>Times New Roman</vt:lpstr>
      <vt:lpstr>Wingdings</vt:lpstr>
      <vt:lpstr>Wingdings 2</vt:lpstr>
      <vt:lpstr>Oriel</vt:lpstr>
      <vt:lpstr>ClipArt</vt:lpstr>
      <vt:lpstr> </vt:lpstr>
      <vt:lpstr>Plan </vt:lpstr>
      <vt:lpstr>Introduction </vt:lpstr>
      <vt:lpstr>Présentation PowerPoint</vt:lpstr>
      <vt:lpstr>GENERALITES </vt:lpstr>
      <vt:lpstr>1. généralités</vt:lpstr>
      <vt:lpstr>1-Généralités</vt:lpstr>
      <vt:lpstr>1. généralités</vt:lpstr>
      <vt:lpstr>1. Généralités </vt:lpstr>
      <vt:lpstr>ETIOLOGIE </vt:lpstr>
      <vt:lpstr>2. Etiologie </vt:lpstr>
      <vt:lpstr>2. Etiologie </vt:lpstr>
      <vt:lpstr>2. etiologie </vt:lpstr>
      <vt:lpstr>2. etiologie</vt:lpstr>
      <vt:lpstr>DIAGNOSTIC </vt:lpstr>
      <vt:lpstr>3. diagnostic </vt:lpstr>
      <vt:lpstr>3.diagnostic </vt:lpstr>
      <vt:lpstr>3.diagnostic </vt:lpstr>
      <vt:lpstr>3. diagnostic </vt:lpstr>
      <vt:lpstr>3. diagnostic </vt:lpstr>
      <vt:lpstr>3. diagnostic </vt:lpstr>
      <vt:lpstr>3. diagnostic </vt:lpstr>
      <vt:lpstr>Influences réciproques </vt:lpstr>
      <vt:lpstr>4. influences réciproques</vt:lpstr>
      <vt:lpstr>4. influences réciproques</vt:lpstr>
      <vt:lpstr>4. influences réciproques</vt:lpstr>
      <vt:lpstr>4. influences réciproques</vt:lpstr>
      <vt:lpstr>CONDUITE A TENIR </vt:lpstr>
      <vt:lpstr> 5. Conduite A Tenir</vt:lpstr>
      <vt:lpstr>5. Conduite A Tenir</vt:lpstr>
      <vt:lpstr>Importance et urgence des interventions de nutrition maternelle</vt:lpstr>
      <vt:lpstr>Présentation PowerPoint</vt:lpstr>
      <vt:lpstr>Présentation PowerPoint</vt:lpstr>
      <vt:lpstr>5. Conduite A Tenir</vt:lpstr>
      <vt:lpstr>5. Conduite A Tenir</vt:lpstr>
      <vt:lpstr>5. Conduite A Tenir</vt:lpstr>
      <vt:lpstr>Particularités chez la femme drépanocytose </vt:lpstr>
      <vt:lpstr>Conclusion</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Anemie et grossesse</dc:title>
  <dc:creator>Annie</dc:creator>
  <cp:lastModifiedBy>Zamane</cp:lastModifiedBy>
  <cp:revision>190</cp:revision>
  <dcterms:created xsi:type="dcterms:W3CDTF">2013-03-04T13:45:59Z</dcterms:created>
  <dcterms:modified xsi:type="dcterms:W3CDTF">2022-06-03T13:14:36Z</dcterms:modified>
</cp:coreProperties>
</file>