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89" r:id="rId4"/>
    <p:sldId id="307" r:id="rId5"/>
    <p:sldId id="258" r:id="rId6"/>
    <p:sldId id="259" r:id="rId7"/>
    <p:sldId id="272" r:id="rId8"/>
    <p:sldId id="264" r:id="rId9"/>
    <p:sldId id="311" r:id="rId10"/>
    <p:sldId id="261" r:id="rId11"/>
    <p:sldId id="265" r:id="rId12"/>
    <p:sldId id="277" r:id="rId13"/>
    <p:sldId id="266" r:id="rId14"/>
    <p:sldId id="274" r:id="rId15"/>
    <p:sldId id="285" r:id="rId16"/>
    <p:sldId id="288" r:id="rId17"/>
    <p:sldId id="275" r:id="rId18"/>
    <p:sldId id="290" r:id="rId19"/>
    <p:sldId id="300" r:id="rId20"/>
    <p:sldId id="292" r:id="rId21"/>
    <p:sldId id="293" r:id="rId22"/>
    <p:sldId id="294" r:id="rId23"/>
    <p:sldId id="306" r:id="rId24"/>
    <p:sldId id="296" r:id="rId25"/>
    <p:sldId id="301" r:id="rId26"/>
    <p:sldId id="302" r:id="rId27"/>
    <p:sldId id="312" r:id="rId28"/>
    <p:sldId id="303" r:id="rId29"/>
    <p:sldId id="281" r:id="rId30"/>
    <p:sldId id="298" r:id="rId31"/>
    <p:sldId id="305" r:id="rId32"/>
    <p:sldId id="308" r:id="rId33"/>
    <p:sldId id="284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B513E-BBF7-4396-B5DB-7052FA539DBF}" v="8" dt="2022-04-19T08:44:45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N, Yelmali" userId="4c67b6af-d535-4cc3-92fd-8182937e2890" providerId="ADAL" clId="{5F9B513E-BBF7-4396-B5DB-7052FA539DBF}"/>
    <pc:docChg chg="custSel modSld">
      <pc:chgData name="HIEN, Yelmali" userId="4c67b6af-d535-4cc3-92fd-8182937e2890" providerId="ADAL" clId="{5F9B513E-BBF7-4396-B5DB-7052FA539DBF}" dt="2022-04-19T08:45:28.313" v="56" actId="27636"/>
      <pc:docMkLst>
        <pc:docMk/>
      </pc:docMkLst>
      <pc:sldChg chg="addSp modSp mod">
        <pc:chgData name="HIEN, Yelmali" userId="4c67b6af-d535-4cc3-92fd-8182937e2890" providerId="ADAL" clId="{5F9B513E-BBF7-4396-B5DB-7052FA539DBF}" dt="2022-04-19T08:42:11.818" v="16" actId="20577"/>
        <pc:sldMkLst>
          <pc:docMk/>
          <pc:sldMk cId="3035219031" sldId="264"/>
        </pc:sldMkLst>
        <pc:spChg chg="add mod">
          <ac:chgData name="HIEN, Yelmali" userId="4c67b6af-d535-4cc3-92fd-8182937e2890" providerId="ADAL" clId="{5F9B513E-BBF7-4396-B5DB-7052FA539DBF}" dt="2022-04-19T08:42:11.818" v="16" actId="20577"/>
          <ac:spMkLst>
            <pc:docMk/>
            <pc:sldMk cId="3035219031" sldId="264"/>
            <ac:spMk id="3" creationId="{E05EB519-0CBE-4D77-BB4E-F7F336AA0636}"/>
          </ac:spMkLst>
        </pc:spChg>
      </pc:sldChg>
      <pc:sldChg chg="addSp modSp mod">
        <pc:chgData name="HIEN, Yelmali" userId="4c67b6af-d535-4cc3-92fd-8182937e2890" providerId="ADAL" clId="{5F9B513E-BBF7-4396-B5DB-7052FA539DBF}" dt="2022-04-19T08:42:49.330" v="24" actId="20577"/>
        <pc:sldMkLst>
          <pc:docMk/>
          <pc:sldMk cId="3327725663" sldId="265"/>
        </pc:sldMkLst>
        <pc:spChg chg="mod">
          <ac:chgData name="HIEN, Yelmali" userId="4c67b6af-d535-4cc3-92fd-8182937e2890" providerId="ADAL" clId="{5F9B513E-BBF7-4396-B5DB-7052FA539DBF}" dt="2022-04-19T08:42:28.147" v="17" actId="1076"/>
          <ac:spMkLst>
            <pc:docMk/>
            <pc:sldMk cId="3327725663" sldId="265"/>
            <ac:spMk id="2" creationId="{00000000-0000-0000-0000-000000000000}"/>
          </ac:spMkLst>
        </pc:spChg>
        <pc:spChg chg="add mod">
          <ac:chgData name="HIEN, Yelmali" userId="4c67b6af-d535-4cc3-92fd-8182937e2890" providerId="ADAL" clId="{5F9B513E-BBF7-4396-B5DB-7052FA539DBF}" dt="2022-04-19T08:42:49.330" v="24" actId="20577"/>
          <ac:spMkLst>
            <pc:docMk/>
            <pc:sldMk cId="3327725663" sldId="265"/>
            <ac:spMk id="5" creationId="{29E51654-9C3E-4E8A-8E2E-99E757FACC47}"/>
          </ac:spMkLst>
        </pc:spChg>
        <pc:spChg chg="mod">
          <ac:chgData name="HIEN, Yelmali" userId="4c67b6af-d535-4cc3-92fd-8182937e2890" providerId="ADAL" clId="{5F9B513E-BBF7-4396-B5DB-7052FA539DBF}" dt="2022-04-19T08:42:31.011" v="18" actId="1076"/>
          <ac:spMkLst>
            <pc:docMk/>
            <pc:sldMk cId="3327725663" sldId="265"/>
            <ac:spMk id="6" creationId="{AB6C8961-E160-4649-AFCD-495DE17218E5}"/>
          </ac:spMkLst>
        </pc:spChg>
        <pc:graphicFrameChg chg="mod">
          <ac:chgData name="HIEN, Yelmali" userId="4c67b6af-d535-4cc3-92fd-8182937e2890" providerId="ADAL" clId="{5F9B513E-BBF7-4396-B5DB-7052FA539DBF}" dt="2022-04-19T08:42:38.714" v="20" actId="1076"/>
          <ac:graphicFrameMkLst>
            <pc:docMk/>
            <pc:sldMk cId="3327725663" sldId="265"/>
            <ac:graphicFrameMk id="4" creationId="{35508192-4566-4C07-A870-D7C42304AA6C}"/>
          </ac:graphicFrameMkLst>
        </pc:graphicFrameChg>
      </pc:sldChg>
      <pc:sldChg chg="addSp modSp mod">
        <pc:chgData name="HIEN, Yelmali" userId="4c67b6af-d535-4cc3-92fd-8182937e2890" providerId="ADAL" clId="{5F9B513E-BBF7-4396-B5DB-7052FA539DBF}" dt="2022-04-19T08:43:16.849" v="30" actId="14100"/>
        <pc:sldMkLst>
          <pc:docMk/>
          <pc:sldMk cId="3010521388" sldId="266"/>
        </pc:sldMkLst>
        <pc:spChg chg="add mod">
          <ac:chgData name="HIEN, Yelmali" userId="4c67b6af-d535-4cc3-92fd-8182937e2890" providerId="ADAL" clId="{5F9B513E-BBF7-4396-B5DB-7052FA539DBF}" dt="2022-04-19T08:43:16.849" v="30" actId="14100"/>
          <ac:spMkLst>
            <pc:docMk/>
            <pc:sldMk cId="3010521388" sldId="266"/>
            <ac:spMk id="7" creationId="{0EA78CA8-052D-45C6-A2C2-F32727630EBE}"/>
          </ac:spMkLst>
        </pc:spChg>
      </pc:sldChg>
      <pc:sldChg chg="addSp modSp mod">
        <pc:chgData name="HIEN, Yelmali" userId="4c67b6af-d535-4cc3-92fd-8182937e2890" providerId="ADAL" clId="{5F9B513E-BBF7-4396-B5DB-7052FA539DBF}" dt="2022-04-19T08:43:53.702" v="40" actId="20577"/>
        <pc:sldMkLst>
          <pc:docMk/>
          <pc:sldMk cId="1588462919" sldId="274"/>
        </pc:sldMkLst>
        <pc:spChg chg="mod">
          <ac:chgData name="HIEN, Yelmali" userId="4c67b6af-d535-4cc3-92fd-8182937e2890" providerId="ADAL" clId="{5F9B513E-BBF7-4396-B5DB-7052FA539DBF}" dt="2022-04-19T08:43:29.265" v="32" actId="27636"/>
          <ac:spMkLst>
            <pc:docMk/>
            <pc:sldMk cId="1588462919" sldId="274"/>
            <ac:spMk id="2" creationId="{00000000-0000-0000-0000-000000000000}"/>
          </ac:spMkLst>
        </pc:spChg>
        <pc:spChg chg="add mod">
          <ac:chgData name="HIEN, Yelmali" userId="4c67b6af-d535-4cc3-92fd-8182937e2890" providerId="ADAL" clId="{5F9B513E-BBF7-4396-B5DB-7052FA539DBF}" dt="2022-04-19T08:43:53.702" v="40" actId="20577"/>
          <ac:spMkLst>
            <pc:docMk/>
            <pc:sldMk cId="1588462919" sldId="274"/>
            <ac:spMk id="4" creationId="{CFD4E0B9-0E88-4046-911A-6951AD2B0734}"/>
          </ac:spMkLst>
        </pc:spChg>
        <pc:spChg chg="mod">
          <ac:chgData name="HIEN, Yelmali" userId="4c67b6af-d535-4cc3-92fd-8182937e2890" providerId="ADAL" clId="{5F9B513E-BBF7-4396-B5DB-7052FA539DBF}" dt="2022-04-19T08:43:39.111" v="35" actId="1076"/>
          <ac:spMkLst>
            <pc:docMk/>
            <pc:sldMk cId="1588462919" sldId="274"/>
            <ac:spMk id="6" creationId="{00000000-0000-0000-0000-000000000000}"/>
          </ac:spMkLst>
        </pc:spChg>
        <pc:spChg chg="mod">
          <ac:chgData name="HIEN, Yelmali" userId="4c67b6af-d535-4cc3-92fd-8182937e2890" providerId="ADAL" clId="{5F9B513E-BBF7-4396-B5DB-7052FA539DBF}" dt="2022-04-19T08:43:32.538" v="33" actId="1076"/>
          <ac:spMkLst>
            <pc:docMk/>
            <pc:sldMk cId="1588462919" sldId="274"/>
            <ac:spMk id="7" creationId="{D9ABBA52-8F1F-4420-97C2-41E012ECC3FD}"/>
          </ac:spMkLst>
        </pc:spChg>
        <pc:picChg chg="mod">
          <ac:chgData name="HIEN, Yelmali" userId="4c67b6af-d535-4cc3-92fd-8182937e2890" providerId="ADAL" clId="{5F9B513E-BBF7-4396-B5DB-7052FA539DBF}" dt="2022-04-19T08:43:36.034" v="34" actId="1076"/>
          <ac:picMkLst>
            <pc:docMk/>
            <pc:sldMk cId="1588462919" sldId="274"/>
            <ac:picMk id="5" creationId="{9E53ED19-0F35-4537-A00D-76676940FA2F}"/>
          </ac:picMkLst>
        </pc:picChg>
      </pc:sldChg>
      <pc:sldChg chg="addSp modSp mod">
        <pc:chgData name="HIEN, Yelmali" userId="4c67b6af-d535-4cc3-92fd-8182937e2890" providerId="ADAL" clId="{5F9B513E-BBF7-4396-B5DB-7052FA539DBF}" dt="2022-04-19T08:44:57.962" v="53" actId="1076"/>
        <pc:sldMkLst>
          <pc:docMk/>
          <pc:sldMk cId="3509398617" sldId="275"/>
        </pc:sldMkLst>
        <pc:spChg chg="add mod">
          <ac:chgData name="HIEN, Yelmali" userId="4c67b6af-d535-4cc3-92fd-8182937e2890" providerId="ADAL" clId="{5F9B513E-BBF7-4396-B5DB-7052FA539DBF}" dt="2022-04-19T08:44:57.962" v="53" actId="1076"/>
          <ac:spMkLst>
            <pc:docMk/>
            <pc:sldMk cId="3509398617" sldId="275"/>
            <ac:spMk id="5" creationId="{8A1430F6-DDDE-44BF-9B64-ED842BFACD2B}"/>
          </ac:spMkLst>
        </pc:spChg>
      </pc:sldChg>
      <pc:sldChg chg="addSp modSp mod">
        <pc:chgData name="HIEN, Yelmali" userId="4c67b6af-d535-4cc3-92fd-8182937e2890" providerId="ADAL" clId="{5F9B513E-BBF7-4396-B5DB-7052FA539DBF}" dt="2022-04-19T08:44:27.874" v="47" actId="20577"/>
        <pc:sldMkLst>
          <pc:docMk/>
          <pc:sldMk cId="621285466" sldId="285"/>
        </pc:sldMkLst>
        <pc:spChg chg="mod">
          <ac:chgData name="HIEN, Yelmali" userId="4c67b6af-d535-4cc3-92fd-8182937e2890" providerId="ADAL" clId="{5F9B513E-BBF7-4396-B5DB-7052FA539DBF}" dt="2022-04-19T08:44:08.729" v="42" actId="27636"/>
          <ac:spMkLst>
            <pc:docMk/>
            <pc:sldMk cId="621285466" sldId="285"/>
            <ac:spMk id="2" creationId="{00000000-0000-0000-0000-000000000000}"/>
          </ac:spMkLst>
        </pc:spChg>
        <pc:spChg chg="add mod">
          <ac:chgData name="HIEN, Yelmali" userId="4c67b6af-d535-4cc3-92fd-8182937e2890" providerId="ADAL" clId="{5F9B513E-BBF7-4396-B5DB-7052FA539DBF}" dt="2022-04-19T08:44:27.874" v="47" actId="20577"/>
          <ac:spMkLst>
            <pc:docMk/>
            <pc:sldMk cId="621285466" sldId="285"/>
            <ac:spMk id="4" creationId="{70AE6C8E-EAFD-41BB-BCEA-AF392A70D3ED}"/>
          </ac:spMkLst>
        </pc:spChg>
        <pc:spChg chg="mod">
          <ac:chgData name="HIEN, Yelmali" userId="4c67b6af-d535-4cc3-92fd-8182937e2890" providerId="ADAL" clId="{5F9B513E-BBF7-4396-B5DB-7052FA539DBF}" dt="2022-04-19T08:44:12.637" v="43" actId="1076"/>
          <ac:spMkLst>
            <pc:docMk/>
            <pc:sldMk cId="621285466" sldId="285"/>
            <ac:spMk id="7" creationId="{D9ABBA52-8F1F-4420-97C2-41E012ECC3FD}"/>
          </ac:spMkLst>
        </pc:spChg>
        <pc:picChg chg="mod">
          <ac:chgData name="HIEN, Yelmali" userId="4c67b6af-d535-4cc3-92fd-8182937e2890" providerId="ADAL" clId="{5F9B513E-BBF7-4396-B5DB-7052FA539DBF}" dt="2022-04-19T08:44:15.337" v="44" actId="1076"/>
          <ac:picMkLst>
            <pc:docMk/>
            <pc:sldMk cId="621285466" sldId="285"/>
            <ac:picMk id="8" creationId="{1F857427-20AE-480E-91BC-A372809715BB}"/>
          </ac:picMkLst>
        </pc:picChg>
      </pc:sldChg>
      <pc:sldChg chg="modSp mod">
        <pc:chgData name="HIEN, Yelmali" userId="4c67b6af-d535-4cc3-92fd-8182937e2890" providerId="ADAL" clId="{5F9B513E-BBF7-4396-B5DB-7052FA539DBF}" dt="2022-04-19T08:45:28.313" v="56" actId="27636"/>
        <pc:sldMkLst>
          <pc:docMk/>
          <pc:sldMk cId="1163917247" sldId="301"/>
        </pc:sldMkLst>
        <pc:spChg chg="mod">
          <ac:chgData name="HIEN, Yelmali" userId="4c67b6af-d535-4cc3-92fd-8182937e2890" providerId="ADAL" clId="{5F9B513E-BBF7-4396-B5DB-7052FA539DBF}" dt="2022-04-19T08:45:25.429" v="54" actId="14100"/>
          <ac:spMkLst>
            <pc:docMk/>
            <pc:sldMk cId="1163917247" sldId="301"/>
            <ac:spMk id="2" creationId="{00000000-0000-0000-0000-000000000000}"/>
          </ac:spMkLst>
        </pc:spChg>
        <pc:spChg chg="mod">
          <ac:chgData name="HIEN, Yelmali" userId="4c67b6af-d535-4cc3-92fd-8182937e2890" providerId="ADAL" clId="{5F9B513E-BBF7-4396-B5DB-7052FA539DBF}" dt="2022-04-19T08:45:28.313" v="56" actId="27636"/>
          <ac:spMkLst>
            <pc:docMk/>
            <pc:sldMk cId="1163917247" sldId="301"/>
            <ac:spMk id="3" creationId="{00000000-0000-0000-0000-000000000000}"/>
          </ac:spMkLst>
        </pc:spChg>
      </pc:sldChg>
      <pc:sldChg chg="modSp mod">
        <pc:chgData name="HIEN, Yelmali" userId="4c67b6af-d535-4cc3-92fd-8182937e2890" providerId="ADAL" clId="{5F9B513E-BBF7-4396-B5DB-7052FA539DBF}" dt="2022-04-19T08:40:52.106" v="11" actId="14100"/>
        <pc:sldMkLst>
          <pc:docMk/>
          <pc:sldMk cId="3912738873" sldId="307"/>
        </pc:sldMkLst>
        <pc:spChg chg="mod">
          <ac:chgData name="HIEN, Yelmali" userId="4c67b6af-d535-4cc3-92fd-8182937e2890" providerId="ADAL" clId="{5F9B513E-BBF7-4396-B5DB-7052FA539DBF}" dt="2022-04-19T08:40:52.106" v="11" actId="14100"/>
          <ac:spMkLst>
            <pc:docMk/>
            <pc:sldMk cId="3912738873" sldId="307"/>
            <ac:spMk id="2" creationId="{00000000-0000-0000-0000-000000000000}"/>
          </ac:spMkLst>
        </pc:spChg>
      </pc:sldChg>
    </pc:docChg>
  </pc:docChgLst>
  <pc:docChgLst>
    <pc:chgData name="HIEN, Yelmali" userId="4c67b6af-d535-4cc3-92fd-8182937e2890" providerId="ADAL" clId="{C180C292-F19D-4176-8531-3FC1567CCD3C}"/>
    <pc:docChg chg="custSel modSld">
      <pc:chgData name="HIEN, Yelmali" userId="4c67b6af-d535-4cc3-92fd-8182937e2890" providerId="ADAL" clId="{C180C292-F19D-4176-8531-3FC1567CCD3C}" dt="2022-01-31T15:37:37.315" v="72" actId="13926"/>
      <pc:docMkLst>
        <pc:docMk/>
      </pc:docMkLst>
      <pc:sldChg chg="modSp mod">
        <pc:chgData name="HIEN, Yelmali" userId="4c67b6af-d535-4cc3-92fd-8182937e2890" providerId="ADAL" clId="{C180C292-F19D-4176-8531-3FC1567CCD3C}" dt="2022-01-31T15:37:37.315" v="72" actId="13926"/>
        <pc:sldMkLst>
          <pc:docMk/>
          <pc:sldMk cId="1191324189" sldId="271"/>
        </pc:sldMkLst>
        <pc:spChg chg="mod">
          <ac:chgData name="HIEN, Yelmali" userId="4c67b6af-d535-4cc3-92fd-8182937e2890" providerId="ADAL" clId="{C180C292-F19D-4176-8531-3FC1567CCD3C}" dt="2022-01-31T15:37:25.483" v="69" actId="27636"/>
          <ac:spMkLst>
            <pc:docMk/>
            <pc:sldMk cId="1191324189" sldId="271"/>
            <ac:spMk id="2" creationId="{00000000-0000-0000-0000-000000000000}"/>
          </ac:spMkLst>
        </pc:spChg>
        <pc:spChg chg="mod">
          <ac:chgData name="HIEN, Yelmali" userId="4c67b6af-d535-4cc3-92fd-8182937e2890" providerId="ADAL" clId="{C180C292-F19D-4176-8531-3FC1567CCD3C}" dt="2022-01-31T15:37:37.315" v="72" actId="13926"/>
          <ac:spMkLst>
            <pc:docMk/>
            <pc:sldMk cId="1191324189" sldId="271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Australie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A-CE47-BCC9-C43D733C3C2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Danemark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A-CE47-BCC9-C43D733C3C2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6A-CE47-BCC9-C43D733C3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45200"/>
        <c:axId val="162145592"/>
      </c:lineChart>
      <c:catAx>
        <c:axId val="16214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145592"/>
        <c:crosses val="autoZero"/>
        <c:auto val="1"/>
        <c:lblAlgn val="ctr"/>
        <c:lblOffset val="100"/>
        <c:noMultiLvlLbl val="0"/>
      </c:catAx>
      <c:valAx>
        <c:axId val="162145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1452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Angola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827</c:v>
                </c:pt>
                <c:pt idx="1">
                  <c:v>519</c:v>
                </c:pt>
                <c:pt idx="2">
                  <c:v>326</c:v>
                </c:pt>
                <c:pt idx="3">
                  <c:v>251</c:v>
                </c:pt>
                <c:pt idx="4">
                  <c:v>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A1-9F4B-B390-A35BFBA8307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Burkina Faso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516</c:v>
                </c:pt>
                <c:pt idx="1">
                  <c:v>437</c:v>
                </c:pt>
                <c:pt idx="2">
                  <c:v>385</c:v>
                </c:pt>
                <c:pt idx="3">
                  <c:v>343</c:v>
                </c:pt>
                <c:pt idx="4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A1-9F4B-B390-A35BFBA8307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Burundi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1010</c:v>
                </c:pt>
                <c:pt idx="1">
                  <c:v>814</c:v>
                </c:pt>
                <c:pt idx="2">
                  <c:v>665</c:v>
                </c:pt>
                <c:pt idx="3">
                  <c:v>568</c:v>
                </c:pt>
                <c:pt idx="4">
                  <c:v>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A1-9F4B-B390-A35BFBA8307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Cameroon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886</c:v>
                </c:pt>
                <c:pt idx="1">
                  <c:v>692</c:v>
                </c:pt>
                <c:pt idx="2">
                  <c:v>597</c:v>
                </c:pt>
                <c:pt idx="3">
                  <c:v>554</c:v>
                </c:pt>
                <c:pt idx="4">
                  <c:v>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A1-9F4B-B390-A35BFBA8307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RCA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Feuil1!$F$2:$F$6</c:f>
              <c:numCache>
                <c:formatCode>General</c:formatCode>
                <c:ptCount val="5"/>
                <c:pt idx="0">
                  <c:v>1280</c:v>
                </c:pt>
                <c:pt idx="1">
                  <c:v>1330</c:v>
                </c:pt>
                <c:pt idx="2">
                  <c:v>1240</c:v>
                </c:pt>
                <c:pt idx="3">
                  <c:v>1160</c:v>
                </c:pt>
                <c:pt idx="4">
                  <c:v>1140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A1-9F4B-B390-A35BFBA83079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RCI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Feuil1!$G$2:$G$6</c:f>
              <c:numCache>
                <c:formatCode>General</c:formatCode>
                <c:ptCount val="5"/>
                <c:pt idx="0">
                  <c:v>704</c:v>
                </c:pt>
                <c:pt idx="1">
                  <c:v>704</c:v>
                </c:pt>
                <c:pt idx="2">
                  <c:v>701</c:v>
                </c:pt>
                <c:pt idx="3">
                  <c:v>658</c:v>
                </c:pt>
                <c:pt idx="4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A1-9F4B-B390-A35BFBA83079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RDC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Feuil1!$H$2:$H$6</c:f>
              <c:numCache>
                <c:formatCode>General</c:formatCode>
                <c:ptCount val="5"/>
                <c:pt idx="0">
                  <c:v>760</c:v>
                </c:pt>
                <c:pt idx="1">
                  <c:v>627</c:v>
                </c:pt>
                <c:pt idx="2">
                  <c:v>542</c:v>
                </c:pt>
                <c:pt idx="3">
                  <c:v>490</c:v>
                </c:pt>
                <c:pt idx="4">
                  <c:v>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8A1-9F4B-B390-A35BFBA83079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Ethiopie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Feuil1!$I$2:$I$6</c:f>
              <c:numCache>
                <c:formatCode>General</c:formatCode>
                <c:ptCount val="5"/>
                <c:pt idx="0">
                  <c:v>1030</c:v>
                </c:pt>
                <c:pt idx="1">
                  <c:v>865</c:v>
                </c:pt>
                <c:pt idx="2">
                  <c:v>597</c:v>
                </c:pt>
                <c:pt idx="3">
                  <c:v>446</c:v>
                </c:pt>
                <c:pt idx="4">
                  <c:v>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8A1-9F4B-B390-A35BFBA83079}"/>
            </c:ext>
          </c:extLst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Gambie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Feuil1!$J$2:$J$6</c:f>
              <c:numCache>
                <c:formatCode>General</c:formatCode>
                <c:ptCount val="5"/>
                <c:pt idx="0">
                  <c:v>932</c:v>
                </c:pt>
                <c:pt idx="1">
                  <c:v>756</c:v>
                </c:pt>
                <c:pt idx="2">
                  <c:v>661</c:v>
                </c:pt>
                <c:pt idx="3">
                  <c:v>625</c:v>
                </c:pt>
                <c:pt idx="4">
                  <c:v>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8A1-9F4B-B390-A35BFBA83079}"/>
            </c:ext>
          </c:extLst>
        </c:ser>
        <c:ser>
          <c:idx val="9"/>
          <c:order val="9"/>
          <c:tx>
            <c:strRef>
              <c:f>Feuil1!$K$1</c:f>
              <c:strCache>
                <c:ptCount val="1"/>
                <c:pt idx="0">
                  <c:v>Kenya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Feuil1!$K$2:$K$6</c:f>
              <c:numCache>
                <c:formatCode>General</c:formatCode>
                <c:ptCount val="5"/>
                <c:pt idx="0">
                  <c:v>708</c:v>
                </c:pt>
                <c:pt idx="1">
                  <c:v>618</c:v>
                </c:pt>
                <c:pt idx="2">
                  <c:v>432</c:v>
                </c:pt>
                <c:pt idx="3">
                  <c:v>353</c:v>
                </c:pt>
                <c:pt idx="4">
                  <c:v>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A1-9F4B-B390-A35BFBA83079}"/>
            </c:ext>
          </c:extLst>
        </c:ser>
        <c:ser>
          <c:idx val="10"/>
          <c:order val="10"/>
          <c:tx>
            <c:strRef>
              <c:f>Feuil1!$L$1</c:f>
              <c:strCache>
                <c:ptCount val="1"/>
                <c:pt idx="0">
                  <c:v>Madagascar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Feuil1!$L$2:$L$6</c:f>
              <c:numCache>
                <c:formatCode>General</c:formatCode>
                <c:ptCount val="5"/>
                <c:pt idx="0">
                  <c:v>559</c:v>
                </c:pt>
                <c:pt idx="1">
                  <c:v>526</c:v>
                </c:pt>
                <c:pt idx="2">
                  <c:v>453</c:v>
                </c:pt>
                <c:pt idx="3">
                  <c:v>363</c:v>
                </c:pt>
                <c:pt idx="4">
                  <c:v>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8A1-9F4B-B390-A35BFBA83079}"/>
            </c:ext>
          </c:extLst>
        </c:ser>
        <c:ser>
          <c:idx val="11"/>
          <c:order val="11"/>
          <c:tx>
            <c:strRef>
              <c:f>Feuil1!$M$1</c:f>
              <c:strCache>
                <c:ptCount val="1"/>
                <c:pt idx="0">
                  <c:v>Mauritanie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Feuil1!$M$2:$M$6</c:f>
              <c:numCache>
                <c:formatCode>General</c:formatCode>
                <c:ptCount val="5"/>
                <c:pt idx="0">
                  <c:v>834</c:v>
                </c:pt>
                <c:pt idx="1">
                  <c:v>826</c:v>
                </c:pt>
                <c:pt idx="2">
                  <c:v>824</c:v>
                </c:pt>
                <c:pt idx="3">
                  <c:v>785</c:v>
                </c:pt>
                <c:pt idx="4">
                  <c:v>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A1-9F4B-B390-A35BFBA83079}"/>
            </c:ext>
          </c:extLst>
        </c:ser>
        <c:ser>
          <c:idx val="12"/>
          <c:order val="12"/>
          <c:tx>
            <c:strRef>
              <c:f>Feuil1!$N$1</c:f>
              <c:strCache>
                <c:ptCount val="1"/>
                <c:pt idx="0">
                  <c:v>Namibie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Feuil1!$N$2:$N$6</c:f>
              <c:numCache>
                <c:formatCode>General</c:formatCode>
                <c:ptCount val="5"/>
                <c:pt idx="0">
                  <c:v>348</c:v>
                </c:pt>
                <c:pt idx="1">
                  <c:v>346</c:v>
                </c:pt>
                <c:pt idx="2">
                  <c:v>266</c:v>
                </c:pt>
                <c:pt idx="3">
                  <c:v>217</c:v>
                </c:pt>
                <c:pt idx="4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A1-9F4B-B390-A35BFBA83079}"/>
            </c:ext>
          </c:extLst>
        </c:ser>
        <c:ser>
          <c:idx val="13"/>
          <c:order val="13"/>
          <c:tx>
            <c:strRef>
              <c:f>Feuil1!$O$1</c:f>
              <c:strCache>
                <c:ptCount val="1"/>
                <c:pt idx="0">
                  <c:v>Nigeria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Feuil1!$O$2:$O$6</c:f>
              <c:numCache>
                <c:formatCode>General</c:formatCode>
                <c:ptCount val="5"/>
                <c:pt idx="0">
                  <c:v>1200</c:v>
                </c:pt>
                <c:pt idx="1">
                  <c:v>1080</c:v>
                </c:pt>
                <c:pt idx="2">
                  <c:v>978</c:v>
                </c:pt>
                <c:pt idx="3">
                  <c:v>931</c:v>
                </c:pt>
                <c:pt idx="4">
                  <c:v>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8A1-9F4B-B390-A35BFBA83079}"/>
            </c:ext>
          </c:extLst>
        </c:ser>
        <c:ser>
          <c:idx val="14"/>
          <c:order val="14"/>
          <c:tx>
            <c:strRef>
              <c:f>Feuil1!$P$1</c:f>
              <c:strCache>
                <c:ptCount val="1"/>
                <c:pt idx="0">
                  <c:v>Ouganda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Feuil1!$P$2:$P$6</c:f>
              <c:numCache>
                <c:formatCode>General</c:formatCode>
                <c:ptCount val="5"/>
                <c:pt idx="0">
                  <c:v>578</c:v>
                </c:pt>
                <c:pt idx="1">
                  <c:v>491</c:v>
                </c:pt>
                <c:pt idx="2">
                  <c:v>430</c:v>
                </c:pt>
                <c:pt idx="3">
                  <c:v>387</c:v>
                </c:pt>
                <c:pt idx="4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8A1-9F4B-B390-A35BFBA83079}"/>
            </c:ext>
          </c:extLst>
        </c:ser>
        <c:ser>
          <c:idx val="15"/>
          <c:order val="15"/>
          <c:tx>
            <c:strRef>
              <c:f>Feuil1!$Q$1</c:f>
              <c:strCache>
                <c:ptCount val="1"/>
                <c:pt idx="0">
                  <c:v>Rwanda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Feuil1!$Q$2:$Q$6</c:f>
              <c:numCache>
                <c:formatCode>General</c:formatCode>
                <c:ptCount val="5"/>
                <c:pt idx="0">
                  <c:v>1160</c:v>
                </c:pt>
                <c:pt idx="1">
                  <c:v>643</c:v>
                </c:pt>
                <c:pt idx="2">
                  <c:v>373</c:v>
                </c:pt>
                <c:pt idx="3">
                  <c:v>275</c:v>
                </c:pt>
                <c:pt idx="4">
                  <c:v>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8A1-9F4B-B390-A35BFBA83079}"/>
            </c:ext>
          </c:extLst>
        </c:ser>
        <c:ser>
          <c:idx val="16"/>
          <c:order val="16"/>
          <c:tx>
            <c:strRef>
              <c:f>Feuil1!$R$1</c:f>
              <c:strCache>
                <c:ptCount val="1"/>
                <c:pt idx="0">
                  <c:v>Sierra Leone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Feuil1!$R$2:$R$6</c:f>
              <c:numCache>
                <c:formatCode>General</c:formatCode>
                <c:ptCount val="5"/>
                <c:pt idx="0">
                  <c:v>2480</c:v>
                </c:pt>
                <c:pt idx="1">
                  <c:v>1760</c:v>
                </c:pt>
                <c:pt idx="2">
                  <c:v>1360</c:v>
                </c:pt>
                <c:pt idx="3">
                  <c:v>1180</c:v>
                </c:pt>
                <c:pt idx="4">
                  <c:v>1120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8A1-9F4B-B390-A35BFBA83079}"/>
            </c:ext>
          </c:extLst>
        </c:ser>
        <c:ser>
          <c:idx val="17"/>
          <c:order val="17"/>
          <c:tx>
            <c:strRef>
              <c:f>Feuil1!$S$1</c:f>
              <c:strCache>
                <c:ptCount val="1"/>
                <c:pt idx="0">
                  <c:v>Somalie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Feuil1!$S$2:$S$6</c:f>
              <c:numCache>
                <c:formatCode>General</c:formatCode>
                <c:ptCount val="5"/>
                <c:pt idx="0">
                  <c:v>1210</c:v>
                </c:pt>
                <c:pt idx="1">
                  <c:v>1040</c:v>
                </c:pt>
                <c:pt idx="2">
                  <c:v>985</c:v>
                </c:pt>
                <c:pt idx="3">
                  <c:v>855</c:v>
                </c:pt>
                <c:pt idx="4">
                  <c:v>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8A1-9F4B-B390-A35BFBA83079}"/>
            </c:ext>
          </c:extLst>
        </c:ser>
        <c:ser>
          <c:idx val="18"/>
          <c:order val="18"/>
          <c:tx>
            <c:strRef>
              <c:f>Feuil1!$T$1</c:f>
              <c:strCache>
                <c:ptCount val="1"/>
                <c:pt idx="0">
                  <c:v>Sud-Soudan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Feuil1!$T$2:$T$6</c:f>
              <c:numCache>
                <c:formatCode>General</c:formatCode>
                <c:ptCount val="5"/>
                <c:pt idx="0">
                  <c:v>1730</c:v>
                </c:pt>
                <c:pt idx="1">
                  <c:v>1480</c:v>
                </c:pt>
                <c:pt idx="2">
                  <c:v>1100</c:v>
                </c:pt>
                <c:pt idx="3">
                  <c:v>1110</c:v>
                </c:pt>
                <c:pt idx="4">
                  <c:v>1150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8A1-9F4B-B390-A35BFBA83079}"/>
            </c:ext>
          </c:extLst>
        </c:ser>
        <c:ser>
          <c:idx val="19"/>
          <c:order val="19"/>
          <c:tx>
            <c:strRef>
              <c:f>Feuil1!$U$1</c:f>
              <c:strCache>
                <c:ptCount val="1"/>
                <c:pt idx="0">
                  <c:v>Tchad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Feuil1!$U$2:$U$6</c:f>
              <c:numCache>
                <c:formatCode>General</c:formatCode>
                <c:ptCount val="5"/>
                <c:pt idx="0">
                  <c:v>1420</c:v>
                </c:pt>
                <c:pt idx="1">
                  <c:v>1330</c:v>
                </c:pt>
                <c:pt idx="2">
                  <c:v>1240</c:v>
                </c:pt>
                <c:pt idx="3">
                  <c:v>1160</c:v>
                </c:pt>
                <c:pt idx="4">
                  <c:v>1140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8A1-9F4B-B390-A35BFBA83079}"/>
            </c:ext>
          </c:extLst>
        </c:ser>
        <c:ser>
          <c:idx val="20"/>
          <c:order val="20"/>
          <c:tx>
            <c:strRef>
              <c:f>Feuil1!$V$1</c:f>
              <c:strCache>
                <c:ptCount val="1"/>
                <c:pt idx="0">
                  <c:v>Togo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Feuil1!$V$2:$V$6</c:f>
              <c:numCache>
                <c:formatCode>General</c:formatCode>
                <c:ptCount val="5"/>
                <c:pt idx="0">
                  <c:v>489</c:v>
                </c:pt>
                <c:pt idx="1">
                  <c:v>492</c:v>
                </c:pt>
                <c:pt idx="2">
                  <c:v>440</c:v>
                </c:pt>
                <c:pt idx="3">
                  <c:v>398</c:v>
                </c:pt>
                <c:pt idx="4">
                  <c:v>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8A1-9F4B-B390-A35BFBA83079}"/>
            </c:ext>
          </c:extLst>
        </c:ser>
        <c:ser>
          <c:idx val="21"/>
          <c:order val="21"/>
          <c:tx>
            <c:strRef>
              <c:f>Feuil1!$W$1</c:f>
              <c:strCache>
                <c:ptCount val="1"/>
                <c:pt idx="0">
                  <c:v>Tanzanie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Feuil1!$W$2:$W$6</c:f>
              <c:numCache>
                <c:formatCode>General</c:formatCode>
                <c:ptCount val="5"/>
                <c:pt idx="0">
                  <c:v>854</c:v>
                </c:pt>
                <c:pt idx="1">
                  <c:v>721</c:v>
                </c:pt>
                <c:pt idx="2">
                  <c:v>644</c:v>
                </c:pt>
                <c:pt idx="3">
                  <c:v>556</c:v>
                </c:pt>
                <c:pt idx="4">
                  <c:v>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08A1-9F4B-B390-A35BFBA83079}"/>
            </c:ext>
          </c:extLst>
        </c:ser>
        <c:ser>
          <c:idx val="22"/>
          <c:order val="22"/>
          <c:tx>
            <c:strRef>
              <c:f>Feuil1!$X$1</c:f>
              <c:strCache>
                <c:ptCount val="1"/>
                <c:pt idx="0">
                  <c:v>Zimbabwe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Feuil1!$X$2:$X$6</c:f>
              <c:numCache>
                <c:formatCode>General</c:formatCode>
                <c:ptCount val="5"/>
                <c:pt idx="0">
                  <c:v>579</c:v>
                </c:pt>
                <c:pt idx="1">
                  <c:v>685</c:v>
                </c:pt>
                <c:pt idx="2">
                  <c:v>598</c:v>
                </c:pt>
                <c:pt idx="3">
                  <c:v>480</c:v>
                </c:pt>
                <c:pt idx="4">
                  <c:v>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8A1-9F4B-B390-A35BFBA83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46376"/>
        <c:axId val="162146768"/>
      </c:lineChart>
      <c:catAx>
        <c:axId val="1621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146768"/>
        <c:crosses val="autoZero"/>
        <c:auto val="1"/>
        <c:lblAlgn val="ctr"/>
        <c:lblOffset val="100"/>
        <c:noMultiLvlLbl val="0"/>
      </c:catAx>
      <c:valAx>
        <c:axId val="162146768"/>
        <c:scaling>
          <c:orientation val="minMax"/>
          <c:max val="2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1463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58385636578037E-2"/>
          <c:y val="1.7511854974263087E-2"/>
          <c:w val="0.93325659020883256"/>
          <c:h val="0.67000655890211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glow>
                <a:schemeClr val="accent1">
                  <a:alpha val="56000"/>
                </a:schemeClr>
              </a:glow>
              <a:outerShdw dir="5100000" sx="70000" sy="7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56000"/>
                  </a:schemeClr>
                </a:glow>
                <a:outerShdw dir="5100000" sx="70000" sy="7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CD9-451B-B5AB-F4DB5AF7AE6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glow>
                  <a:schemeClr val="accent1">
                    <a:alpha val="56000"/>
                  </a:schemeClr>
                </a:glow>
                <a:outerShdw dir="5100000" sx="70000" sy="7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CD9-451B-B5AB-F4DB5AF7AE6E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>
                  <a:schemeClr val="accent1">
                    <a:alpha val="56000"/>
                  </a:schemeClr>
                </a:glow>
                <a:outerShdw dir="5100000" sx="70000" sy="7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CD9-451B-B5AB-F4DB5AF7AE6E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>
                  <a:schemeClr val="accent1">
                    <a:alpha val="56000"/>
                  </a:schemeClr>
                </a:glow>
                <a:outerShdw dir="5100000" sx="70000" sy="7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CD9-451B-B5AB-F4DB5AF7AE6E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glow>
                  <a:schemeClr val="accent1">
                    <a:alpha val="56000"/>
                  </a:schemeClr>
                </a:glow>
                <a:outerShdw dir="5100000" sx="70000" sy="70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CD9-451B-B5AB-F4DB5AF7AE6E}"/>
              </c:ext>
            </c:extLst>
          </c:dPt>
          <c:dLbls>
            <c:dLbl>
              <c:idx val="3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88FB4F-61DE-47EE-8EA1-2DFA765D0706}" type="VALUE">
                      <a:rPr lang="en-US" sz="1400" b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rgbClr val="C00000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D9-451B-B5AB-F4DB5AF7AE6E}"/>
                </c:ext>
              </c:extLst>
            </c:dLbl>
            <c:dLbl>
              <c:idx val="1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24987A-FDAA-4344-B496-C3154A2CBA7C}" type="VALUE">
                      <a:rPr lang="en-US" sz="1600" b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D9-451B-B5AB-F4DB5AF7AE6E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140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D9-451B-B5AB-F4DB5AF7A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Sierra Leone</c:v>
                </c:pt>
                <c:pt idx="1">
                  <c:v>Nigeria</c:v>
                </c:pt>
                <c:pt idx="2">
                  <c:v>Mauritania</c:v>
                </c:pt>
                <c:pt idx="3">
                  <c:v>Guinée Bissau</c:v>
                </c:pt>
                <c:pt idx="4">
                  <c:v>Liberia</c:v>
                </c:pt>
                <c:pt idx="5">
                  <c:v>Côte d'Ivoire</c:v>
                </c:pt>
                <c:pt idx="6">
                  <c:v>Gambie</c:v>
                </c:pt>
                <c:pt idx="7">
                  <c:v>Guinée </c:v>
                </c:pt>
                <c:pt idx="8">
                  <c:v>Mali</c:v>
                </c:pt>
                <c:pt idx="9">
                  <c:v>Niger</c:v>
                </c:pt>
                <c:pt idx="10">
                  <c:v>Benin</c:v>
                </c:pt>
                <c:pt idx="11">
                  <c:v>Togo</c:v>
                </c:pt>
                <c:pt idx="12">
                  <c:v>Burkina Faso</c:v>
                </c:pt>
                <c:pt idx="13">
                  <c:v>Senegal</c:v>
                </c:pt>
                <c:pt idx="14">
                  <c:v>Ghana</c:v>
                </c:pt>
                <c:pt idx="15">
                  <c:v>Algèrie</c:v>
                </c:pt>
                <c:pt idx="16">
                  <c:v>Cap Vert</c:v>
                </c:pt>
                <c:pt idx="18">
                  <c:v>Afrique de l'Ouest</c:v>
                </c:pt>
                <c:pt idx="20">
                  <c:v>Afrique </c:v>
                </c:pt>
                <c:pt idx="22">
                  <c:v>Cible ODD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1120</c:v>
                </c:pt>
                <c:pt idx="1">
                  <c:v>917</c:v>
                </c:pt>
                <c:pt idx="2">
                  <c:v>766</c:v>
                </c:pt>
                <c:pt idx="3">
                  <c:v>667</c:v>
                </c:pt>
                <c:pt idx="4">
                  <c:v>661</c:v>
                </c:pt>
                <c:pt idx="5">
                  <c:v>617</c:v>
                </c:pt>
                <c:pt idx="6">
                  <c:v>597</c:v>
                </c:pt>
                <c:pt idx="7">
                  <c:v>576</c:v>
                </c:pt>
                <c:pt idx="8">
                  <c:v>562</c:v>
                </c:pt>
                <c:pt idx="9">
                  <c:v>509</c:v>
                </c:pt>
                <c:pt idx="10">
                  <c:v>397</c:v>
                </c:pt>
                <c:pt idx="11">
                  <c:v>396</c:v>
                </c:pt>
                <c:pt idx="12">
                  <c:v>320</c:v>
                </c:pt>
                <c:pt idx="13">
                  <c:v>315</c:v>
                </c:pt>
                <c:pt idx="14">
                  <c:v>308</c:v>
                </c:pt>
                <c:pt idx="15">
                  <c:v>112</c:v>
                </c:pt>
                <c:pt idx="16">
                  <c:v>58</c:v>
                </c:pt>
                <c:pt idx="18">
                  <c:v>523</c:v>
                </c:pt>
                <c:pt idx="20">
                  <c:v>437</c:v>
                </c:pt>
                <c:pt idx="22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D9-451B-B5AB-F4DB5AF7A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78"/>
        <c:axId val="162148728"/>
        <c:axId val="162147160"/>
      </c:barChart>
      <c:catAx>
        <c:axId val="162148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147160"/>
        <c:crosses val="autoZero"/>
        <c:auto val="1"/>
        <c:lblAlgn val="ctr"/>
        <c:lblOffset val="100"/>
        <c:noMultiLvlLbl val="0"/>
      </c:catAx>
      <c:valAx>
        <c:axId val="162147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14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u="sng" dirty="0"/>
              <a:t>Causes des </a:t>
            </a:r>
            <a:r>
              <a:rPr lang="en-US" sz="2400" u="sng" dirty="0" err="1"/>
              <a:t>décès</a:t>
            </a:r>
            <a:r>
              <a:rPr lang="en-US" sz="2400" u="sng" dirty="0"/>
              <a:t> </a:t>
            </a:r>
            <a:r>
              <a:rPr lang="en-US" sz="2400" u="sng" dirty="0" err="1"/>
              <a:t>maternels</a:t>
            </a:r>
            <a:r>
              <a:rPr lang="en-US" sz="2400" u="sng" dirty="0"/>
              <a:t> </a:t>
            </a:r>
            <a:r>
              <a:rPr lang="en-US" sz="2400" u="sng" dirty="0" err="1"/>
              <a:t>en</a:t>
            </a:r>
            <a:r>
              <a:rPr lang="en-US" sz="2400" u="sng" dirty="0"/>
              <a:t> ASS </a:t>
            </a:r>
            <a:r>
              <a:rPr lang="en-US" sz="2400" u="none" dirty="0"/>
              <a:t>(2017, </a:t>
            </a:r>
            <a:r>
              <a:rPr lang="en-GB" sz="2400" b="1" i="0" u="none" strike="noStrike" baseline="0" dirty="0"/>
              <a:t>UN)</a:t>
            </a:r>
            <a:endParaRPr lang="en-US" sz="2400" u="none" dirty="0"/>
          </a:p>
        </c:rich>
      </c:tx>
      <c:layout>
        <c:manualLayout>
          <c:xMode val="edge"/>
          <c:yMode val="edge"/>
          <c:x val="0.1143875370400077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58061345554908"/>
          <c:y val="8.5534633858932022E-2"/>
          <c:w val="0.38249958027393965"/>
          <c:h val="0.873827940928329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73D-472D-85A1-F32BB605FDA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73D-472D-85A1-F32BB605FDA9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173D-472D-85A1-F32BB605FDA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173D-472D-85A1-F32BB605FDA9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173D-472D-85A1-F32BB605FDA9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173D-472D-85A1-F32BB605FD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Abortion</c:v>
                </c:pt>
                <c:pt idx="1">
                  <c:v>Embolism</c:v>
                </c:pt>
                <c:pt idx="2">
                  <c:v>Haemorrhage</c:v>
                </c:pt>
                <c:pt idx="3">
                  <c:v>Hypertension</c:v>
                </c:pt>
                <c:pt idx="4">
                  <c:v>Sepsis</c:v>
                </c:pt>
                <c:pt idx="5">
                  <c:v>Other direct causes</c:v>
                </c:pt>
                <c:pt idx="6">
                  <c:v>Indirect causes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9.6</c:v>
                </c:pt>
                <c:pt idx="1">
                  <c:v>2.1</c:v>
                </c:pt>
                <c:pt idx="2">
                  <c:v>24.5</c:v>
                </c:pt>
                <c:pt idx="3">
                  <c:v>16</c:v>
                </c:pt>
                <c:pt idx="4">
                  <c:v>10.3</c:v>
                </c:pt>
                <c:pt idx="5">
                  <c:v>9</c:v>
                </c:pt>
                <c:pt idx="6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D-472D-85A1-F32BB605FD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295746876178101"/>
          <c:y val="0.21317387966492998"/>
          <c:w val="0.31762617880460892"/>
          <c:h val="0.61911063981652792"/>
        </c:manualLayout>
      </c:layout>
      <c:overlay val="0"/>
      <c:txPr>
        <a:bodyPr/>
        <a:lstStyle/>
        <a:p>
          <a:pPr>
            <a:defRPr sz="2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0144927536231"/>
          <c:y val="0"/>
          <c:w val="0.5430254098672449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5C00-45B3-8B1E-A159004A935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C00-45B3-8B1E-A159004A935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5C00-45B3-8B1E-A159004A935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5C00-45B3-8B1E-A159004A9353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5C00-45B3-8B1E-A159004A9353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5C00-45B3-8B1E-A159004A9353}"/>
              </c:ext>
            </c:extLst>
          </c:dPt>
          <c:dLbls>
            <c:dLbl>
              <c:idx val="0"/>
              <c:layout>
                <c:manualLayout>
                  <c:x val="-6.6898512685914263E-2"/>
                  <c:y val="6.20211530338484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Avortement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00-45B3-8B1E-A159004A9353}"/>
                </c:ext>
              </c:extLst>
            </c:dLbl>
            <c:dLbl>
              <c:idx val="1"/>
              <c:layout>
                <c:manualLayout>
                  <c:x val="-2.2788523717144054E-3"/>
                  <c:y val="3.13140463921671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Embolie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C00-45B3-8B1E-A159004A9353}"/>
                </c:ext>
              </c:extLst>
            </c:dLbl>
            <c:dLbl>
              <c:idx val="2"/>
              <c:layout>
                <c:manualLayout>
                  <c:x val="-0.16093879569401651"/>
                  <c:y val="6.659790620724016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Hémorragie</a:t>
                    </a:r>
                    <a:r>
                      <a:rPr lang="en-US" baseline="0"/>
                      <a:t>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00-45B3-8B1E-A159004A9353}"/>
                </c:ext>
              </c:extLst>
            </c:dLbl>
            <c:dLbl>
              <c:idx val="3"/>
              <c:layout>
                <c:manualLayout>
                  <c:x val="-8.5510024283111399E-2"/>
                  <c:y val="-0.138343654296678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Complications</a:t>
                    </a:r>
                  </a:p>
                  <a:p>
                    <a:r>
                      <a:rPr lang="en-US" dirty="0"/>
                      <a:t> </a:t>
                    </a:r>
                    <a:r>
                      <a:rPr lang="en-US" dirty="0" err="1"/>
                      <a:t>d’HTA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00-45B3-8B1E-A159004A9353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Sepsis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00-45B3-8B1E-A159004A9353}"/>
                </c:ext>
              </c:extLst>
            </c:dLbl>
            <c:dLbl>
              <c:idx val="5"/>
              <c:layout>
                <c:manualLayout>
                  <c:x val="0.10107478413024459"/>
                  <c:y val="-0.1269492280305507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Autres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causes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C00-45B3-8B1E-A159004A9353}"/>
                </c:ext>
              </c:extLst>
            </c:dLbl>
            <c:dLbl>
              <c:idx val="6"/>
              <c:layout>
                <c:manualLayout>
                  <c:x val="0.13022005401498726"/>
                  <c:y val="0.2188025844004763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Causes </a:t>
                    </a:r>
                  </a:p>
                  <a:p>
                    <a:r>
                      <a:rPr lang="en-US"/>
                      <a:t>indirectes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C00-45B3-8B1E-A159004A9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Abortion</c:v>
                </c:pt>
                <c:pt idx="1">
                  <c:v>Embolism</c:v>
                </c:pt>
                <c:pt idx="2">
                  <c:v>Haemorrhage</c:v>
                </c:pt>
                <c:pt idx="3">
                  <c:v>Hypertension</c:v>
                </c:pt>
                <c:pt idx="4">
                  <c:v>Sepsis</c:v>
                </c:pt>
                <c:pt idx="5">
                  <c:v>Other direct causes</c:v>
                </c:pt>
                <c:pt idx="6">
                  <c:v>Indirect causes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9.6</c:v>
                </c:pt>
                <c:pt idx="1">
                  <c:v>2.1</c:v>
                </c:pt>
                <c:pt idx="2">
                  <c:v>24.5</c:v>
                </c:pt>
                <c:pt idx="3">
                  <c:v>16</c:v>
                </c:pt>
                <c:pt idx="4">
                  <c:v>10.3</c:v>
                </c:pt>
                <c:pt idx="5">
                  <c:v>9</c:v>
                </c:pt>
                <c:pt idx="6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00-45B3-8B1E-A159004A93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0.21624</cdr:x>
      <cdr:y>0.07535</cdr:y>
    </cdr:from>
    <cdr:to>
      <cdr:x>0.49012</cdr:x>
      <cdr:y>0.13591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0462E65D-6BE1-5841-8786-ADC7C6529DFA}"/>
            </a:ext>
          </a:extLst>
        </cdr:cNvPr>
        <cdr:cNvSpPr txBox="1"/>
      </cdr:nvSpPr>
      <cdr:spPr>
        <a:xfrm xmlns:a="http://schemas.openxmlformats.org/drawingml/2006/main">
          <a:off x="1120444" y="351129"/>
          <a:ext cx="1419149" cy="282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 b="1" dirty="0"/>
            <a:t>Sierra Leone</a:t>
          </a:r>
        </a:p>
      </cdr:txBody>
    </cdr:sp>
  </cdr:relSizeAnchor>
  <cdr:relSizeAnchor xmlns:cdr="http://schemas.openxmlformats.org/drawingml/2006/chartDrawing">
    <cdr:from>
      <cdr:x>0.16545</cdr:x>
      <cdr:y>0.37197</cdr:y>
    </cdr:from>
    <cdr:to>
      <cdr:x>0.31941</cdr:x>
      <cdr:y>0.42063</cdr:y>
    </cdr:to>
    <cdr:sp macro="" textlink="">
      <cdr:nvSpPr>
        <cdr:cNvPr id="3" name="ZoneTexte 1">
          <a:extLst xmlns:a="http://schemas.openxmlformats.org/drawingml/2006/main">
            <a:ext uri="{FF2B5EF4-FFF2-40B4-BE49-F238E27FC236}">
              <a16:creationId xmlns:a16="http://schemas.microsoft.com/office/drawing/2014/main" id="{774AD364-8F63-674B-B4AF-6872C9DEE38D}"/>
            </a:ext>
          </a:extLst>
        </cdr:cNvPr>
        <cdr:cNvSpPr txBox="1"/>
      </cdr:nvSpPr>
      <cdr:spPr>
        <a:xfrm xmlns:a="http://schemas.openxmlformats.org/drawingml/2006/main">
          <a:off x="857303" y="1733294"/>
          <a:ext cx="797762" cy="226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Tchad</a:t>
          </a:r>
        </a:p>
      </cdr:txBody>
    </cdr:sp>
  </cdr:relSizeAnchor>
  <cdr:relSizeAnchor xmlns:cdr="http://schemas.openxmlformats.org/drawingml/2006/chartDrawing">
    <cdr:from>
      <cdr:x>0.16686</cdr:x>
      <cdr:y>0.21812</cdr:y>
    </cdr:from>
    <cdr:to>
      <cdr:x>0.3631</cdr:x>
      <cdr:y>0.32339</cdr:y>
    </cdr:to>
    <cdr:sp macro="" textlink="">
      <cdr:nvSpPr>
        <cdr:cNvPr id="4" name="ZoneTexte 1">
          <a:extLst xmlns:a="http://schemas.openxmlformats.org/drawingml/2006/main">
            <a:ext uri="{FF2B5EF4-FFF2-40B4-BE49-F238E27FC236}">
              <a16:creationId xmlns:a16="http://schemas.microsoft.com/office/drawing/2014/main" id="{774AD364-8F63-674B-B4AF-6872C9DEE38D}"/>
            </a:ext>
          </a:extLst>
        </cdr:cNvPr>
        <cdr:cNvSpPr txBox="1"/>
      </cdr:nvSpPr>
      <cdr:spPr>
        <a:xfrm xmlns:a="http://schemas.openxmlformats.org/drawingml/2006/main">
          <a:off x="864616" y="1016405"/>
          <a:ext cx="1016813" cy="490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Sud-Soudan</a:t>
          </a:r>
        </a:p>
      </cdr:txBody>
    </cdr:sp>
  </cdr:relSizeAnchor>
  <cdr:relSizeAnchor xmlns:cdr="http://schemas.openxmlformats.org/drawingml/2006/chartDrawing">
    <cdr:from>
      <cdr:x>0.74561</cdr:x>
      <cdr:y>0.85226</cdr:y>
    </cdr:from>
    <cdr:to>
      <cdr:x>0.94184</cdr:x>
      <cdr:y>0.90092</cdr:y>
    </cdr:to>
    <cdr:sp macro="" textlink="">
      <cdr:nvSpPr>
        <cdr:cNvPr id="5" name="ZoneTexte 1">
          <a:extLst xmlns:a="http://schemas.openxmlformats.org/drawingml/2006/main">
            <a:ext uri="{FF2B5EF4-FFF2-40B4-BE49-F238E27FC236}">
              <a16:creationId xmlns:a16="http://schemas.microsoft.com/office/drawing/2014/main" id="{81E6578E-5BF0-6E4D-905C-1F24743684A6}"/>
            </a:ext>
          </a:extLst>
        </cdr:cNvPr>
        <cdr:cNvSpPr txBox="1"/>
      </cdr:nvSpPr>
      <cdr:spPr>
        <a:xfrm xmlns:a="http://schemas.openxmlformats.org/drawingml/2006/main">
          <a:off x="3863442" y="3971340"/>
          <a:ext cx="1016813" cy="226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 b="1" dirty="0"/>
            <a:t>Namibie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0.64408</cdr:x>
      <cdr:y>0.1827</cdr:y>
    </cdr:from>
    <cdr:to>
      <cdr:x>1</cdr:x>
      <cdr:y>0.71315</cdr:y>
    </cdr:to>
    <cdr:sp macro="" textlink="">
      <cdr:nvSpPr>
        <cdr:cNvPr id="2" name="Text Box 21">
          <a:extLst xmlns:a="http://schemas.openxmlformats.org/drawingml/2006/main">
            <a:ext uri="{FF2B5EF4-FFF2-40B4-BE49-F238E27FC236}">
              <a16:creationId xmlns:a16="http://schemas.microsoft.com/office/drawing/2014/main" id="{961D7C6E-5725-4473-B6AC-AF769F51822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7691" y="958495"/>
          <a:ext cx="4170870" cy="278294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90000"/>
            </a:lnSpc>
            <a:spcBef>
              <a:spcPct val="50000"/>
            </a:spcBef>
            <a:spcAft>
              <a:spcPts val="0"/>
            </a:spcAft>
            <a:buClr>
              <a:srgbClr val="1E7FB8"/>
            </a:buClr>
            <a:buSzTx/>
            <a:tabLst/>
            <a:defRPr/>
          </a:pPr>
          <a:r>
            <a:rPr lang="fr-FR" sz="2000" b="1" noProof="0" dirty="0">
              <a:solidFill>
                <a:schemeClr val="bg1"/>
              </a:solidFill>
            </a:rPr>
            <a:t>GATPA</a:t>
          </a: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90000"/>
            </a:lnSpc>
            <a:spcBef>
              <a:spcPct val="50000"/>
            </a:spcBef>
            <a:spcAft>
              <a:spcPts val="0"/>
            </a:spcAft>
            <a:buClr>
              <a:srgbClr val="1E7FB8"/>
            </a:buClr>
            <a:buSzTx/>
            <a:tabLst/>
            <a:defRPr/>
          </a:pPr>
          <a:r>
            <a:rPr lang="fr-FR" sz="2000" b="1" noProof="0" dirty="0" err="1">
              <a:solidFill>
                <a:schemeClr val="bg1"/>
              </a:solidFill>
            </a:rPr>
            <a:t>Utérotoniques</a:t>
          </a:r>
          <a:r>
            <a:rPr lang="fr-FR" sz="2000" b="1" noProof="0" dirty="0">
              <a:solidFill>
                <a:schemeClr val="bg1"/>
              </a:solidFill>
            </a:rPr>
            <a:t> : </a:t>
          </a:r>
          <a:r>
            <a:rPr lang="fr-FR" sz="2000" b="1" noProof="0" dirty="0" err="1">
              <a:solidFill>
                <a:schemeClr val="bg1"/>
              </a:solidFill>
            </a:rPr>
            <a:t>oxytocine</a:t>
          </a:r>
          <a:r>
            <a:rPr lang="fr-FR" sz="2000" b="1" noProof="0" dirty="0">
              <a:solidFill>
                <a:schemeClr val="bg1"/>
              </a:solidFill>
            </a:rPr>
            <a:t> et      </a:t>
          </a:r>
          <a:r>
            <a:rPr lang="fr-FR" sz="2000" b="1" noProof="0" dirty="0" err="1">
              <a:solidFill>
                <a:schemeClr val="bg1"/>
              </a:solidFill>
            </a:rPr>
            <a:t>misoprostol</a:t>
          </a:r>
          <a:r>
            <a:rPr lang="fr-FR" sz="2000" b="1" noProof="0" dirty="0">
              <a:solidFill>
                <a:schemeClr val="bg1"/>
              </a:solidFill>
            </a:rPr>
            <a:t> acide </a:t>
          </a:r>
          <a:r>
            <a:rPr lang="fr-FR" sz="2000" b="1" noProof="0" dirty="0" err="1">
              <a:solidFill>
                <a:schemeClr val="bg1"/>
              </a:solidFill>
            </a:rPr>
            <a:t>tranexamique</a:t>
          </a:r>
          <a:r>
            <a:rPr lang="fr-FR" sz="2000" b="1" noProof="0" dirty="0">
              <a:solidFill>
                <a:schemeClr val="bg1"/>
              </a:solidFill>
            </a:rPr>
            <a:t>  </a:t>
          </a:r>
          <a:r>
            <a:rPr lang="fr-FR" sz="2000" b="1" noProof="0" dirty="0" err="1">
              <a:solidFill>
                <a:schemeClr val="bg1"/>
              </a:solidFill>
            </a:rPr>
            <a:t>carbetocine</a:t>
          </a:r>
          <a:endParaRPr lang="fr-FR" sz="2000" b="1" noProof="0" dirty="0">
            <a:solidFill>
              <a:schemeClr val="bg1"/>
            </a:solidFill>
          </a:endParaRP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90000"/>
            </a:lnSpc>
            <a:spcBef>
              <a:spcPct val="50000"/>
            </a:spcBef>
            <a:spcAft>
              <a:spcPts val="0"/>
            </a:spcAft>
            <a:buClr>
              <a:srgbClr val="1E7FB8"/>
            </a:buClr>
            <a:buSzTx/>
            <a:tabLst/>
            <a:defRPr/>
          </a:pPr>
          <a:r>
            <a:rPr lang="fr-FR" sz="2000" b="1" noProof="0" dirty="0">
              <a:solidFill>
                <a:schemeClr val="bg1"/>
              </a:solidFill>
            </a:rPr>
            <a:t>Transfusion sanguine </a:t>
          </a: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90000"/>
            </a:lnSpc>
            <a:spcBef>
              <a:spcPct val="50000"/>
            </a:spcBef>
            <a:spcAft>
              <a:spcPts val="0"/>
            </a:spcAft>
            <a:buClr>
              <a:srgbClr val="1E7FB8"/>
            </a:buClr>
            <a:buSzTx/>
            <a:tabLst/>
            <a:defRPr/>
          </a:pPr>
          <a:r>
            <a:rPr lang="fr-FR" sz="2000" b="1" dirty="0">
              <a:solidFill>
                <a:schemeClr val="bg1"/>
              </a:solidFill>
            </a:rPr>
            <a:t>Surveillance accrue pendant les 6 premières heures après accouchement</a:t>
          </a:r>
          <a:endParaRPr lang="en-US" sz="2000" b="1" noProof="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6131-DADC-4EBD-95D4-674F8BBF27BC}" type="datetimeFigureOut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1D819-9B70-46E2-B973-4D143954F5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41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67B565-F205-463A-9E33-6FE2693F86E8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8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D893F2-A4A3-45CB-B7AE-51292187748C}" type="slidenum">
              <a:rPr lang="fr-FR" altLang="fr-FR" smtClean="0">
                <a:latin typeface="Calibri" panose="020F0502020204030204" pitchFamily="34" charset="0"/>
              </a:rPr>
              <a:pPr/>
              <a:t>20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7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ED4792-CD1B-47A7-B662-86194BD75085}" type="slidenum">
              <a:rPr lang="fr-FR" altLang="fr-FR" smtClean="0">
                <a:latin typeface="Calibri" panose="020F0502020204030204" pitchFamily="34" charset="0"/>
              </a:rPr>
              <a:pPr/>
              <a:t>21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867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5118A3-41E1-4BB5-87A2-F6C1F2863577}" type="slidenum">
              <a:rPr lang="fr-FR" altLang="fr-FR" smtClean="0">
                <a:latin typeface="Calibri" panose="020F0502020204030204" pitchFamily="34" charset="0"/>
              </a:rPr>
              <a:pPr/>
              <a:t>23</a:t>
            </a:fld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774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56AAFB-4470-4969-950C-9C4B98A9FD89}" type="slidenum">
              <a:rPr lang="fr-FR" altLang="fr-FR" smtClean="0">
                <a:latin typeface="Calibri" panose="020F0502020204030204" pitchFamily="34" charset="0"/>
              </a:rPr>
              <a:pPr/>
              <a:t>27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8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3834E4-F25E-4B9F-98A7-3A39CE935599}" type="slidenum">
              <a:rPr lang="fr-FR" altLang="fr-FR" smtClean="0">
                <a:latin typeface="Calibri" panose="020F0502020204030204" pitchFamily="34" charset="0"/>
              </a:rPr>
              <a:pPr/>
              <a:t>29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0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54ED-DF13-405D-B1B9-BB0672398920}" type="datetime1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294-1A80-4E05-8491-E27A81688612}" type="datetime1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5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2F28-3A9F-4D0D-9021-CB3CEF52D457}" type="datetime1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8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0C0C2-FABA-8246-B025-4947504A2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3D8D87-2B9D-3045-9F15-CF19C2845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9B82C8-FB94-C34D-87F0-5CB69380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6C3C9-0B0E-45D6-A096-0F8157B24B4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91080-511A-7843-874A-DAA34F53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8CAE1-3549-344E-B1EF-9BF4CF47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56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032171-2A48-5E40-8B8F-058E7ADB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1E3F7-4784-B64F-9626-6566A487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52A6F7-8F48-BD48-94D2-FBF5660B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C9700-2D7E-4741-AD64-8072339C596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F1BCF-4430-F34B-9C27-92CB813D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91232" y="6356350"/>
            <a:ext cx="4226012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E12A5-3FB3-AB40-8078-2463E82F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5E52DC-3B75-E344-AC56-34982C53596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4" y="8654715"/>
            <a:ext cx="435053" cy="4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059B1E-84F2-C649-8CF4-19D32924977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17" y="6311900"/>
            <a:ext cx="368351" cy="427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16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E386D-C65C-0449-86D9-1BCFD7A0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422F0E-C9D0-3147-9114-448F33191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EBD39A-D0B0-5544-8335-D9DA5C13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C6D25-AF78-4B95-AF48-B45692C5135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0245B-AEE9-C84C-8142-8D457894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C22AC-4AEC-9D45-920F-D3CF9160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65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6EC77-291A-7E48-B8FB-21B6761C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40C16D-7F93-3546-AD16-089E8FEFB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5A946-8B6A-0343-958D-6BABA12DB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CD8A0B-8B72-394C-B69B-FEE6D97C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B6BAA-891C-41BC-9B77-752519358F7A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C92F86-A89A-274E-9D27-8FCB5ED0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4ACAC7-642D-F940-80A0-A15A21A2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3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1D267-33F9-FD45-9A2F-8D58C36F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29006-864F-C047-B6B9-DAE3BC93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5C1BE0-83D3-5543-9F53-1E436C061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8521E9-1C4E-8F41-B92D-7DDE6A5E1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BED5B5-5702-5C43-8EBB-166EBE2B0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0A4C97-8D3C-2242-8B14-31F6AF7A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5C21C-C5F2-47C0-AB7E-02F514A907B5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CE7D8A-AD89-BF44-9182-E60D1882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D2EC9D-5A3F-424F-A903-ADC73BAE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77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C87E6-2590-F144-B4EA-D1AAB069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3368D0-3A57-C74B-A5D9-68CFA33B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BF985-700D-47FE-9229-B6CF2FEAE55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0983EC-D6E2-9A4A-B1BE-05746771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0E683-FCFF-8E43-983D-DB81E280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759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3E824F-FBCB-2643-8F59-904A4DD5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CD8E1-4FF8-469F-A803-F05AE4F6240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F75892-9103-0940-8B1F-C5AD4206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EAF3E-E740-F14A-8F3B-5223929A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9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CE61DE-1BF7-1144-8F23-E62BE18C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E4D760-9AFB-9C45-A025-E004E4ECE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E213B2-0BA0-3F42-A089-D2A828AA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FE0D70-320C-2C48-99B5-581E2904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8E52C-14D7-4C28-A882-D4C850027B26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4CDCEF-2059-1D46-86F9-893F7086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6341B1-A63D-2241-BA28-ABEA5038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0B97-741B-4D15-BCCC-A47A427D3AA5}" type="datetime1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03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2694D-1F37-0E4A-999B-7CCA67A3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1753D1-CFBF-2F4E-A1AC-EFF0011AE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501084-7CC5-1D44-BBC4-63B7EE514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FE94C3-ABE1-F64B-879F-9FCEE476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E412A-ED4A-40B8-8D9C-4C5FD04F728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14F554-D83D-E047-899D-8D54AF05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5D714B-617F-374F-8322-8252B377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177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9BCD8-81E6-574B-A4FD-EDEC36B9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020556-809B-5248-BFCB-7AEA3E0AC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0008A-66B3-8A48-904F-7CF12C48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0C0C5-91FC-4D8F-938B-56301892A2B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001CCD-A305-AE40-B877-5531F4C2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D62F3-4CE6-E344-9689-F0FFC1E8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5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E184C1-30E6-CC49-ABEB-708EF0A65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8FA273-EBAE-634D-BAF2-69AF7A36F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044AE7-DE42-E443-98CC-1C0113FF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C945-9D67-4A25-A580-AC0D34731701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FA7DA-761B-3442-A530-529FF026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394E5-11DC-8843-A585-6EC985A5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4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4554-CF65-4138-B1F3-EC249CA9478D}" type="datetime1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67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989D-BF63-4F9A-99C0-099FCBF4BE16}" type="datetime1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5B7A-4DF5-4E72-AA7F-608F64FA84A6}" type="datetime1">
              <a:rPr lang="fr-FR" smtClean="0"/>
              <a:t>02/06/2022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D44-3964-41DB-88A2-74C07D2A615E}" type="datetime1">
              <a:rPr lang="fr-FR" smtClean="0"/>
              <a:t>02/06/2022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5301C-6336-4C75-BC9B-F3988525F079}" type="datetime1">
              <a:rPr lang="fr-FR" smtClean="0"/>
              <a:t>02/06/2022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602F-669F-4CF5-AD88-FC86860C28A4}" type="datetime1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0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E037-57AE-43A9-A1F9-008DEC8978CF}" type="datetime1">
              <a:rPr lang="fr-FR" smtClean="0"/>
              <a:t>02/06/2022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75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BFC3-7E02-43C2-A95D-0EC4E6B9B376}" type="datetime1">
              <a:rPr lang="fr-FR" smtClean="0"/>
              <a:t>02/06/2022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Critique des méthodes de mesure de la mortalité maternelle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CD9E-3DE0-4B64-B62F-2C3A1E841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3ECF9F-4CB2-3E45-8336-14A90EAE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DB6762-F54F-274B-A436-74FD8981A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415E3F-808C-6C47-8513-82681F996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EFF6B-EBC5-470F-A4F1-864247FA476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02/06/2022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4739DD-2F91-2A40-97DB-67DFB74C4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Critique des méthodes de mesure de la mortalité maternelle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A8EF5C-13FF-0C4C-957E-97B477F10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9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4216" y="661484"/>
            <a:ext cx="9953896" cy="2387600"/>
          </a:xfrm>
        </p:spPr>
        <p:txBody>
          <a:bodyPr>
            <a:normAutofit/>
          </a:bodyPr>
          <a:lstStyle/>
          <a:p>
            <a:r>
              <a:rPr lang="fr-FR" b="1" dirty="0" smtClean="0"/>
              <a:t>Mortalité </a:t>
            </a:r>
            <a:r>
              <a:rPr lang="fr-FR" b="1" dirty="0"/>
              <a:t>maternelle en Afrique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391887" y="3479212"/>
            <a:ext cx="12906103" cy="1655762"/>
          </a:xfrm>
        </p:spPr>
        <p:txBody>
          <a:bodyPr>
            <a:normAutofit/>
          </a:bodyPr>
          <a:lstStyle/>
          <a:p>
            <a:r>
              <a:rPr lang="fr-FR" dirty="0" smtClean="0"/>
              <a:t>Dr </a:t>
            </a:r>
            <a:r>
              <a:rPr lang="fr-FR" dirty="0" err="1" smtClean="0"/>
              <a:t>Zamané</a:t>
            </a:r>
            <a:r>
              <a:rPr lang="fr-FR" dirty="0" smtClean="0"/>
              <a:t> Hyacinthe, Maitre de conférences agrégé de </a:t>
            </a:r>
            <a:r>
              <a:rPr lang="fr-FR" dirty="0"/>
              <a:t>Gynécologie Obstétrique</a:t>
            </a:r>
          </a:p>
          <a:p>
            <a:r>
              <a:rPr lang="fr-FR" dirty="0"/>
              <a:t>Université Joseph Ki </a:t>
            </a:r>
            <a:r>
              <a:rPr lang="fr-FR" dirty="0" err="1"/>
              <a:t>Zerbo</a:t>
            </a:r>
            <a:r>
              <a:rPr lang="fr-FR" dirty="0"/>
              <a:t>, CHU </a:t>
            </a:r>
            <a:r>
              <a:rPr lang="fr-FR" dirty="0" err="1"/>
              <a:t>Yalgado</a:t>
            </a:r>
            <a:r>
              <a:rPr lang="fr-FR" dirty="0"/>
              <a:t> Ouédraogo, Ouagadougou, Burkina Faso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</a:t>
            </a:fld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0822EA5-F21E-7640-AA97-CB3C2702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3" y="4339469"/>
            <a:ext cx="1925735" cy="238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737" y="292857"/>
            <a:ext cx="1348798" cy="13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0"/>
            <a:ext cx="11785600" cy="984704"/>
          </a:xfrm>
        </p:spPr>
        <p:txBody>
          <a:bodyPr/>
          <a:lstStyle/>
          <a:p>
            <a:r>
              <a:rPr lang="fr-FR" b="1" dirty="0">
                <a:latin typeface="+mn-lt"/>
              </a:rPr>
              <a:t>Ampleur et tendances de la mortalité maternelle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35508192-4566-4C07-A870-D7C42304A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430367"/>
              </p:ext>
            </p:extLst>
          </p:nvPr>
        </p:nvGraphicFramePr>
        <p:xfrm>
          <a:off x="838200" y="17522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B6C8961-E160-4649-AFCD-495DE17218E5}"/>
              </a:ext>
            </a:extLst>
          </p:cNvPr>
          <p:cNvSpPr txBox="1">
            <a:spLocks/>
          </p:cNvSpPr>
          <p:nvPr/>
        </p:nvSpPr>
        <p:spPr>
          <a:xfrm>
            <a:off x="545306" y="869660"/>
            <a:ext cx="11101388" cy="1062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32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RMM dans les pays d’Afrique de l’Ouest comparativement à la moyenne dans cette région et à la cible ODD de 2030</a:t>
            </a:r>
            <a:br>
              <a:rPr lang="fr-FR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endParaRPr lang="en-US" sz="2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E51654-9C3E-4E8A-8E2E-99E757FACC47}"/>
              </a:ext>
            </a:extLst>
          </p:cNvPr>
          <p:cNvSpPr txBox="1"/>
          <p:nvPr/>
        </p:nvSpPr>
        <p:spPr>
          <a:xfrm>
            <a:off x="1350627" y="6356350"/>
            <a:ext cx="926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</a:t>
            </a:r>
            <a:r>
              <a:rPr lang="fr-FR" dirty="0" smtClean="0"/>
              <a:t>UNICEF, </a:t>
            </a:r>
            <a:r>
              <a:rPr lang="fr-FR" dirty="0"/>
              <a:t>UNFPA, Groupe Banque Mondiale. Evolution de la mortalité maternelle 2000-2017</a:t>
            </a:r>
          </a:p>
        </p:txBody>
      </p:sp>
    </p:spTree>
    <p:extLst>
      <p:ext uri="{BB962C8B-B14F-4D97-AF65-F5344CB8AC3E}">
        <p14:creationId xmlns:p14="http://schemas.microsoft.com/office/powerpoint/2010/main" val="332772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151" y="1"/>
            <a:ext cx="11318420" cy="1690688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+mn-lt"/>
              </a:rPr>
              <a:t>Ampleur et tendances de la mortalité maternelle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690688"/>
            <a:ext cx="11489870" cy="5167312"/>
          </a:xfrm>
        </p:spPr>
        <p:txBody>
          <a:bodyPr>
            <a:normAutofit/>
          </a:bodyPr>
          <a:lstStyle/>
          <a:p>
            <a:r>
              <a:rPr lang="fr-FR" sz="3200" dirty="0"/>
              <a:t>En Afrique subsaharienne, un certain nombre de pays ont réduit de moitié le RMM depuis 1990. </a:t>
            </a:r>
          </a:p>
          <a:p>
            <a:r>
              <a:rPr lang="fr-FR" sz="3200" dirty="0"/>
              <a:t>Entre 1990 et 2015, le RMM n’a diminué que de 2,3% par an.</a:t>
            </a:r>
          </a:p>
          <a:p>
            <a:r>
              <a:rPr lang="fr-FR" sz="3200" dirty="0"/>
              <a:t>Accélération de la réduction à partir de 2000. </a:t>
            </a:r>
          </a:p>
          <a:p>
            <a:r>
              <a:rPr lang="fr-FR" sz="3200" dirty="0"/>
              <a:t>Dans certains pays, le repli annuel de la MM entre 2000 et 2010 s’est situé au-dessus de 5,5%, taux nécessaire pour atteindre les OMD.</a:t>
            </a:r>
          </a:p>
          <a:p>
            <a:r>
              <a:rPr lang="fr-FR" sz="3200" dirty="0"/>
              <a:t>Moyenne annuelle de réduction du RMM nécessaire pour l’atteinte des ODD: 10,9%</a:t>
            </a:r>
          </a:p>
          <a:p>
            <a:endParaRPr lang="fr-FR" sz="3200" b="1" dirty="0"/>
          </a:p>
          <a:p>
            <a:endParaRPr lang="fr-FR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2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B9AD6A-AEBE-45F9-A6EC-48B83107BB74}"/>
              </a:ext>
            </a:extLst>
          </p:cNvPr>
          <p:cNvSpPr txBox="1"/>
          <p:nvPr/>
        </p:nvSpPr>
        <p:spPr>
          <a:xfrm>
            <a:off x="642996" y="342260"/>
            <a:ext cx="10906008" cy="11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32" tIns="45616" rIns="91232" bIns="45616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effectLst/>
                <a:latin typeface="Calibri" panose="020F0502020204030204" pitchFamily="34" charset="0"/>
                <a:ea typeface="MS PGothic" pitchFamily="34" charset="-128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2AC"/>
                </a:solidFill>
                <a:latin typeface="Cooper Black" pitchFamily="18" charset="0"/>
                <a:ea typeface="MS PGothic" pitchFamily="34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2AC"/>
                </a:solidFill>
                <a:latin typeface="Cooper Black" pitchFamily="18" charset="0"/>
                <a:ea typeface="MS PGothic" pitchFamily="34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2AC"/>
                </a:solidFill>
                <a:latin typeface="Cooper Black" pitchFamily="18" charset="0"/>
                <a:ea typeface="MS PGothic" pitchFamily="34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2AC"/>
                </a:solidFill>
                <a:latin typeface="Cooper Black" pitchFamily="18" charset="0"/>
                <a:ea typeface="MS PGothic" pitchFamily="34" charset="-128"/>
              </a:defRPr>
            </a:lvl5pPr>
            <a:lvl6pPr marL="456153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2305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68458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4611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fr-FR" dirty="0"/>
              <a:t>Taux annuel moyen de réduction du taux de mortalité maternelle- </a:t>
            </a:r>
            <a:r>
              <a:rPr lang="en-US" dirty="0"/>
              <a:t>2000-2017- par sous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239E4-C46B-4AF1-BBD4-975093369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" r="-5" b="-5"/>
          <a:stretch/>
        </p:blipFill>
        <p:spPr>
          <a:xfrm>
            <a:off x="275922" y="1590056"/>
            <a:ext cx="5492067" cy="4633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D177B-7500-403F-8842-4DE2B09D1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5" r="-5" b="-5"/>
          <a:stretch/>
        </p:blipFill>
        <p:spPr>
          <a:xfrm>
            <a:off x="5133393" y="2216726"/>
            <a:ext cx="3477207" cy="3772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3AB52E-FCDF-4BC4-9FAB-6110A90B54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94" r="10386" b="-2"/>
          <a:stretch/>
        </p:blipFill>
        <p:spPr>
          <a:xfrm>
            <a:off x="8463444" y="1903301"/>
            <a:ext cx="3728556" cy="400742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A78CA8-052D-45C6-A2C2-F32727630EBE}"/>
              </a:ext>
            </a:extLst>
          </p:cNvPr>
          <p:cNvSpPr txBox="1"/>
          <p:nvPr/>
        </p:nvSpPr>
        <p:spPr>
          <a:xfrm>
            <a:off x="1266738" y="6434356"/>
            <a:ext cx="98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</a:t>
            </a:r>
            <a:r>
              <a:rPr lang="fr-FR" dirty="0" smtClean="0"/>
              <a:t>UNICEF, </a:t>
            </a:r>
            <a:r>
              <a:rPr lang="fr-FR" dirty="0"/>
              <a:t>UNFPA, Groupe Banque Mondiale. Evolution de la mortalité maternelle 2000-2017</a:t>
            </a:r>
          </a:p>
        </p:txBody>
      </p:sp>
    </p:spTree>
    <p:extLst>
      <p:ext uri="{BB962C8B-B14F-4D97-AF65-F5344CB8AC3E}">
        <p14:creationId xmlns:p14="http://schemas.microsoft.com/office/powerpoint/2010/main" val="30105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9995"/>
            <a:ext cx="10953206" cy="59984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Ampleur et tendances de la mortalité maternelle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E53ED19-0F35-4537-A00D-76676940FA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0" y="1674935"/>
            <a:ext cx="7311140" cy="422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7ED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162108" y="2070563"/>
            <a:ext cx="36401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>
                <a:solidFill>
                  <a:schemeClr val="accent2"/>
                </a:solidFill>
              </a:rPr>
              <a:t>Current</a:t>
            </a:r>
            <a:r>
              <a:rPr lang="fr-FR" sz="2200" b="1" dirty="0">
                <a:solidFill>
                  <a:schemeClr val="accent2"/>
                </a:solidFill>
              </a:rPr>
              <a:t> </a:t>
            </a:r>
            <a:r>
              <a:rPr lang="fr-FR" sz="2200" b="1" dirty="0" err="1">
                <a:solidFill>
                  <a:schemeClr val="accent2"/>
                </a:solidFill>
              </a:rPr>
              <a:t>annual</a:t>
            </a:r>
            <a:r>
              <a:rPr lang="fr-FR" sz="2200" b="1" dirty="0">
                <a:solidFill>
                  <a:schemeClr val="accent2"/>
                </a:solidFill>
              </a:rPr>
              <a:t> </a:t>
            </a:r>
            <a:r>
              <a:rPr lang="fr-FR" sz="2200" b="1" dirty="0" err="1">
                <a:solidFill>
                  <a:schemeClr val="accent2"/>
                </a:solidFill>
              </a:rPr>
              <a:t>average</a:t>
            </a:r>
            <a:r>
              <a:rPr lang="fr-FR" sz="2200" b="1" dirty="0">
                <a:solidFill>
                  <a:schemeClr val="accent2"/>
                </a:solidFill>
              </a:rPr>
              <a:t> rate of </a:t>
            </a:r>
            <a:r>
              <a:rPr lang="fr-FR" sz="2200" b="1" dirty="0" err="1">
                <a:solidFill>
                  <a:schemeClr val="accent2"/>
                </a:solidFill>
              </a:rPr>
              <a:t>reduction</a:t>
            </a:r>
            <a:r>
              <a:rPr lang="fr-FR" sz="2200" b="1" dirty="0">
                <a:solidFill>
                  <a:schemeClr val="accent2"/>
                </a:solidFill>
              </a:rPr>
              <a:t> (</a:t>
            </a:r>
            <a:r>
              <a:rPr lang="fr-FR" sz="2200" b="1" dirty="0" err="1">
                <a:solidFill>
                  <a:schemeClr val="accent2"/>
                </a:solidFill>
              </a:rPr>
              <a:t>Annual</a:t>
            </a:r>
            <a:r>
              <a:rPr lang="fr-FR" sz="2200" b="1" dirty="0">
                <a:solidFill>
                  <a:schemeClr val="accent2"/>
                </a:solidFill>
              </a:rPr>
              <a:t> ARR for 2010-2017) = 2,3%</a:t>
            </a:r>
          </a:p>
          <a:p>
            <a:r>
              <a:rPr lang="fr-FR" sz="2200" b="1" dirty="0" err="1">
                <a:solidFill>
                  <a:schemeClr val="accent6"/>
                </a:solidFill>
              </a:rPr>
              <a:t>Annual</a:t>
            </a:r>
            <a:r>
              <a:rPr lang="fr-FR" sz="2200" b="1" dirty="0">
                <a:solidFill>
                  <a:schemeClr val="accent6"/>
                </a:solidFill>
              </a:rPr>
              <a:t> ARR </a:t>
            </a:r>
            <a:r>
              <a:rPr lang="fr-FR" sz="2200" b="1" dirty="0" err="1">
                <a:solidFill>
                  <a:schemeClr val="accent6"/>
                </a:solidFill>
              </a:rPr>
              <a:t>needed</a:t>
            </a:r>
            <a:r>
              <a:rPr lang="fr-FR" sz="2200" b="1" dirty="0">
                <a:solidFill>
                  <a:schemeClr val="accent6"/>
                </a:solidFill>
              </a:rPr>
              <a:t> to </a:t>
            </a:r>
            <a:r>
              <a:rPr lang="fr-FR" sz="2200" b="1" dirty="0" err="1">
                <a:solidFill>
                  <a:schemeClr val="accent6"/>
                </a:solidFill>
              </a:rPr>
              <a:t>reach</a:t>
            </a:r>
            <a:r>
              <a:rPr lang="fr-FR" sz="2200" b="1" dirty="0">
                <a:solidFill>
                  <a:schemeClr val="accent6"/>
                </a:solidFill>
              </a:rPr>
              <a:t> the SDG Target = 10,9%</a:t>
            </a:r>
          </a:p>
          <a:p>
            <a:r>
              <a:rPr lang="fr-FR" sz="2200" b="1" dirty="0" err="1">
                <a:solidFill>
                  <a:srgbClr val="180B7B"/>
                </a:solidFill>
              </a:rPr>
              <a:t>Overall</a:t>
            </a:r>
            <a:r>
              <a:rPr lang="fr-FR" sz="2200" b="1" dirty="0">
                <a:solidFill>
                  <a:srgbClr val="180B7B"/>
                </a:solidFill>
              </a:rPr>
              <a:t> % change in MMR </a:t>
            </a:r>
            <a:r>
              <a:rPr lang="fr-FR" sz="2200" b="1" dirty="0" err="1">
                <a:solidFill>
                  <a:srgbClr val="180B7B"/>
                </a:solidFill>
              </a:rPr>
              <a:t>between</a:t>
            </a:r>
            <a:r>
              <a:rPr lang="fr-FR" sz="2200" b="1" dirty="0">
                <a:solidFill>
                  <a:srgbClr val="180B7B"/>
                </a:solidFill>
              </a:rPr>
              <a:t> 2000 to 2017 = 39%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9ABBA52-8F1F-4420-97C2-41E012ECC3FD}"/>
              </a:ext>
            </a:extLst>
          </p:cNvPr>
          <p:cNvSpPr txBox="1">
            <a:spLocks/>
          </p:cNvSpPr>
          <p:nvPr/>
        </p:nvSpPr>
        <p:spPr>
          <a:xfrm>
            <a:off x="545306" y="597717"/>
            <a:ext cx="1110138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Trend in Maternal mortality ratio (per 100 000 live births),</a:t>
            </a:r>
            <a:br>
              <a:rPr 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2000-2017 and projections to 2030 in the African Region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D4E0B9-0E88-4046-911A-6951AD2B0734}"/>
              </a:ext>
            </a:extLst>
          </p:cNvPr>
          <p:cNvSpPr txBox="1"/>
          <p:nvPr/>
        </p:nvSpPr>
        <p:spPr>
          <a:xfrm>
            <a:off x="1191237" y="6101342"/>
            <a:ext cx="983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UNICEP, UNFPA, Groupe Banque Mondiale. Evolution de la mortalité maternelle 2000-2017</a:t>
            </a:r>
          </a:p>
        </p:txBody>
      </p:sp>
    </p:spTree>
    <p:extLst>
      <p:ext uri="{BB962C8B-B14F-4D97-AF65-F5344CB8AC3E}">
        <p14:creationId xmlns:p14="http://schemas.microsoft.com/office/powerpoint/2010/main" val="15884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9994"/>
            <a:ext cx="10953206" cy="65857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Ampleur et tendances de la mortalité maternelle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9ABBA52-8F1F-4420-97C2-41E012ECC3FD}"/>
              </a:ext>
            </a:extLst>
          </p:cNvPr>
          <p:cNvSpPr txBox="1">
            <a:spLocks/>
          </p:cNvSpPr>
          <p:nvPr/>
        </p:nvSpPr>
        <p:spPr>
          <a:xfrm>
            <a:off x="545306" y="706774"/>
            <a:ext cx="1110138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Tendances du RMM dans la sous-région de l'Afrique de l'Ouest par rapport à la cible des ODD</a:t>
            </a:r>
            <a:endParaRPr lang="en-US" sz="32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857427-20AE-480E-91BC-A3728097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" y="1988190"/>
            <a:ext cx="11246100" cy="39570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AE6C8E-EAFD-41BB-BCEA-AF392A70D3ED}"/>
              </a:ext>
            </a:extLst>
          </p:cNvPr>
          <p:cNvSpPr txBox="1"/>
          <p:nvPr/>
        </p:nvSpPr>
        <p:spPr>
          <a:xfrm>
            <a:off x="1073791" y="6216242"/>
            <a:ext cx="975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</a:t>
            </a:r>
            <a:r>
              <a:rPr lang="fr-FR" dirty="0" smtClean="0"/>
              <a:t>UNICEF, </a:t>
            </a:r>
            <a:r>
              <a:rPr lang="fr-FR" dirty="0"/>
              <a:t>UNFPA, Groupe Banque Mondiale. Evolution de la mortalité maternelle 2000-2017</a:t>
            </a:r>
          </a:p>
        </p:txBody>
      </p:sp>
    </p:spTree>
    <p:extLst>
      <p:ext uri="{BB962C8B-B14F-4D97-AF65-F5344CB8AC3E}">
        <p14:creationId xmlns:p14="http://schemas.microsoft.com/office/powerpoint/2010/main" val="6212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6255" y="1440873"/>
            <a:ext cx="5978236" cy="4915477"/>
          </a:xfrm>
        </p:spPr>
        <p:txBody>
          <a:bodyPr>
            <a:noAutofit/>
          </a:bodyPr>
          <a:lstStyle/>
          <a:p>
            <a:r>
              <a:rPr lang="fr-FR" sz="4400" b="1" dirty="0" smtClean="0"/>
              <a:t>Pourquoi meurent-elles</a:t>
            </a:r>
            <a:r>
              <a:rPr lang="fr-FR" sz="4400" b="1" dirty="0"/>
              <a:t>?</a:t>
            </a:r>
            <a:br>
              <a:rPr lang="fr-FR" sz="4400" b="1" dirty="0"/>
            </a:br>
            <a:r>
              <a:rPr lang="fr-FR" sz="6000" b="1" dirty="0"/>
              <a:t>      </a:t>
            </a:r>
            <a:endParaRPr lang="fr-FR" sz="6000" b="1" dirty="0" smtClean="0"/>
          </a:p>
          <a:p>
            <a:r>
              <a:rPr lang="fr-FR" sz="6000" b="1" dirty="0"/>
              <a:t> </a:t>
            </a:r>
            <a:r>
              <a:rPr lang="fr-FR" sz="6000" b="1" dirty="0" smtClean="0"/>
              <a:t>     </a:t>
            </a:r>
            <a:r>
              <a:rPr lang="fr-FR" sz="5400" b="1" i="1" dirty="0" smtClean="0"/>
              <a:t>Causes </a:t>
            </a:r>
            <a:endParaRPr lang="fr-FR" sz="54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15</a:t>
            </a:fld>
            <a:endParaRPr lang="fr-FR"/>
          </a:p>
        </p:txBody>
      </p:sp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90945"/>
            <a:ext cx="5874328" cy="5846620"/>
          </a:xfrm>
        </p:spPr>
      </p:pic>
    </p:spTree>
    <p:extLst>
      <p:ext uri="{BB962C8B-B14F-4D97-AF65-F5344CB8AC3E}">
        <p14:creationId xmlns:p14="http://schemas.microsoft.com/office/powerpoint/2010/main" val="31494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703" y="365125"/>
            <a:ext cx="11410406" cy="1325563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Les causes de décès  maternels?</a:t>
            </a: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60666"/>
              </p:ext>
            </p:extLst>
          </p:nvPr>
        </p:nvGraphicFramePr>
        <p:xfrm>
          <a:off x="180703" y="1690688"/>
          <a:ext cx="8429898" cy="467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10006" y="3587974"/>
            <a:ext cx="3981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La plupart de ces complications apparaissent au cours de la grossesse ou dans le postpartum et pourraient être évitées ou traitées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6583" y="5834743"/>
            <a:ext cx="6655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Causes indirectes: anémie, paludisme, VIH etc.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1430F6-DDDE-44BF-9B64-ED842BFACD2B}"/>
              </a:ext>
            </a:extLst>
          </p:cNvPr>
          <p:cNvSpPr txBox="1"/>
          <p:nvPr/>
        </p:nvSpPr>
        <p:spPr>
          <a:xfrm>
            <a:off x="1468073" y="6375933"/>
            <a:ext cx="949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</a:t>
            </a:r>
            <a:r>
              <a:rPr lang="fr-FR" dirty="0" smtClean="0"/>
              <a:t>UNICEF, </a:t>
            </a:r>
            <a:r>
              <a:rPr lang="fr-FR" dirty="0"/>
              <a:t>UNFPA, Groupe Banque Mondiale. Evolution de la mortalité maternelle 2000-2017</a:t>
            </a:r>
          </a:p>
        </p:txBody>
      </p:sp>
    </p:spTree>
    <p:extLst>
      <p:ext uri="{BB962C8B-B14F-4D97-AF65-F5344CB8AC3E}">
        <p14:creationId xmlns:p14="http://schemas.microsoft.com/office/powerpoint/2010/main" val="35093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981200" y="142875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b="1" dirty="0">
                <a:latin typeface="+mn-lt"/>
              </a:rPr>
              <a:t>Causes indirectes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595745" y="1071563"/>
            <a:ext cx="11776364" cy="5286375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fr-FR" altLang="fr-FR" dirty="0"/>
              <a:t>Antécédents médicaux </a:t>
            </a:r>
          </a:p>
          <a:p>
            <a:pPr lvl="2" eaLnBrk="1" hangingPunct="1">
              <a:defRPr/>
            </a:pPr>
            <a:r>
              <a:rPr lang="fr-FR" altLang="fr-FR" sz="2800" dirty="0"/>
              <a:t>Cardiopathie</a:t>
            </a:r>
          </a:p>
          <a:p>
            <a:pPr lvl="2" eaLnBrk="1" hangingPunct="1">
              <a:defRPr/>
            </a:pPr>
            <a:r>
              <a:rPr lang="fr-FR" altLang="fr-FR" sz="2800" dirty="0"/>
              <a:t>Pneumopathie</a:t>
            </a:r>
          </a:p>
          <a:p>
            <a:pPr lvl="2" eaLnBrk="1" hangingPunct="1">
              <a:defRPr/>
            </a:pPr>
            <a:r>
              <a:rPr lang="fr-FR" altLang="fr-FR" sz="2800" dirty="0"/>
              <a:t>D</a:t>
            </a:r>
            <a:r>
              <a:rPr lang="fr-FR" altLang="fr-FR" sz="2800" dirty="0" smtClean="0"/>
              <a:t>iabète</a:t>
            </a:r>
            <a:r>
              <a:rPr lang="fr-FR" altLang="fr-FR" sz="2800" dirty="0"/>
              <a:t>,</a:t>
            </a:r>
          </a:p>
          <a:p>
            <a:pPr lvl="2" eaLnBrk="1" hangingPunct="1">
              <a:defRPr/>
            </a:pPr>
            <a:r>
              <a:rPr lang="fr-FR" altLang="fr-FR" sz="2800" dirty="0"/>
              <a:t>H</a:t>
            </a:r>
            <a:r>
              <a:rPr lang="fr-FR" altLang="fr-FR" sz="2800" dirty="0" smtClean="0"/>
              <a:t>émoglobinopathie</a:t>
            </a:r>
            <a:endParaRPr lang="fr-FR" altLang="fr-FR" sz="2800" dirty="0"/>
          </a:p>
          <a:p>
            <a:pPr eaLnBrk="1" hangingPunct="1">
              <a:defRPr/>
            </a:pPr>
            <a:r>
              <a:rPr lang="fr-FR" altLang="fr-FR" dirty="0"/>
              <a:t>Accidents d’anesthésie</a:t>
            </a:r>
          </a:p>
          <a:p>
            <a:pPr eaLnBrk="1" hangingPunct="1">
              <a:defRPr/>
            </a:pPr>
            <a:r>
              <a:rPr lang="fr-FR" altLang="fr-FR" dirty="0"/>
              <a:t>Anémie chronique</a:t>
            </a:r>
          </a:p>
          <a:p>
            <a:pPr eaLnBrk="1" hangingPunct="1">
              <a:defRPr/>
            </a:pPr>
            <a:r>
              <a:rPr lang="fr-FR" altLang="fr-FR" dirty="0"/>
              <a:t>M</a:t>
            </a:r>
            <a:r>
              <a:rPr lang="fr-FR" altLang="fr-FR" dirty="0" smtClean="0"/>
              <a:t>alnutrition</a:t>
            </a:r>
            <a:endParaRPr lang="fr-FR" altLang="fr-FR" dirty="0"/>
          </a:p>
          <a:p>
            <a:pPr eaLnBrk="1" hangingPunct="1">
              <a:defRPr/>
            </a:pPr>
            <a:r>
              <a:rPr lang="fr-FR" altLang="fr-FR" dirty="0"/>
              <a:t>P</a:t>
            </a:r>
            <a:r>
              <a:rPr lang="fr-FR" altLang="fr-FR" dirty="0" smtClean="0"/>
              <a:t>aludisme</a:t>
            </a:r>
            <a:endParaRPr lang="fr-FR" altLang="fr-FR" dirty="0"/>
          </a:p>
          <a:p>
            <a:pPr eaLnBrk="1" hangingPunct="1">
              <a:defRPr/>
            </a:pPr>
            <a:r>
              <a:rPr lang="fr-FR" altLang="fr-FR" dirty="0" smtClean="0"/>
              <a:t>SIDA</a:t>
            </a:r>
            <a:endParaRPr lang="fr-FR" altLang="fr-FR" dirty="0"/>
          </a:p>
          <a:p>
            <a:pPr eaLnBrk="1" hangingPunct="1">
              <a:defRPr/>
            </a:pPr>
            <a:r>
              <a:rPr lang="fr-FR" altLang="fr-FR" dirty="0" smtClean="0"/>
              <a:t>COVID</a:t>
            </a:r>
            <a:endParaRPr lang="fr-FR" altLang="fr-FR" dirty="0"/>
          </a:p>
          <a:p>
            <a:pPr eaLnBrk="1" hangingPunct="1">
              <a:defRPr/>
            </a:pPr>
            <a:endParaRPr lang="fr-FR" altLang="fr-FR" b="1" dirty="0"/>
          </a:p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15364" name="Picture 2" descr="E:\th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97" y="4364182"/>
            <a:ext cx="2782887" cy="23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93FC2-1C37-47D3-828C-8693C5AF2848}" type="slidenum">
              <a:rPr lang="fr-BE" altLang="fr-FR" smtClean="0"/>
              <a:pPr>
                <a:defRPr/>
              </a:pPr>
              <a:t>17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AF9190-6B0E-4A84-89BA-B581C0150E70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  <p:sp>
        <p:nvSpPr>
          <p:cNvPr id="4" name="AutoShape 2" descr="VIH/SIDA : les cellules réservoirs du virus enfin identifiables - A la une  - Destination Sant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VIH et sida : kézako ? | Aid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805" y="1814945"/>
            <a:ext cx="2435225" cy="213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www.nationaljewish.org/getattachment/Patients-Visitors/patient-info/Important-Updates/Coronavirus-Information-and-Resources/COVID-19-Vaccines/Vaccine-Articles/COVID-19-Variants-Vaccines-Why-Does-a-Virus-Mutate/NEW_COVID-19-Variants_888x507.jpg.aspx?lang=en-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379" y="1676398"/>
            <a:ext cx="2348347" cy="23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6637915" cy="5857586"/>
          </a:xfrm>
        </p:spPr>
        <p:txBody>
          <a:bodyPr>
            <a:noAutofit/>
          </a:bodyPr>
          <a:lstStyle/>
          <a:p>
            <a:endParaRPr lang="fr-FR" sz="4000" b="1" dirty="0" smtClean="0"/>
          </a:p>
          <a:p>
            <a:endParaRPr lang="fr-FR" sz="4000" b="1" dirty="0"/>
          </a:p>
          <a:p>
            <a:r>
              <a:rPr lang="fr-FR" sz="4000" b="1" dirty="0" smtClean="0"/>
              <a:t>Pourquoi </a:t>
            </a:r>
            <a:r>
              <a:rPr lang="fr-FR" sz="4000" b="1" dirty="0" smtClean="0"/>
              <a:t>meurent-elles</a:t>
            </a:r>
            <a:r>
              <a:rPr lang="fr-FR" sz="4000" b="1" dirty="0"/>
              <a:t>?</a:t>
            </a:r>
            <a:br>
              <a:rPr lang="fr-FR" sz="4000" b="1" dirty="0"/>
            </a:br>
            <a:r>
              <a:rPr lang="fr-FR" sz="4000" b="1" dirty="0"/>
              <a:t> </a:t>
            </a:r>
            <a:endParaRPr lang="fr-FR" sz="4000" b="1" dirty="0" smtClean="0"/>
          </a:p>
          <a:p>
            <a:endParaRPr lang="fr-FR" sz="4000" b="1" dirty="0"/>
          </a:p>
          <a:p>
            <a:r>
              <a:rPr lang="fr-FR" sz="5400" b="1" i="1" dirty="0" smtClean="0"/>
              <a:t>Facteurs </a:t>
            </a:r>
            <a:r>
              <a:rPr lang="fr-FR" sz="5400" b="1" i="1" dirty="0"/>
              <a:t>contributifs  </a:t>
            </a:r>
            <a:endParaRPr lang="fr-FR" sz="54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18</a:t>
            </a:fld>
            <a:endParaRPr lang="fr-FR"/>
          </a:p>
        </p:txBody>
      </p:sp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15" y="180110"/>
            <a:ext cx="5554085" cy="5929745"/>
          </a:xfrm>
        </p:spPr>
      </p:pic>
    </p:spTree>
    <p:extLst>
      <p:ext uri="{BB962C8B-B14F-4D97-AF65-F5344CB8AC3E}">
        <p14:creationId xmlns:p14="http://schemas.microsoft.com/office/powerpoint/2010/main" val="6109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93964" y="2147454"/>
            <a:ext cx="6109854" cy="1214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b="1" dirty="0">
                <a:latin typeface="+mn-lt"/>
              </a:rPr>
              <a:t> Le modèle des trois retards</a:t>
            </a:r>
          </a:p>
        </p:txBody>
      </p:sp>
      <p:pic>
        <p:nvPicPr>
          <p:cNvPr id="20483" name="Picture 2" descr="E: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6" y="304800"/>
            <a:ext cx="5123006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F349A-4F31-4166-8871-6230261BFD3A}" type="slidenum">
              <a:rPr lang="fr-BE" altLang="fr-FR" smtClean="0"/>
              <a:pPr>
                <a:defRPr/>
              </a:pPr>
              <a:t>19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77011A-0CE2-4518-95F2-CB4559E0CF4D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75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847851" y="365126"/>
            <a:ext cx="8640763" cy="1325563"/>
          </a:xfrm>
        </p:spPr>
        <p:txBody>
          <a:bodyPr/>
          <a:lstStyle/>
          <a:p>
            <a:pPr eaLnBrk="1" hangingPunct="1"/>
            <a:r>
              <a:rPr lang="fr-FR" altLang="fr-FR" sz="2400" b="1" i="1" dirty="0"/>
              <a:t>                </a:t>
            </a:r>
            <a:r>
              <a:rPr lang="fr-FR" altLang="fr-FR" b="1" i="1" dirty="0">
                <a:latin typeface="+mn-lt"/>
              </a:rPr>
              <a:t>La mortalité  maternelle est</a:t>
            </a:r>
            <a:br>
              <a:rPr lang="fr-FR" altLang="fr-FR" b="1" i="1" dirty="0">
                <a:latin typeface="+mn-lt"/>
              </a:rPr>
            </a:br>
            <a:r>
              <a:rPr lang="fr-FR" altLang="fr-FR" b="1" i="1" dirty="0">
                <a:latin typeface="+mn-lt"/>
              </a:rPr>
              <a:t>               une injustice  sociale</a:t>
            </a:r>
            <a:endParaRPr lang="fr-FR" altLang="fr-FR" b="1" dirty="0">
              <a:latin typeface="+mn-lt"/>
            </a:endParaRPr>
          </a:p>
        </p:txBody>
      </p:sp>
      <p:pic>
        <p:nvPicPr>
          <p:cNvPr id="9219" name="Picture 2" descr="E:\th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071688"/>
            <a:ext cx="3143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E:\th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43126"/>
            <a:ext cx="3357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A0135-D702-4BF4-9324-DE53C7EFAD51}" type="slidenum">
              <a:rPr lang="fr-BE" altLang="fr-FR" smtClean="0"/>
              <a:pPr>
                <a:defRPr/>
              </a:pPr>
              <a:t>2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688722-976F-4F1E-AB66-8ED8DFA9FF03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519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fr-FR" altLang="fr-FR" sz="3600" b="1" dirty="0">
                <a:latin typeface="Tahoma" panose="020B0604030504040204" pitchFamily="34" charset="0"/>
              </a:rPr>
              <a:t>Premier retard  </a:t>
            </a:r>
            <a:r>
              <a:rPr lang="fr-FR" altLang="fr-FR" sz="3200" b="1" i="1" dirty="0"/>
              <a:t>au sein de la communauté</a:t>
            </a:r>
            <a:endParaRPr lang="fr-FR" altLang="fr-FR" sz="3400" b="1" dirty="0">
              <a:latin typeface="Tahoma" panose="020B060403050404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90945" y="1316181"/>
            <a:ext cx="9919855" cy="5405293"/>
          </a:xfrm>
        </p:spPr>
        <p:txBody>
          <a:bodyPr>
            <a:noAutofit/>
          </a:bodyPr>
          <a:lstStyle/>
          <a:p>
            <a:pPr marL="609600" indent="-609600">
              <a:buClr>
                <a:schemeClr val="tx1"/>
              </a:buClr>
              <a:buNone/>
            </a:pPr>
            <a:r>
              <a:rPr lang="fr-FR" altLang="fr-FR" i="1" dirty="0"/>
              <a:t>Retard dans la reconnaissance du problème</a:t>
            </a:r>
          </a:p>
          <a:p>
            <a:pPr lvl="1">
              <a:defRPr/>
            </a:pPr>
            <a:r>
              <a:rPr lang="fr-FR" sz="2800" dirty="0"/>
              <a:t>Conditions socio économiques </a:t>
            </a:r>
            <a:r>
              <a:rPr lang="fr-FR" altLang="fr-FR" sz="2800" dirty="0"/>
              <a:t>défavorables </a:t>
            </a:r>
            <a:r>
              <a:rPr lang="fr-FR" sz="2800" dirty="0"/>
              <a:t>des femmes</a:t>
            </a:r>
            <a:endParaRPr lang="fr-FR" altLang="fr-FR" sz="2800" dirty="0"/>
          </a:p>
          <a:p>
            <a:pPr marL="457200" lvl="1" indent="0">
              <a:buNone/>
              <a:defRPr/>
            </a:pPr>
            <a:r>
              <a:rPr lang="fr-FR" altLang="fr-FR" sz="2800" dirty="0" smtClean="0">
                <a:sym typeface="Marlett" pitchFamily="2" charset="2"/>
              </a:rPr>
              <a:t>     Croyances </a:t>
            </a:r>
            <a:r>
              <a:rPr lang="fr-FR" altLang="fr-FR" sz="2800" dirty="0">
                <a:sym typeface="Marlett" pitchFamily="2" charset="2"/>
              </a:rPr>
              <a:t>traditionnelles et p</a:t>
            </a:r>
            <a:r>
              <a:rPr lang="fr-FR" sz="2800" dirty="0"/>
              <a:t>ratiques culturelles néfastes</a:t>
            </a:r>
          </a:p>
          <a:p>
            <a:pPr marL="457200" lvl="1" indent="0">
              <a:buNone/>
              <a:defRPr/>
            </a:pPr>
            <a:r>
              <a:rPr lang="fr-FR" altLang="fr-FR" sz="2800" dirty="0"/>
              <a:t> </a:t>
            </a:r>
            <a:r>
              <a:rPr lang="fr-FR" altLang="fr-FR" sz="2800" dirty="0" smtClean="0"/>
              <a:t>    Statut </a:t>
            </a:r>
            <a:r>
              <a:rPr lang="fr-FR" altLang="fr-FR" sz="2800" dirty="0"/>
              <a:t>inférieur de la </a:t>
            </a:r>
            <a:r>
              <a:rPr lang="fr-FR" altLang="fr-FR" sz="2800" dirty="0" smtClean="0"/>
              <a:t>femme, </a:t>
            </a:r>
            <a:r>
              <a:rPr lang="fr-FR" altLang="fr-FR" sz="2800" dirty="0"/>
              <a:t>m</a:t>
            </a:r>
            <a:r>
              <a:rPr lang="fr-FR" altLang="fr-FR" sz="2800" dirty="0" smtClean="0"/>
              <a:t>auvaise alimentation,</a:t>
            </a:r>
            <a:r>
              <a:rPr lang="fr-FR" sz="2800" dirty="0"/>
              <a:t> </a:t>
            </a:r>
            <a:r>
              <a:rPr lang="fr-FR" sz="2800" dirty="0" smtClean="0"/>
              <a:t>            	Analphabétisme </a:t>
            </a:r>
            <a:r>
              <a:rPr lang="fr-FR" sz="2800" dirty="0"/>
              <a:t>manque d’informations</a:t>
            </a:r>
            <a:r>
              <a:rPr lang="fr-FR" altLang="fr-FR" sz="2800" dirty="0" smtClean="0"/>
              <a:t> ,pauvreté ,</a:t>
            </a:r>
            <a:endParaRPr lang="fr-FR" sz="2800" dirty="0"/>
          </a:p>
          <a:p>
            <a:pPr marL="457200" lvl="1" indent="0">
              <a:buNone/>
              <a:defRPr/>
            </a:pPr>
            <a:r>
              <a:rPr lang="fr-FR" altLang="fr-FR" sz="2800" dirty="0" smtClean="0"/>
              <a:t>      Mariage précoce</a:t>
            </a:r>
            <a:r>
              <a:rPr lang="fr-FR" altLang="fr-FR" sz="2800" dirty="0" smtClean="0">
                <a:sym typeface="Marlett" pitchFamily="2" charset="2"/>
              </a:rPr>
              <a:t> ,g</a:t>
            </a:r>
            <a:r>
              <a:rPr lang="fr-FR" altLang="fr-FR" sz="2800" dirty="0" smtClean="0"/>
              <a:t>rossesses </a:t>
            </a:r>
            <a:r>
              <a:rPr lang="fr-FR" altLang="fr-FR" sz="2800" dirty="0"/>
              <a:t>fréquentes, natalité élevée,</a:t>
            </a:r>
          </a:p>
          <a:p>
            <a:pPr marL="457200" lvl="1" indent="0">
              <a:buNone/>
              <a:defRPr/>
            </a:pPr>
            <a:r>
              <a:rPr lang="fr-FR" altLang="fr-FR" sz="2800" dirty="0" smtClean="0"/>
              <a:t>	Importante </a:t>
            </a:r>
            <a:r>
              <a:rPr lang="fr-FR" altLang="fr-FR" sz="2800" dirty="0"/>
              <a:t>charge de travail,</a:t>
            </a:r>
          </a:p>
          <a:p>
            <a:pPr lvl="1"/>
            <a:r>
              <a:rPr lang="fr-FR" sz="2800" dirty="0" smtClean="0"/>
              <a:t>Crises humanitaires, sécuritaires</a:t>
            </a:r>
            <a:endParaRPr lang="fr-FR" sz="2800" dirty="0"/>
          </a:p>
          <a:p>
            <a:pPr lvl="1"/>
            <a:r>
              <a:rPr lang="fr-FR" altLang="fr-FR" sz="2800" dirty="0">
                <a:sym typeface="Marlett" pitchFamily="2" charset="2"/>
              </a:rPr>
              <a:t>Mauvaises perception des risques, des signes de </a:t>
            </a:r>
            <a:r>
              <a:rPr lang="fr-FR" altLang="fr-FR" sz="2800" dirty="0" smtClean="0">
                <a:sym typeface="Marlett" pitchFamily="2" charset="2"/>
              </a:rPr>
              <a:t>danger</a:t>
            </a:r>
            <a:endParaRPr lang="fr-FR" altLang="fr-FR" sz="2800" dirty="0">
              <a:sym typeface="Marlett" pitchFamily="2" charset="2"/>
            </a:endParaRPr>
          </a:p>
          <a:p>
            <a:pPr lvl="1"/>
            <a:r>
              <a:rPr lang="fr-FR" altLang="fr-FR" sz="2800" dirty="0" smtClean="0">
                <a:sym typeface="Marlett" pitchFamily="2" charset="2"/>
              </a:rPr>
              <a:t>Acceptation </a:t>
            </a:r>
            <a:r>
              <a:rPr lang="fr-FR" altLang="fr-FR" sz="2800" dirty="0">
                <a:sym typeface="Marlett" pitchFamily="2" charset="2"/>
              </a:rPr>
              <a:t>du décès maternel (résignation),</a:t>
            </a:r>
          </a:p>
          <a:p>
            <a:pPr lvl="1"/>
            <a:endParaRPr lang="fr-FR" altLang="fr-FR" sz="2800" b="1" dirty="0">
              <a:sym typeface="Marlett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D16DE-1BF0-497A-A289-3A3D261D8ECE}" type="slidenum">
              <a:rPr lang="fr-BE" altLang="fr-FR" smtClean="0"/>
              <a:pPr>
                <a:defRPr/>
              </a:pPr>
              <a:t>20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23805A-7730-40B5-A552-A2FFC937B832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  <p:pic>
        <p:nvPicPr>
          <p:cNvPr id="7" name="Picture 2" descr="E:\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18" y="1067955"/>
            <a:ext cx="2078182" cy="387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418" y="274638"/>
            <a:ext cx="8686800" cy="777876"/>
          </a:xfrm>
        </p:spPr>
        <p:txBody>
          <a:bodyPr>
            <a:normAutofit/>
          </a:bodyPr>
          <a:lstStyle/>
          <a:p>
            <a:r>
              <a:rPr lang="fr-FR" altLang="fr-FR" sz="3200" b="1" dirty="0">
                <a:latin typeface="Tahoma" panose="020B0604030504040204" pitchFamily="34" charset="0"/>
              </a:rPr>
              <a:t>Premier retard  </a:t>
            </a:r>
            <a:r>
              <a:rPr lang="fr-FR" altLang="fr-FR" sz="3200" b="1" i="1" dirty="0"/>
              <a:t>au sein de la communauté</a:t>
            </a:r>
            <a:endParaRPr lang="fr-FR" altLang="fr-FR" sz="3200" b="1" dirty="0">
              <a:latin typeface="Tahoma" panose="020B060403050404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84909" y="1052514"/>
            <a:ext cx="11471564" cy="5805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fr-FR" altLang="fr-FR" sz="3200" i="1" dirty="0"/>
              <a:t>Retard dans la décision de rechercher des soins </a:t>
            </a:r>
            <a:endParaRPr lang="fr-FR" altLang="fr-FR" sz="3200" i="1" dirty="0" smtClean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fr-FR" altLang="fr-FR" i="1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fr-FR" altLang="fr-FR" sz="2800" dirty="0">
                <a:sym typeface="Marlett" pitchFamily="2" charset="2"/>
              </a:rPr>
              <a:t>Prise de décision  incombe  à la famille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fr-FR" altLang="fr-FR" sz="2800" dirty="0">
                <a:sym typeface="Marlett" pitchFamily="2" charset="2"/>
              </a:rPr>
              <a:t>Manque de préparation à l’accouchement,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fr-FR" altLang="fr-FR" sz="2800" dirty="0">
                <a:sym typeface="Marlett" pitchFamily="2" charset="2"/>
              </a:rPr>
              <a:t>A</a:t>
            </a:r>
            <a:r>
              <a:rPr lang="fr-FR" altLang="fr-FR" sz="2800" dirty="0" smtClean="0">
                <a:sym typeface="Marlett" pitchFamily="2" charset="2"/>
              </a:rPr>
              <a:t>ccouchements </a:t>
            </a:r>
            <a:r>
              <a:rPr lang="fr-FR" altLang="fr-FR" sz="2800" dirty="0">
                <a:sym typeface="Marlett" pitchFamily="2" charset="2"/>
              </a:rPr>
              <a:t>à domicile pratiqués par des personnes non qualifiées,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fr-FR" altLang="fr-FR" sz="2800" dirty="0">
                <a:sym typeface="Marlett" pitchFamily="2" charset="2"/>
              </a:rPr>
              <a:t>Mauvaise qualité des services de santé (perçue ou </a:t>
            </a:r>
            <a:r>
              <a:rPr lang="fr-FR" altLang="fr-FR" sz="2800" dirty="0" smtClean="0">
                <a:sym typeface="Marlett" pitchFamily="2" charset="2"/>
              </a:rPr>
              <a:t>réelle),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fr-FR" sz="2800" dirty="0" smtClean="0"/>
              <a:t>Inadéquation </a:t>
            </a:r>
            <a:r>
              <a:rPr lang="fr-FR" sz="2800" dirty="0"/>
              <a:t>des services </a:t>
            </a:r>
          </a:p>
          <a:p>
            <a:pPr lvl="1">
              <a:lnSpc>
                <a:spcPct val="100000"/>
              </a:lnSpc>
            </a:pPr>
            <a:r>
              <a:rPr lang="fr-FR" sz="2800" dirty="0"/>
              <a:t>Distance éloignée  des  centres de soins </a:t>
            </a:r>
          </a:p>
          <a:p>
            <a:pPr lvl="1">
              <a:lnSpc>
                <a:spcPct val="100000"/>
              </a:lnSpc>
            </a:pPr>
            <a:r>
              <a:rPr lang="fr-FR" sz="2800" dirty="0"/>
              <a:t>Crises humanitaires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92F0D-E692-4F67-B6A4-9C85208E2351}" type="slidenum">
              <a:rPr lang="fr-BE" altLang="fr-FR" smtClean="0"/>
              <a:pPr>
                <a:defRPr/>
              </a:pPr>
              <a:t>21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F34199-07E2-4C7D-B031-469F392177A6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03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072" y="365126"/>
            <a:ext cx="11928763" cy="978766"/>
          </a:xfrm>
        </p:spPr>
        <p:txBody>
          <a:bodyPr>
            <a:normAutofit/>
          </a:bodyPr>
          <a:lstStyle/>
          <a:p>
            <a:r>
              <a:rPr lang="fr-FR" altLang="fr-FR" sz="3600" b="1" dirty="0">
                <a:latin typeface="Tahoma" panose="020B0604030504040204" pitchFamily="34" charset="0"/>
              </a:rPr>
              <a:t>Deuxième  retard </a:t>
            </a:r>
            <a:r>
              <a:rPr lang="fr-FR" altLang="fr-FR" sz="3600" b="1" dirty="0"/>
              <a:t>pour arriver au Centre de Santé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227" y="1693141"/>
            <a:ext cx="6580910" cy="4845771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None/>
            </a:pPr>
            <a:r>
              <a:rPr lang="fr-FR" altLang="fr-FR" dirty="0">
                <a:sym typeface="Marlett" pitchFamily="2" charset="2"/>
              </a:rPr>
              <a:t>Distance ou obstacle géographique du centre de santé ,</a:t>
            </a:r>
          </a:p>
          <a:p>
            <a:pPr lvl="1"/>
            <a:r>
              <a:rPr lang="fr-FR" altLang="fr-FR" sz="2800" dirty="0">
                <a:sym typeface="Marlett" pitchFamily="2" charset="2"/>
              </a:rPr>
              <a:t>Manque de moyens pour payer les frais de transport et les prestations,</a:t>
            </a:r>
          </a:p>
          <a:p>
            <a:pPr lvl="1"/>
            <a:r>
              <a:rPr lang="fr-FR" altLang="fr-FR" sz="2800" dirty="0">
                <a:sym typeface="Marlett" pitchFamily="2" charset="2"/>
              </a:rPr>
              <a:t>Inadéquation du système de communication et de transport,</a:t>
            </a:r>
          </a:p>
          <a:p>
            <a:pPr lvl="1"/>
            <a:r>
              <a:rPr lang="fr-FR" altLang="fr-FR" sz="2800" dirty="0">
                <a:sym typeface="Marlett" pitchFamily="2" charset="2"/>
              </a:rPr>
              <a:t>Méconnaissance de l’endroit où aller.</a:t>
            </a:r>
          </a:p>
          <a:p>
            <a:pPr lvl="1"/>
            <a:r>
              <a:rPr lang="fr-FR" sz="2800" dirty="0"/>
              <a:t>Impact direct et indirect de la COVID</a:t>
            </a:r>
            <a:endParaRPr lang="fr-FR" altLang="fr-FR" sz="2800" dirty="0">
              <a:sym typeface="Marlett" pitchFamily="2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22</a:t>
            </a:fld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51965" y="1343892"/>
            <a:ext cx="4710544" cy="2010062"/>
          </a:xfrm>
          <a:prstGeom prst="rect">
            <a:avLst/>
          </a:prstGeom>
        </p:spPr>
      </p:pic>
      <p:pic>
        <p:nvPicPr>
          <p:cNvPr id="6" name="Image 5" descr="Air Ambulance Services. Helicopter Ambulance. in Visakhapatnam, S &amp; S | ID:  2393621459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3821314"/>
            <a:ext cx="4710544" cy="303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2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b="1" dirty="0">
                <a:latin typeface="Tahoma" panose="020B0604030504040204" pitchFamily="34" charset="0"/>
              </a:rPr>
              <a:t>Troisième  retard  </a:t>
            </a:r>
            <a:r>
              <a:rPr lang="fr-FR" altLang="fr-FR" sz="3600" b="1" dirty="0"/>
              <a:t>au niveau des services de santé</a:t>
            </a:r>
            <a:endParaRPr lang="fr-FR" altLang="fr-FR" sz="3400" b="1" dirty="0">
              <a:latin typeface="Tahoma" panose="020B060403050404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5473" y="1399309"/>
            <a:ext cx="9178636" cy="5209309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tx1"/>
              </a:buClr>
              <a:buNone/>
            </a:pPr>
            <a:r>
              <a:rPr lang="fr-FR" altLang="fr-FR" sz="3200" dirty="0"/>
              <a:t>Retard dans l’obtention de soins de qualité au centre de santé </a:t>
            </a:r>
          </a:p>
          <a:p>
            <a:pPr lvl="1"/>
            <a:r>
              <a:rPr lang="fr-FR" altLang="fr-FR" sz="3200" dirty="0">
                <a:sym typeface="Marlett" pitchFamily="2" charset="2"/>
              </a:rPr>
              <a:t>Cout élevé des prestations </a:t>
            </a:r>
          </a:p>
          <a:p>
            <a:pPr lvl="1"/>
            <a:r>
              <a:rPr lang="fr-FR" altLang="fr-FR" sz="3200" dirty="0">
                <a:sym typeface="Marlett" pitchFamily="2" charset="2"/>
              </a:rPr>
              <a:t> Manque de matériel, médicament ou de sang,</a:t>
            </a:r>
          </a:p>
          <a:p>
            <a:pPr lvl="1"/>
            <a:r>
              <a:rPr lang="fr-FR" altLang="fr-FR" sz="3200" dirty="0">
                <a:sym typeface="Marlett" pitchFamily="2" charset="2"/>
              </a:rPr>
              <a:t>Lourdeur du processus administratif,</a:t>
            </a:r>
          </a:p>
          <a:p>
            <a:pPr lvl="1"/>
            <a:r>
              <a:rPr lang="fr-FR" altLang="fr-FR" sz="3200" dirty="0">
                <a:sym typeface="Marlett" pitchFamily="2" charset="2"/>
              </a:rPr>
              <a:t>Manque de personnel compétent et motivé,</a:t>
            </a:r>
          </a:p>
          <a:p>
            <a:pPr lvl="1"/>
            <a:r>
              <a:rPr lang="fr-FR" altLang="fr-FR" sz="3200" dirty="0">
                <a:sym typeface="Marlett" pitchFamily="2" charset="2"/>
              </a:rPr>
              <a:t>Insuffisance de supervision,</a:t>
            </a:r>
          </a:p>
          <a:p>
            <a:pPr lvl="1"/>
            <a:r>
              <a:rPr lang="fr-FR" altLang="fr-FR" sz="3200" dirty="0">
                <a:sym typeface="Marlett" pitchFamily="2" charset="2"/>
              </a:rPr>
              <a:t>Insuffisance d’organisation de la prise en charge des urgences.</a:t>
            </a:r>
            <a:endParaRPr lang="fr-FR" alt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01C32-914D-47B4-A2F8-A80B05868C07}" type="slidenum">
              <a:rPr lang="fr-BE" altLang="fr-FR" smtClean="0"/>
              <a:pPr>
                <a:defRPr/>
              </a:pPr>
              <a:t>23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96D920-314E-47FD-B808-D29E3DCD1996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  <p:pic>
        <p:nvPicPr>
          <p:cNvPr id="6" name="Picture 3" descr="E:\th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102" y="1257141"/>
            <a:ext cx="2146496" cy="18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D4AEE5-A130-BC4E-AEDD-43C55F0AE0A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01" y="3212244"/>
            <a:ext cx="2146497" cy="1899358"/>
          </a:xfrm>
          <a:prstGeom prst="rect">
            <a:avLst/>
          </a:prstGeom>
        </p:spPr>
      </p:pic>
      <p:pic>
        <p:nvPicPr>
          <p:cNvPr id="8" name="Picture 9" descr="Koubri4">
            <a:extLst>
              <a:ext uri="{FF2B5EF4-FFF2-40B4-BE49-F238E27FC236}">
                <a16:creationId xmlns:a16="http://schemas.microsoft.com/office/drawing/2014/main" id="{F6DAEBC8-1520-4B25-B80F-9A41CF34C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101" y="5144587"/>
            <a:ext cx="2146497" cy="16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96860"/>
          </a:xfrm>
        </p:spPr>
        <p:txBody>
          <a:bodyPr/>
          <a:lstStyle/>
          <a:p>
            <a:r>
              <a:rPr lang="fr-FR" b="1" i="1" dirty="0">
                <a:latin typeface="+mn-lt"/>
              </a:rPr>
              <a:t>Comment peut-on sauver la vie 			des femmes?</a:t>
            </a:r>
            <a:endParaRPr lang="fr-FR" i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5998128"/>
            <a:ext cx="10515600" cy="91522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9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28338"/>
            <a:ext cx="10515600" cy="1325563"/>
          </a:xfrm>
        </p:spPr>
        <p:txBody>
          <a:bodyPr/>
          <a:lstStyle/>
          <a:p>
            <a:r>
              <a:rPr lang="fr-FR" b="1" dirty="0">
                <a:latin typeface="+mn-lt"/>
              </a:rPr>
              <a:t>Comment  sauver la vie des  femmes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« </a:t>
            </a:r>
            <a:r>
              <a:rPr lang="fr-FR" sz="3200" dirty="0"/>
              <a:t>Les soins de santé maternelle constituent l'un des investissements les plus importants qu'un pays puisse effectuer pour renforcer son capital humain et pour stimuler la croissance économique. » </a:t>
            </a:r>
            <a:r>
              <a:rPr lang="fr-FR" sz="2000" dirty="0"/>
              <a:t>(Muhammad Ali Pate, Groupe de la Banque mondiale).</a:t>
            </a:r>
          </a:p>
          <a:p>
            <a:pPr algn="just"/>
            <a:endParaRPr lang="fr-FR" sz="3200" dirty="0"/>
          </a:p>
          <a:p>
            <a:pPr algn="just"/>
            <a:r>
              <a:rPr lang="fr-FR" sz="3200" dirty="0"/>
              <a:t>Les pays subsahariens dépensent moins de 2 dollars par personne pour la santé maternelle - ce qui indique la faible valeur accordée aux mères.</a:t>
            </a:r>
          </a:p>
          <a:p>
            <a:pPr algn="just"/>
            <a:endParaRPr lang="fr-FR" sz="3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b="1" smtClean="0"/>
              <a:t>25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161593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Stratégie mondiale de réduction de la mortalité maternelle </a:t>
            </a:r>
            <a:r>
              <a:rPr lang="fr-FR" b="1" dirty="0" smtClean="0"/>
              <a:t>évitable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9034" cy="435133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Lutter </a:t>
            </a:r>
            <a:r>
              <a:rPr lang="fr-FR" dirty="0"/>
              <a:t>contre les inégalités dans l’accès aux services de soins de santé génésique, maternelle et néonatale, ainsi que dans la qualité de ces services;</a:t>
            </a:r>
          </a:p>
          <a:p>
            <a:r>
              <a:rPr lang="fr-FR" dirty="0"/>
              <a:t>Assurer la couverture sanitaire universelle pour des soins complets de santé génésique, maternelle et néonatale;</a:t>
            </a:r>
          </a:p>
          <a:p>
            <a:r>
              <a:rPr lang="fr-FR" dirty="0"/>
              <a:t>Lutter contre toutes les causes de mortalité maternelle, de morbidité génésique et maternelle, et d’incapacités connexes;</a:t>
            </a:r>
          </a:p>
          <a:p>
            <a:r>
              <a:rPr lang="fr-FR" dirty="0"/>
              <a:t>Renforcer les systèmes de santé pour répondre aux besoins et aux priorités des femmes et des jeunes filles; et</a:t>
            </a:r>
          </a:p>
          <a:p>
            <a:r>
              <a:rPr lang="fr-FR" dirty="0"/>
              <a:t>Veiller à la responsabilisation pour améliorer la qualité des soins et l’équité. </a:t>
            </a:r>
            <a:r>
              <a:rPr lang="fr-FR" sz="1600" i="1" dirty="0"/>
              <a:t>OMS, UNICEF, UNFPA, Groupe Banque Mondiale.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300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838200" y="374073"/>
            <a:ext cx="9372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b="1" dirty="0">
                <a:latin typeface="+mn-lt"/>
              </a:rPr>
              <a:t>Au niveau politique</a:t>
            </a:r>
            <a:r>
              <a:rPr lang="fr-FR" dirty="0">
                <a:latin typeface="+mn-lt"/>
              </a:rPr>
              <a:t/>
            </a:r>
            <a:br>
              <a:rPr lang="fr-FR" dirty="0">
                <a:latin typeface="+mn-lt"/>
              </a:rPr>
            </a:br>
            <a:endParaRPr lang="fr-FR" alt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8036" y="1898073"/>
            <a:ext cx="11055928" cy="4745616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dirty="0"/>
              <a:t>Volonté politique affichée </a:t>
            </a:r>
          </a:p>
          <a:p>
            <a:pPr lvl="2">
              <a:lnSpc>
                <a:spcPct val="150000"/>
              </a:lnSpc>
              <a:defRPr/>
            </a:pPr>
            <a:r>
              <a:rPr lang="fr-FR" sz="2800" dirty="0"/>
              <a:t>Lutte contre mortalité :</a:t>
            </a:r>
            <a:r>
              <a:rPr lang="fr-FR" sz="2800" dirty="0" smtClean="0"/>
              <a:t>une </a:t>
            </a:r>
            <a:r>
              <a:rPr lang="fr-FR" sz="2800" dirty="0"/>
              <a:t>priorité nationale et internationale</a:t>
            </a:r>
          </a:p>
          <a:p>
            <a:pPr lvl="2">
              <a:lnSpc>
                <a:spcPct val="150000"/>
              </a:lnSpc>
              <a:defRPr/>
            </a:pPr>
            <a:r>
              <a:rPr lang="fr-FR" sz="2800" dirty="0"/>
              <a:t> Développement des infrastructures</a:t>
            </a:r>
          </a:p>
          <a:p>
            <a:pPr lvl="2">
              <a:lnSpc>
                <a:spcPct val="150000"/>
              </a:lnSpc>
              <a:defRPr/>
            </a:pPr>
            <a:r>
              <a:rPr lang="fr-FR" sz="2800" dirty="0" smtClean="0"/>
              <a:t>Amélioration de  </a:t>
            </a:r>
            <a:r>
              <a:rPr lang="fr-FR" sz="2800" dirty="0"/>
              <a:t>l’accessibilité  financière  et géographique  aux  soins de  qualité (subvention/gratuité /</a:t>
            </a:r>
            <a:r>
              <a:rPr lang="fr-FR" sz="2800" dirty="0" smtClean="0"/>
              <a:t>ASU)</a:t>
            </a:r>
            <a:endParaRPr lang="fr-FR" sz="2800" dirty="0"/>
          </a:p>
          <a:p>
            <a:pPr lvl="2">
              <a:lnSpc>
                <a:spcPct val="150000"/>
              </a:lnSpc>
              <a:defRPr/>
            </a:pPr>
            <a:r>
              <a:rPr lang="fr-FR" sz="2800" dirty="0" smtClean="0"/>
              <a:t>Accroissement des </a:t>
            </a:r>
            <a:r>
              <a:rPr lang="fr-FR" sz="2800" dirty="0"/>
              <a:t>ressources humaines  qualifiées </a:t>
            </a:r>
          </a:p>
          <a:p>
            <a:pPr>
              <a:lnSpc>
                <a:spcPct val="150000"/>
              </a:lnSpc>
              <a:defRPr/>
            </a:pPr>
            <a:endParaRPr lang="fr-FR" dirty="0"/>
          </a:p>
          <a:p>
            <a:pPr>
              <a:lnSpc>
                <a:spcPct val="150000"/>
              </a:lnSpc>
              <a:defRPr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176B2-ACAA-4227-A552-AF6CE398127B}" type="slidenum">
              <a:rPr lang="fr-BE" altLang="fr-FR" smtClean="0"/>
              <a:pPr>
                <a:defRPr/>
              </a:pPr>
              <a:t>27</a:t>
            </a:fld>
            <a:endParaRPr lang="fr-BE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4A1F8C-8714-4E8E-B28A-4660246C50E9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0131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159" y="1"/>
            <a:ext cx="11028407" cy="1220932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Au niveau   des  structures de santé 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28</a:t>
            </a:fld>
            <a:endParaRPr lang="fr-FR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13512"/>
              </p:ext>
            </p:extLst>
          </p:nvPr>
        </p:nvGraphicFramePr>
        <p:xfrm>
          <a:off x="209006" y="1611610"/>
          <a:ext cx="11718561" cy="524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982585" y="1220932"/>
            <a:ext cx="3944982" cy="8273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Mobilisation précoce </a:t>
            </a:r>
          </a:p>
          <a:p>
            <a:r>
              <a:rPr lang="fr-FR" b="1" dirty="0" smtClean="0"/>
              <a:t>Prophylaxie </a:t>
            </a:r>
            <a:r>
              <a:rPr lang="fr-FR" b="1" dirty="0" err="1" smtClean="0"/>
              <a:t>anticouagulante</a:t>
            </a:r>
            <a:r>
              <a:rPr lang="fr-FR" b="1" dirty="0" smtClean="0"/>
              <a:t> </a:t>
            </a:r>
            <a:r>
              <a:rPr lang="fr-FR" b="1" dirty="0"/>
              <a:t>en cas de risque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91F64937-8462-4363-A8B0-2EFCA057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5651" y="5589298"/>
            <a:ext cx="3013076" cy="1268702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Diagnostic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précoce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lang="en-US" b="1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Magnesium Sulfate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Anti-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hypertenseurs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Césarienne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F5378BD7-8683-41F9-81A5-265CE0E2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636" y="1052945"/>
            <a:ext cx="3532909" cy="62237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b="1" dirty="0"/>
              <a:t>Planification familiale </a:t>
            </a:r>
          </a:p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buFontTx/>
              <a:buChar char="•"/>
              <a:tabLst/>
              <a:defRPr/>
            </a:pPr>
            <a:r>
              <a:rPr lang="en-US" b="1" dirty="0"/>
              <a:t> </a:t>
            </a:r>
            <a:r>
              <a:rPr lang="en-US" b="1" dirty="0" err="1"/>
              <a:t>Soins</a:t>
            </a:r>
            <a:r>
              <a:rPr lang="en-US" b="1" dirty="0"/>
              <a:t> des </a:t>
            </a:r>
            <a:r>
              <a:rPr lang="en-US" b="1" dirty="0" err="1"/>
              <a:t>avortements</a:t>
            </a:r>
            <a:endParaRPr lang="en-US" b="1" dirty="0"/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46A5ECF9-89D9-4CA5-BC9D-68C8EFAC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291" y="5946190"/>
            <a:ext cx="2495550" cy="9118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Anatoxine tétanique</a:t>
            </a:r>
          </a:p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Accouchement propre</a:t>
            </a:r>
          </a:p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Antibiotiques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CBC691E8-BB03-467F-8C64-A4EE6632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4776"/>
            <a:ext cx="3446506" cy="1428874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Suppléments de fer et de folate</a:t>
            </a:r>
          </a:p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Vermifuges</a:t>
            </a:r>
          </a:p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Traitement antipaludéen intermittent</a:t>
            </a:r>
          </a:p>
          <a:p>
            <a:pPr marL="0" marR="0" lvl="0" indent="0" algn="l" defTabSz="914400" rtl="0" eaLnBrk="1" fontAlgn="auto" latinLnBrk="0" hangingPunct="1">
              <a:lnSpc>
                <a:spcPts val="1825"/>
              </a:lnSpc>
              <a:spcBef>
                <a:spcPct val="20000"/>
              </a:spcBef>
              <a:spcAft>
                <a:spcPts val="0"/>
              </a:spcAft>
              <a:buClr>
                <a:srgbClr val="1E7FB8"/>
              </a:buClr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Antirétroviraux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301" y="4855689"/>
            <a:ext cx="2576945" cy="8951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Soins de qualité </a:t>
            </a:r>
          </a:p>
        </p:txBody>
      </p:sp>
    </p:spTree>
    <p:extLst>
      <p:ext uri="{BB962C8B-B14F-4D97-AF65-F5344CB8AC3E}">
        <p14:creationId xmlns:p14="http://schemas.microsoft.com/office/powerpoint/2010/main" val="656732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269076" y="621213"/>
            <a:ext cx="9490364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3600" b="1" dirty="0" smtClean="0">
                <a:latin typeface="+mn-lt"/>
              </a:rPr>
              <a:t/>
            </a:r>
            <a:br>
              <a:rPr lang="fr-FR" altLang="fr-FR" sz="3600" b="1" dirty="0" smtClean="0">
                <a:latin typeface="+mn-lt"/>
              </a:rPr>
            </a:br>
            <a:r>
              <a:rPr lang="fr-FR" altLang="fr-FR" sz="3600" b="1" dirty="0" smtClean="0">
                <a:latin typeface="+mn-lt"/>
              </a:rPr>
              <a:t>Au </a:t>
            </a:r>
            <a:r>
              <a:rPr lang="fr-FR" altLang="fr-FR" sz="3600" b="1" dirty="0">
                <a:latin typeface="+mn-lt"/>
              </a:rPr>
              <a:t>niveau communautaire</a:t>
            </a:r>
            <a:r>
              <a:rPr lang="fr-FR" altLang="fr-FR" sz="3600" dirty="0">
                <a:latin typeface="+mn-lt"/>
              </a:rPr>
              <a:t/>
            </a:r>
            <a:br>
              <a:rPr lang="fr-FR" altLang="fr-FR" sz="3600" dirty="0">
                <a:latin typeface="+mn-lt"/>
              </a:rPr>
            </a:br>
            <a:endParaRPr lang="fr-FR" altLang="fr-FR" sz="3600" b="1" dirty="0">
              <a:latin typeface="+mn-lt"/>
            </a:endParaRP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1010195" y="1341120"/>
            <a:ext cx="10661667" cy="40494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altLang="fr-FR" dirty="0" smtClean="0"/>
              <a:t>Implication  </a:t>
            </a:r>
            <a:r>
              <a:rPr lang="fr-FR" altLang="fr-FR" dirty="0"/>
              <a:t>communautaire  effective dans la prise en charge des patientes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/>
              <a:t>Connexion intersectorielle </a:t>
            </a:r>
          </a:p>
          <a:p>
            <a:pPr lvl="1">
              <a:lnSpc>
                <a:spcPct val="150000"/>
              </a:lnSpc>
              <a:defRPr/>
            </a:pPr>
            <a:r>
              <a:rPr lang="fr-FR" altLang="fr-FR" sz="2800" dirty="0"/>
              <a:t>Services de maternité  à base communautaire</a:t>
            </a:r>
          </a:p>
          <a:p>
            <a:pPr lvl="1">
              <a:lnSpc>
                <a:spcPct val="150000"/>
              </a:lnSpc>
              <a:defRPr/>
            </a:pPr>
            <a:r>
              <a:rPr lang="fr-FR" altLang="fr-FR" sz="2800" dirty="0"/>
              <a:t>Accessibilité  des services de </a:t>
            </a:r>
            <a:r>
              <a:rPr lang="fr-FR" altLang="fr-FR" sz="2800" dirty="0" smtClean="0"/>
              <a:t>référence</a:t>
            </a:r>
            <a:endParaRPr lang="fr-FR" alt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83CC1-AFCE-43F3-86DD-3710CFAC5A5D}" type="slidenum">
              <a:rPr lang="fr-BE" altLang="fr-FR" smtClean="0"/>
              <a:pPr>
                <a:defRPr/>
              </a:pPr>
              <a:t>29</a:t>
            </a:fld>
            <a:endParaRPr lang="fr-BE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2B9FEC-810F-4C65-995F-E16792782821}" type="datetime1">
              <a:rPr lang="fr-FR"/>
              <a:pPr>
                <a:defRPr/>
              </a:pPr>
              <a:t>02/06/2022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2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/>
              <a:t>Décrire l’ampleur de la mortalité maternelle </a:t>
            </a:r>
          </a:p>
          <a:p>
            <a:r>
              <a:rPr lang="fr-FR" sz="4000" dirty="0"/>
              <a:t>Identifier   les causes de </a:t>
            </a:r>
            <a:r>
              <a:rPr lang="fr-FR" sz="4000" dirty="0" smtClean="0"/>
              <a:t>décès</a:t>
            </a:r>
            <a:endParaRPr lang="fr-FR" sz="4000" dirty="0"/>
          </a:p>
          <a:p>
            <a:r>
              <a:rPr lang="fr-FR" sz="4000" dirty="0" smtClean="0"/>
              <a:t>Décrire </a:t>
            </a:r>
            <a:r>
              <a:rPr lang="fr-FR" sz="4000" dirty="0"/>
              <a:t>les 3 retards contributifs de la mortalité </a:t>
            </a:r>
            <a:r>
              <a:rPr lang="fr-FR" sz="4000" dirty="0" smtClean="0"/>
              <a:t>maternelle</a:t>
            </a:r>
          </a:p>
          <a:p>
            <a:r>
              <a:rPr lang="fr-FR" sz="4000" dirty="0" smtClean="0"/>
              <a:t>Enumérer </a:t>
            </a:r>
            <a:r>
              <a:rPr lang="fr-FR" sz="4000" dirty="0"/>
              <a:t>quatre piliers de la lutte contre la mortalité </a:t>
            </a:r>
            <a:r>
              <a:rPr lang="fr-FR" sz="4000" dirty="0" smtClean="0"/>
              <a:t>maternelle</a:t>
            </a:r>
            <a:endParaRPr lang="fr-FR" sz="4000" dirty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738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2909" cy="1325563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</a:rPr>
              <a:t>Comment peut-on sauver la vie des femmes?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30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9491" y="1619794"/>
            <a:ext cx="11762509" cy="47365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kumimoji="1" lang="fr-FR" dirty="0"/>
              <a:t>Développer le leadership  et un esprit d ’équipe</a:t>
            </a:r>
          </a:p>
          <a:p>
            <a:pPr>
              <a:lnSpc>
                <a:spcPct val="200000"/>
              </a:lnSpc>
              <a:defRPr/>
            </a:pPr>
            <a:r>
              <a:rPr kumimoji="1" lang="fr-FR" dirty="0"/>
              <a:t>Développer l ’éthique du travail et l ’altruisme du  personnel de santé</a:t>
            </a:r>
          </a:p>
          <a:p>
            <a:pPr>
              <a:lnSpc>
                <a:spcPct val="200000"/>
              </a:lnSpc>
              <a:defRPr/>
            </a:pPr>
            <a:r>
              <a:rPr kumimoji="1" lang="fr-FR" dirty="0" smtClean="0"/>
              <a:t>Evaluer </a:t>
            </a:r>
            <a:r>
              <a:rPr kumimoji="1" lang="fr-FR" dirty="0"/>
              <a:t>périodiquement les activités </a:t>
            </a:r>
          </a:p>
        </p:txBody>
      </p:sp>
    </p:spTree>
    <p:extLst>
      <p:ext uri="{BB962C8B-B14F-4D97-AF65-F5344CB8AC3E}">
        <p14:creationId xmlns:p14="http://schemas.microsoft.com/office/powerpoint/2010/main" val="3160751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1041114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Conclusion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55" y="1288474"/>
            <a:ext cx="11873345" cy="55695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3200" dirty="0" smtClean="0"/>
              <a:t>Décès maternel = toujours un fléau dans les pays africains</a:t>
            </a:r>
          </a:p>
          <a:p>
            <a:pPr>
              <a:lnSpc>
                <a:spcPct val="200000"/>
              </a:lnSpc>
            </a:pPr>
            <a:r>
              <a:rPr lang="fr-FR" sz="3200" dirty="0" smtClean="0"/>
              <a:t>Beaucoup de cas de décès évitables </a:t>
            </a:r>
          </a:p>
          <a:p>
            <a:pPr>
              <a:lnSpc>
                <a:spcPct val="200000"/>
              </a:lnSpc>
            </a:pPr>
            <a:r>
              <a:rPr lang="fr-FR" sz="3200" dirty="0" smtClean="0"/>
              <a:t>Intérêt de renforcer les acquis et de poursuivre la lutte </a:t>
            </a:r>
          </a:p>
          <a:p>
            <a:pPr>
              <a:lnSpc>
                <a:spcPct val="200000"/>
              </a:lnSpc>
            </a:pPr>
            <a:r>
              <a:rPr lang="fr-FR" sz="3200" dirty="0" smtClean="0"/>
              <a:t>Implication de chacun 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3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7662" y="5224977"/>
            <a:ext cx="4291538" cy="1633023"/>
          </a:xfrm>
        </p:spPr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</a:rPr>
              <a:t>Merci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37532" y="141249"/>
            <a:ext cx="5181600" cy="2093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x-none" sz="3600" b="1" dirty="0">
                <a:solidFill>
                  <a:srgbClr val="113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Œuvrons pour que les femmes restent en vie en donnant la vie</a:t>
            </a:r>
          </a:p>
          <a:p>
            <a:endParaRPr lang="fr-FR" sz="3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32</a:t>
            </a:fld>
            <a:endParaRPr lang="fr-FR"/>
          </a:p>
        </p:txBody>
      </p:sp>
      <p:pic>
        <p:nvPicPr>
          <p:cNvPr id="6" name="Espace réservé du contenu 5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742C4E6F-32AE-B14A-80FA-369E9183A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8199" y="141249"/>
            <a:ext cx="4123509" cy="27978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734C3F-747D-4264-8E92-4F1D3EB4A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2" y="2063692"/>
            <a:ext cx="4183180" cy="47943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62472C-5F79-47D6-B9CD-16D383439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606" y="3045204"/>
            <a:ext cx="3069102" cy="393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0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Introduction  </a:t>
            </a:r>
          </a:p>
          <a:p>
            <a:pPr marL="0" indent="0">
              <a:buNone/>
            </a:pPr>
            <a:r>
              <a:rPr lang="fr-FR" sz="3600" dirty="0" smtClean="0"/>
              <a:t>1.Ampleur  </a:t>
            </a:r>
            <a:r>
              <a:rPr lang="fr-FR" sz="3600" dirty="0"/>
              <a:t>et tendances de la mortalité maternelle</a:t>
            </a:r>
          </a:p>
          <a:p>
            <a:pPr marL="0" indent="0">
              <a:buNone/>
            </a:pPr>
            <a:r>
              <a:rPr lang="fr-FR" sz="3600" dirty="0" smtClean="0"/>
              <a:t>2.Pour </a:t>
            </a:r>
            <a:r>
              <a:rPr lang="fr-FR" sz="3600" dirty="0"/>
              <a:t>quelles raisons les femmes meurent-elles?</a:t>
            </a:r>
          </a:p>
          <a:p>
            <a:pPr marL="0" indent="0">
              <a:buNone/>
            </a:pPr>
            <a:r>
              <a:rPr lang="fr-FR" sz="3600" dirty="0" smtClean="0"/>
              <a:t>3.Quels  </a:t>
            </a:r>
            <a:r>
              <a:rPr lang="fr-FR" sz="3600" dirty="0"/>
              <a:t>sont  les facteurs associés  au  décès ? </a:t>
            </a:r>
          </a:p>
          <a:p>
            <a:pPr marL="0" indent="0">
              <a:buNone/>
            </a:pPr>
            <a:r>
              <a:rPr lang="fr-FR" sz="3600" dirty="0" smtClean="0"/>
              <a:t>4.Comment </a:t>
            </a:r>
            <a:r>
              <a:rPr lang="fr-FR" sz="3600" dirty="0"/>
              <a:t>peut-on sauver la vie des femmes?</a:t>
            </a:r>
          </a:p>
          <a:p>
            <a:r>
              <a:rPr lang="fr-FR" sz="3600" dirty="0"/>
              <a:t>Conclusion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8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dirty="0"/>
              <a:t>Mortalité maternelle: « Décès d’une femme au cours de la grossesse ou dans un délai de </a:t>
            </a:r>
            <a:r>
              <a:rPr lang="fr-FR" dirty="0" smtClean="0"/>
              <a:t>42 jours </a:t>
            </a:r>
            <a:r>
              <a:rPr lang="fr-FR" dirty="0"/>
              <a:t>après sa terminaison, quelle qu'en soit la durée ou la localisation, pour une cause quelconque déterminée ou aggravée par la grossesse ou les soins qu’elle a motivés, mais ni accidentelle ni fortuite » (OMS)</a:t>
            </a:r>
          </a:p>
          <a:p>
            <a:pPr algn="just">
              <a:lnSpc>
                <a:spcPct val="100000"/>
              </a:lnSpc>
            </a:pPr>
            <a:r>
              <a:rPr lang="fr-FR" dirty="0" smtClean="0"/>
              <a:t>« Lorsque ce décès survient plus </a:t>
            </a:r>
            <a:r>
              <a:rPr lang="fr-FR" dirty="0"/>
              <a:t>de 42 jours, mais moins d'un an, après la terminaison de la grossesse </a:t>
            </a:r>
            <a:r>
              <a:rPr lang="fr-FR" dirty="0" smtClean="0"/>
              <a:t>c’est </a:t>
            </a:r>
            <a:r>
              <a:rPr lang="fr-FR" dirty="0"/>
              <a:t>une  « mort maternelle tardive 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b="1" smtClean="0"/>
              <a:t>5</a:t>
            </a:fld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235486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52113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3300" dirty="0" smtClean="0"/>
              <a:t>La cible 3 des objectifs de développement durable (ODD) vise une réduction du nombre de décès maternels dans le monde à moins de 70 pour 100.000 naissances vivantes d'ici à 2030</a:t>
            </a:r>
          </a:p>
          <a:p>
            <a:pPr>
              <a:lnSpc>
                <a:spcPct val="110000"/>
              </a:lnSpc>
            </a:pPr>
            <a:r>
              <a:rPr lang="fr-FR" sz="3300" dirty="0" smtClean="0">
                <a:solidFill>
                  <a:prstClr val="black"/>
                </a:solidFill>
              </a:rPr>
              <a:t>Aucun pays ne devrait avoir un taux de mortalité maternelle supérieur </a:t>
            </a:r>
            <a:r>
              <a:rPr lang="fr-FR" sz="3300" dirty="0" smtClean="0"/>
              <a:t>à deux fois la moyenne mondiale soit </a:t>
            </a:r>
            <a:r>
              <a:rPr lang="fr-FR" sz="3300" dirty="0" smtClean="0">
                <a:solidFill>
                  <a:prstClr val="black"/>
                </a:solidFill>
              </a:rPr>
              <a:t>140 pour 10 0000 NV. </a:t>
            </a:r>
            <a:endParaRPr lang="fr-FR" sz="3300" dirty="0" smtClean="0"/>
          </a:p>
          <a:p>
            <a:pPr lvl="0">
              <a:lnSpc>
                <a:spcPct val="110000"/>
              </a:lnSpc>
            </a:pPr>
            <a:endParaRPr lang="fr-FR" sz="33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26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48332-9B28-E44E-B257-6C611400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418079"/>
            <a:ext cx="11713028" cy="6626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3600" b="1" dirty="0"/>
              <a:t>Ampleur et tendances de la mortalité maternelle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BFE7E0B-A9BA-C145-8303-F3FDBB98E4B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85217" y="1170432"/>
          <a:ext cx="5434584" cy="500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384BD-4E66-D944-A261-97CFCC2D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FB6CE-6AFF-DB4F-AE95-C2B8FC8F5CA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18FA3C56-F544-2C46-BF3E-6C1A8522F8A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7625872"/>
              </p:ext>
            </p:extLst>
          </p:nvPr>
        </p:nvGraphicFramePr>
        <p:xfrm>
          <a:off x="6172200" y="1170433"/>
          <a:ext cx="6440714" cy="465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19CC1583-CBB1-9044-AC45-55FACE16FF40}"/>
              </a:ext>
            </a:extLst>
          </p:cNvPr>
          <p:cNvSpPr/>
          <p:nvPr/>
        </p:nvSpPr>
        <p:spPr>
          <a:xfrm>
            <a:off x="1246909" y="1668102"/>
            <a:ext cx="4772892" cy="24882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La mortalité maternelle est le marqueur le plus discriminant des inégalités sociales à travers le monde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5EB519-0CBE-4D77-BB4E-F7F336AA0636}"/>
              </a:ext>
            </a:extLst>
          </p:cNvPr>
          <p:cNvSpPr txBox="1"/>
          <p:nvPr/>
        </p:nvSpPr>
        <p:spPr>
          <a:xfrm>
            <a:off x="838201" y="6417578"/>
            <a:ext cx="1028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UNICEP, UNFPA, Groupe Banque Mondiale. Evolution de la mortalité maternelle 2000-2017</a:t>
            </a:r>
          </a:p>
        </p:txBody>
      </p:sp>
    </p:spTree>
    <p:extLst>
      <p:ext uri="{BB962C8B-B14F-4D97-AF65-F5344CB8AC3E}">
        <p14:creationId xmlns:p14="http://schemas.microsoft.com/office/powerpoint/2010/main" val="30352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365125"/>
            <a:ext cx="11651672" cy="1325563"/>
          </a:xfrm>
        </p:spPr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Ampleur et tendances de la mortalité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maternelle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/>
              <a:t>En 2017 Afrique subsaharienne et l’Asie du Sud comptaient pour environ 86% (254.000) des décès maternels mondiaux dont 66%  pour l’Afrique subsaharienne(196.000) et l’Asie du Sud  près de 20% (58 000) ». </a:t>
            </a:r>
          </a:p>
          <a:p>
            <a:pPr>
              <a:lnSpc>
                <a:spcPct val="100000"/>
              </a:lnSpc>
            </a:pPr>
            <a:r>
              <a:rPr lang="fr-FR" dirty="0"/>
              <a:t>Plus de la moitié des décès maternels se produisent dans des régions instables et plongées dans des crises humanitaires.</a:t>
            </a:r>
          </a:p>
          <a:p>
            <a:pPr>
              <a:lnSpc>
                <a:spcPct val="100000"/>
              </a:lnSpc>
            </a:pPr>
            <a:r>
              <a:rPr lang="fr-FR" dirty="0"/>
              <a:t>80% des décès maternels sont évitables. </a:t>
            </a:r>
          </a:p>
          <a:p>
            <a:pPr>
              <a:lnSpc>
                <a:spcPct val="100000"/>
              </a:lnSpc>
            </a:pPr>
            <a:r>
              <a:rPr lang="fr-FR" dirty="0"/>
              <a:t>Environ 50 % surviennent dans les 24 heures après l’accouchement. </a:t>
            </a:r>
          </a:p>
          <a:p>
            <a:pPr>
              <a:lnSpc>
                <a:spcPct val="100000"/>
              </a:lnSpc>
            </a:pPr>
            <a:r>
              <a:rPr lang="fr-FR" dirty="0"/>
              <a:t>Par ailleurs, 95 % des décès maternels se passent dans les centres de santé et 5% dans les communautés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42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2017829" cy="1325563"/>
          </a:xfrm>
        </p:spPr>
        <p:txBody>
          <a:bodyPr/>
          <a:lstStyle/>
          <a:p>
            <a:r>
              <a:rPr lang="fr-FR" b="1" dirty="0">
                <a:latin typeface="+mn-lt"/>
              </a:rPr>
              <a:t>Ampleur et tendances de la mortalité mat</a:t>
            </a:r>
            <a:r>
              <a:rPr lang="fr-FR" b="1" dirty="0"/>
              <a:t>ernelle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6874" y="1590671"/>
            <a:ext cx="106571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L’Afrique au Sud du Sahara en tête des décès maternels dans le monde </a:t>
            </a:r>
          </a:p>
          <a:p>
            <a:endParaRPr lang="fr-FR" b="1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862" y="2114267"/>
            <a:ext cx="8817180" cy="43513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577002" y="2330722"/>
            <a:ext cx="2614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dirty="0"/>
              <a:t>Disparité selon les régions africaines : RMM faible dans trois pays seulement : </a:t>
            </a:r>
            <a:endParaRPr lang="fr-FR" sz="24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Cap-Vert (58), </a:t>
            </a:r>
          </a:p>
          <a:p>
            <a:pPr>
              <a:lnSpc>
                <a:spcPct val="10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Ile </a:t>
            </a:r>
            <a:r>
              <a:rPr lang="fr-FR" sz="2400" b="1" dirty="0">
                <a:solidFill>
                  <a:srgbClr val="FF0000"/>
                </a:solidFill>
              </a:rPr>
              <a:t>Maurice (61) et </a:t>
            </a:r>
            <a:r>
              <a:rPr lang="fr-FR" sz="2400" b="1" dirty="0" smtClean="0">
                <a:solidFill>
                  <a:srgbClr val="FF0000"/>
                </a:solidFill>
              </a:rPr>
              <a:t>Seychelles </a:t>
            </a:r>
            <a:r>
              <a:rPr lang="fr-FR" sz="2400" b="1" dirty="0">
                <a:solidFill>
                  <a:srgbClr val="FF0000"/>
                </a:solidFill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53</a:t>
            </a:r>
            <a:r>
              <a:rPr lang="fr-FR" sz="2400" b="1" dirty="0">
                <a:solidFill>
                  <a:srgbClr val="FF0000"/>
                </a:solidFill>
              </a:rPr>
              <a:t>)</a:t>
            </a:r>
            <a:r>
              <a:rPr lang="fr-FR" sz="2400" b="1" dirty="0"/>
              <a:t>.</a:t>
            </a:r>
          </a:p>
          <a:p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1593669" y="6426926"/>
            <a:ext cx="927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OMS, </a:t>
            </a:r>
            <a:r>
              <a:rPr lang="fr-FR" dirty="0" smtClean="0"/>
              <a:t>UNICEF, </a:t>
            </a:r>
            <a:r>
              <a:rPr lang="fr-FR" dirty="0"/>
              <a:t>UNFPA, Groupe Banque Mondiale. Evolution de la mortalité maternelle 2000-2017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CD9E-3DE0-4B64-B62F-2C3A1E841B9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4530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1419</Words>
  <Application>Microsoft Office PowerPoint</Application>
  <PresentationFormat>Grand écran</PresentationFormat>
  <Paragraphs>233</Paragraphs>
  <Slides>32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MS PGothic</vt:lpstr>
      <vt:lpstr>Arial</vt:lpstr>
      <vt:lpstr>Calibri</vt:lpstr>
      <vt:lpstr>Calibri Light</vt:lpstr>
      <vt:lpstr>Marlett</vt:lpstr>
      <vt:lpstr>Tahoma</vt:lpstr>
      <vt:lpstr>Thème Office</vt:lpstr>
      <vt:lpstr>1_Thème Office</vt:lpstr>
      <vt:lpstr>Mortalité maternelle en Afrique</vt:lpstr>
      <vt:lpstr>                La mortalité  maternelle est                une injustice  sociale</vt:lpstr>
      <vt:lpstr>OBJECTIFS</vt:lpstr>
      <vt:lpstr>Plan </vt:lpstr>
      <vt:lpstr>Introduction</vt:lpstr>
      <vt:lpstr>Introduction</vt:lpstr>
      <vt:lpstr>Ampleur et tendances de la mortalité maternelle</vt:lpstr>
      <vt:lpstr>Ampleur et tendances de la mortalité maternelle</vt:lpstr>
      <vt:lpstr>Ampleur et tendances de la mortalité maternelle</vt:lpstr>
      <vt:lpstr>Ampleur et tendances de la mortalité maternelle</vt:lpstr>
      <vt:lpstr>Ampleur et tendances de la mortalité maternelle</vt:lpstr>
      <vt:lpstr>Présentation PowerPoint</vt:lpstr>
      <vt:lpstr>Ampleur et tendances de la mortalité maternelle</vt:lpstr>
      <vt:lpstr>Ampleur et tendances de la mortalité maternelle</vt:lpstr>
      <vt:lpstr>Présentation PowerPoint</vt:lpstr>
      <vt:lpstr>Les causes de décès  maternels?</vt:lpstr>
      <vt:lpstr>Causes indirectes</vt:lpstr>
      <vt:lpstr>Présentation PowerPoint</vt:lpstr>
      <vt:lpstr> Le modèle des trois retards</vt:lpstr>
      <vt:lpstr>Premier retard  au sein de la communauté</vt:lpstr>
      <vt:lpstr>Premier retard  au sein de la communauté</vt:lpstr>
      <vt:lpstr>Deuxième  retard pour arriver au Centre de Santé</vt:lpstr>
      <vt:lpstr>Troisième  retard  au niveau des services de santé</vt:lpstr>
      <vt:lpstr>Comment peut-on sauver la vie    des femmes?</vt:lpstr>
      <vt:lpstr>Comment  sauver la vie des  femmes   </vt:lpstr>
      <vt:lpstr>Stratégie mondiale de réduction de la mortalité maternelle évitable</vt:lpstr>
      <vt:lpstr>Au niveau politique </vt:lpstr>
      <vt:lpstr>Au niveau   des  structures de santé </vt:lpstr>
      <vt:lpstr> Au niveau communautaire </vt:lpstr>
      <vt:lpstr>Comment peut-on sauver la vie des femmes?</vt:lpstr>
      <vt:lpstr>Conclusion </vt:lpstr>
      <vt:lpstr>Merci 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au point sur la mortalité maternelle en Afrique</dc:title>
  <dc:creator>Zamane</dc:creator>
  <cp:lastModifiedBy>Zamane</cp:lastModifiedBy>
  <cp:revision>150</cp:revision>
  <dcterms:created xsi:type="dcterms:W3CDTF">2022-01-26T21:24:23Z</dcterms:created>
  <dcterms:modified xsi:type="dcterms:W3CDTF">2022-06-02T11:25:48Z</dcterms:modified>
</cp:coreProperties>
</file>